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90" r:id="rId3"/>
    <p:sldId id="291" r:id="rId4"/>
    <p:sldId id="292" r:id="rId5"/>
    <p:sldId id="333" r:id="rId6"/>
    <p:sldId id="293" r:id="rId7"/>
    <p:sldId id="294" r:id="rId8"/>
    <p:sldId id="295" r:id="rId9"/>
    <p:sldId id="296" r:id="rId10"/>
    <p:sldId id="297" r:id="rId11"/>
    <p:sldId id="298" r:id="rId12"/>
    <p:sldId id="299" r:id="rId13"/>
    <p:sldId id="300" r:id="rId14"/>
    <p:sldId id="301" r:id="rId15"/>
    <p:sldId id="302" r:id="rId16"/>
    <p:sldId id="303" r:id="rId17"/>
    <p:sldId id="304" r:id="rId18"/>
    <p:sldId id="305" r:id="rId19"/>
    <p:sldId id="306" r:id="rId20"/>
    <p:sldId id="307" r:id="rId21"/>
    <p:sldId id="308" r:id="rId22"/>
    <p:sldId id="309" r:id="rId23"/>
    <p:sldId id="310" r:id="rId24"/>
    <p:sldId id="311" r:id="rId25"/>
    <p:sldId id="312" r:id="rId26"/>
    <p:sldId id="313" r:id="rId27"/>
    <p:sldId id="314" r:id="rId28"/>
    <p:sldId id="315" r:id="rId29"/>
    <p:sldId id="316" r:id="rId30"/>
    <p:sldId id="317" r:id="rId31"/>
    <p:sldId id="318" r:id="rId32"/>
    <p:sldId id="319" r:id="rId33"/>
    <p:sldId id="320" r:id="rId34"/>
    <p:sldId id="321" r:id="rId35"/>
    <p:sldId id="322" r:id="rId36"/>
    <p:sldId id="323" r:id="rId37"/>
    <p:sldId id="324" r:id="rId38"/>
    <p:sldId id="325" r:id="rId39"/>
    <p:sldId id="326" r:id="rId40"/>
    <p:sldId id="327" r:id="rId41"/>
    <p:sldId id="328" r:id="rId42"/>
    <p:sldId id="329" r:id="rId43"/>
    <p:sldId id="330" r:id="rId44"/>
    <p:sldId id="331" r:id="rId45"/>
    <p:sldId id="332" r:id="rId46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6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87922" autoAdjust="0"/>
  </p:normalViewPr>
  <p:slideViewPr>
    <p:cSldViewPr>
      <p:cViewPr>
        <p:scale>
          <a:sx n="66" d="100"/>
          <a:sy n="66" d="100"/>
        </p:scale>
        <p:origin x="-1506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10/03/33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10/03/33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10/03/33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10/03/33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10/03/33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10/03/33</a:t>
            </a:fld>
            <a:endParaRPr lang="ar-SA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10/03/33</a:t>
            </a:fld>
            <a:endParaRPr lang="ar-SA" dirty="0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10/03/33</a:t>
            </a:fld>
            <a:endParaRPr lang="ar-SA" dirty="0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10/03/33</a:t>
            </a:fld>
            <a:endParaRPr lang="ar-SA" dirty="0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10/03/33</a:t>
            </a:fld>
            <a:endParaRPr lang="ar-SA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10/03/33</a:t>
            </a:fld>
            <a:endParaRPr lang="ar-SA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10/03/33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g"/><Relationship Id="rId3" Type="http://schemas.openxmlformats.org/officeDocument/2006/relationships/image" Target="../media/image29.jpg"/><Relationship Id="rId7" Type="http://schemas.openxmlformats.org/officeDocument/2006/relationships/image" Target="../media/image33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g"/><Relationship Id="rId5" Type="http://schemas.openxmlformats.org/officeDocument/2006/relationships/image" Target="../media/image31.jp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g"/><Relationship Id="rId3" Type="http://schemas.openxmlformats.org/officeDocument/2006/relationships/image" Target="../media/image40.jpg"/><Relationship Id="rId7" Type="http://schemas.openxmlformats.org/officeDocument/2006/relationships/image" Target="../media/image44.jp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eg"/><Relationship Id="rId5" Type="http://schemas.openxmlformats.org/officeDocument/2006/relationships/image" Target="../media/image42.jpg"/><Relationship Id="rId4" Type="http://schemas.openxmlformats.org/officeDocument/2006/relationships/image" Target="../media/image41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g"/><Relationship Id="rId3" Type="http://schemas.microsoft.com/office/2007/relationships/media" Target="../media/media2.mp3"/><Relationship Id="rId7" Type="http://schemas.openxmlformats.org/officeDocument/2006/relationships/image" Target="../media/image47.jp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6.jpeg"/><Relationship Id="rId11" Type="http://schemas.openxmlformats.org/officeDocument/2006/relationships/image" Target="../media/image51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50.jpg"/><Relationship Id="rId4" Type="http://schemas.openxmlformats.org/officeDocument/2006/relationships/audio" Target="../media/media2.mp3"/><Relationship Id="rId9" Type="http://schemas.openxmlformats.org/officeDocument/2006/relationships/image" Target="../media/image4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jpeg"/><Relationship Id="rId5" Type="http://schemas.openxmlformats.org/officeDocument/2006/relationships/image" Target="../media/image55.jpg"/><Relationship Id="rId4" Type="http://schemas.openxmlformats.org/officeDocument/2006/relationships/image" Target="../media/image54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7" Type="http://schemas.openxmlformats.org/officeDocument/2006/relationships/image" Target="../media/image62.jp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jpeg"/><Relationship Id="rId5" Type="http://schemas.openxmlformats.org/officeDocument/2006/relationships/image" Target="../media/image60.jpg"/><Relationship Id="rId4" Type="http://schemas.openxmlformats.org/officeDocument/2006/relationships/image" Target="../media/image59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5.jpeg"/><Relationship Id="rId4" Type="http://schemas.openxmlformats.org/officeDocument/2006/relationships/image" Target="../media/image6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jpg"/><Relationship Id="rId5" Type="http://schemas.openxmlformats.org/officeDocument/2006/relationships/image" Target="../media/image69.jpg"/><Relationship Id="rId4" Type="http://schemas.openxmlformats.org/officeDocument/2006/relationships/image" Target="../media/image68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4.jpeg"/><Relationship Id="rId4" Type="http://schemas.openxmlformats.org/officeDocument/2006/relationships/image" Target="../media/image73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7" Type="http://schemas.openxmlformats.org/officeDocument/2006/relationships/image" Target="../media/image80.jpg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9.jpeg"/><Relationship Id="rId5" Type="http://schemas.openxmlformats.org/officeDocument/2006/relationships/image" Target="../media/image78.jpg"/><Relationship Id="rId4" Type="http://schemas.openxmlformats.org/officeDocument/2006/relationships/image" Target="../media/image77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7" Type="http://schemas.openxmlformats.org/officeDocument/2006/relationships/image" Target="../media/image86.jpg"/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5.jpeg"/><Relationship Id="rId5" Type="http://schemas.openxmlformats.org/officeDocument/2006/relationships/image" Target="../media/image84.jpg"/><Relationship Id="rId4" Type="http://schemas.openxmlformats.org/officeDocument/2006/relationships/image" Target="../media/image83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g"/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9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g"/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2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g"/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5.jp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jpeg"/><Relationship Id="rId3" Type="http://schemas.openxmlformats.org/officeDocument/2006/relationships/image" Target="../media/image96.jpg"/><Relationship Id="rId7" Type="http://schemas.openxmlformats.org/officeDocument/2006/relationships/image" Target="../media/image10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9.jpg"/><Relationship Id="rId5" Type="http://schemas.openxmlformats.org/officeDocument/2006/relationships/image" Target="../media/image98.jpeg"/><Relationship Id="rId4" Type="http://schemas.openxmlformats.org/officeDocument/2006/relationships/image" Target="../media/image97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g"/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4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g"/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2.jpg"/><Relationship Id="rId5" Type="http://schemas.openxmlformats.org/officeDocument/2006/relationships/image" Target="../media/image111.jpg"/><Relationship Id="rId4" Type="http://schemas.openxmlformats.org/officeDocument/2006/relationships/image" Target="../media/image110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6.jpg"/><Relationship Id="rId4" Type="http://schemas.openxmlformats.org/officeDocument/2006/relationships/image" Target="../media/image115.jp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11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0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g"/><Relationship Id="rId2" Type="http://schemas.openxmlformats.org/officeDocument/2006/relationships/image" Target="../media/image12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3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g"/><Relationship Id="rId2" Type="http://schemas.openxmlformats.org/officeDocument/2006/relationships/image" Target="../media/image12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8.jpg"/><Relationship Id="rId5" Type="http://schemas.openxmlformats.org/officeDocument/2006/relationships/image" Target="../media/image127.jpg"/><Relationship Id="rId4" Type="http://schemas.openxmlformats.org/officeDocument/2006/relationships/image" Target="../media/image126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g"/><Relationship Id="rId2" Type="http://schemas.openxmlformats.org/officeDocument/2006/relationships/image" Target="../media/image129.jp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jp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jp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g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g"/><Relationship Id="rId2" Type="http://schemas.openxmlformats.org/officeDocument/2006/relationships/image" Target="../media/image138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مربع نص 1"/>
          <p:cNvSpPr txBox="1"/>
          <p:nvPr/>
        </p:nvSpPr>
        <p:spPr>
          <a:xfrm>
            <a:off x="815008" y="3356992"/>
            <a:ext cx="6781328" cy="646331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00863D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الجزء الثاني حتى نهاية الوحدة</a:t>
            </a:r>
            <a:endParaRPr lang="ar-SA" sz="3600" b="1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00863D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3610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9558" y="0"/>
            <a:ext cx="2224442" cy="682316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29487"/>
            <a:ext cx="9144000" cy="467265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-1"/>
            <a:ext cx="6516216" cy="729487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1278386"/>
            <a:ext cx="9143999" cy="5661248"/>
          </a:xfrm>
          <a:prstGeom prst="rect">
            <a:avLst/>
          </a:prstGeom>
        </p:spPr>
      </p:pic>
      <p:sp>
        <p:nvSpPr>
          <p:cNvPr id="2" name="مربع نص 1"/>
          <p:cNvSpPr txBox="1"/>
          <p:nvPr/>
        </p:nvSpPr>
        <p:spPr>
          <a:xfrm>
            <a:off x="179512" y="2492896"/>
            <a:ext cx="187220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solidFill>
                  <a:srgbClr val="FF0000"/>
                </a:solidFill>
              </a:rPr>
              <a:t>رائدة و قائدة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79512" y="2996952"/>
            <a:ext cx="187220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solidFill>
                  <a:srgbClr val="FF0000"/>
                </a:solidFill>
              </a:rPr>
              <a:t>رئيسةٍ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35496" y="3573016"/>
            <a:ext cx="216024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solidFill>
                  <a:srgbClr val="FF0000"/>
                </a:solidFill>
              </a:rPr>
              <a:t>الوئام - الاطمئنان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107504" y="4109010"/>
            <a:ext cx="187220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solidFill>
                  <a:srgbClr val="FF0000"/>
                </a:solidFill>
              </a:rPr>
              <a:t>مئات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35496" y="4725144"/>
            <a:ext cx="187220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solidFill>
                  <a:srgbClr val="FF0000"/>
                </a:solidFill>
              </a:rPr>
              <a:t>الدافئة</a:t>
            </a:r>
            <a:endParaRPr lang="ar-SA" sz="2000" b="1" dirty="0">
              <a:solidFill>
                <a:srgbClr val="FF0000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107504" y="5229200"/>
            <a:ext cx="187220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solidFill>
                  <a:srgbClr val="FF0000"/>
                </a:solidFill>
              </a:rPr>
              <a:t>مليئة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107504" y="5805264"/>
            <a:ext cx="187220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solidFill>
                  <a:srgbClr val="FF0000"/>
                </a:solidFill>
              </a:rPr>
              <a:t>و مشيئته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107504" y="6381328"/>
            <a:ext cx="187220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solidFill>
                  <a:srgbClr val="FF0000"/>
                </a:solidFill>
              </a:rPr>
              <a:t>البريئة</a:t>
            </a:r>
            <a:endParaRPr lang="ar-SA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598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90843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8409"/>
            <a:ext cx="9144000" cy="4136735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7152"/>
            <a:ext cx="9144000" cy="2037138"/>
          </a:xfrm>
          <a:prstGeom prst="rect">
            <a:avLst/>
          </a:prstGeom>
        </p:spPr>
      </p:pic>
      <p:sp>
        <p:nvSpPr>
          <p:cNvPr id="5" name="مستطيل 4"/>
          <p:cNvSpPr/>
          <p:nvPr/>
        </p:nvSpPr>
        <p:spPr>
          <a:xfrm>
            <a:off x="2892251" y="3288977"/>
            <a:ext cx="455613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400" b="1" dirty="0">
                <a:solidFill>
                  <a:srgbClr val="FF0000"/>
                </a:solidFill>
                <a:latin typeface="Chiller" pitchFamily="82" charset="0"/>
              </a:rPr>
              <a:t>1</a:t>
            </a:r>
            <a:endParaRPr lang="ar-SA" sz="4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5041517" y="1607343"/>
            <a:ext cx="455612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400" b="1" dirty="0">
                <a:solidFill>
                  <a:srgbClr val="FF0000"/>
                </a:solidFill>
                <a:latin typeface="Chiller" pitchFamily="82" charset="0"/>
              </a:rPr>
              <a:t>2</a:t>
            </a:r>
            <a:endParaRPr lang="ar-SA" sz="4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8292851" y="692696"/>
            <a:ext cx="455613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400" b="1" dirty="0">
                <a:solidFill>
                  <a:srgbClr val="FF0000"/>
                </a:solidFill>
                <a:latin typeface="Chiller" pitchFamily="82" charset="0"/>
              </a:rPr>
              <a:t>3</a:t>
            </a:r>
            <a:endParaRPr lang="ar-SA" sz="4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8460432" y="2409518"/>
            <a:ext cx="455612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400" b="1" dirty="0">
                <a:solidFill>
                  <a:srgbClr val="FF0000"/>
                </a:solidFill>
                <a:latin typeface="Chiller" pitchFamily="82" charset="0"/>
              </a:rPr>
              <a:t>4</a:t>
            </a:r>
            <a:endParaRPr lang="ar-SA" sz="4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8460432" y="4031150"/>
            <a:ext cx="455612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400" b="1" dirty="0">
                <a:solidFill>
                  <a:srgbClr val="FF0000"/>
                </a:solidFill>
                <a:latin typeface="Chiller" pitchFamily="82" charset="0"/>
              </a:rPr>
              <a:t>5</a:t>
            </a:r>
            <a:endParaRPr lang="ar-SA" sz="4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5777706" y="5517232"/>
            <a:ext cx="1098550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  <a:latin typeface="Chiller" pitchFamily="82" charset="0"/>
              </a:rPr>
              <a:t>الكسرة</a:t>
            </a:r>
            <a:endParaRPr lang="ar-SA" sz="24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3203848" y="5517232"/>
            <a:ext cx="1098550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0070C0"/>
                </a:solidFill>
                <a:latin typeface="Chiller" pitchFamily="82" charset="0"/>
              </a:rPr>
              <a:t>الياء</a:t>
            </a:r>
            <a:endParaRPr lang="ar-SA" sz="2400" b="1" dirty="0">
              <a:solidFill>
                <a:srgbClr val="0070C0"/>
              </a:solidFill>
              <a:latin typeface="Chiller" pitchFamily="82" charset="0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683568" y="5517232"/>
            <a:ext cx="1098550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  <a:latin typeface="Chiller" pitchFamily="82" charset="0"/>
              </a:rPr>
              <a:t>الضمة</a:t>
            </a:r>
            <a:endParaRPr lang="ar-SA" sz="24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6137746" y="6075064"/>
            <a:ext cx="1098550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0070C0"/>
                </a:solidFill>
                <a:latin typeface="Chiller" pitchFamily="82" charset="0"/>
              </a:rPr>
              <a:t>الواو</a:t>
            </a:r>
            <a:endParaRPr lang="ar-SA" sz="2400" b="1" dirty="0">
              <a:solidFill>
                <a:srgbClr val="0070C0"/>
              </a:solidFill>
              <a:latin typeface="Chiller" pitchFamily="82" charset="0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3995936" y="6087764"/>
            <a:ext cx="1098550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  <a:latin typeface="Chiller" pitchFamily="82" charset="0"/>
              </a:rPr>
              <a:t>الفتحة</a:t>
            </a:r>
            <a:endParaRPr lang="ar-SA" sz="24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1043608" y="6097289"/>
            <a:ext cx="1098550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0070C0"/>
                </a:solidFill>
                <a:latin typeface="Chiller" pitchFamily="82" charset="0"/>
              </a:rPr>
              <a:t>الألف</a:t>
            </a:r>
            <a:endParaRPr lang="ar-SA" sz="2400" b="1" dirty="0">
              <a:solidFill>
                <a:srgbClr val="0070C0"/>
              </a:solidFill>
              <a:latin typeface="Chiller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6024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61394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61394"/>
            <a:ext cx="8748463" cy="6396606"/>
          </a:xfrm>
          <a:prstGeom prst="rect">
            <a:avLst/>
          </a:prstGeom>
        </p:spPr>
      </p:pic>
      <p:sp>
        <p:nvSpPr>
          <p:cNvPr id="4" name="مربع نص 3"/>
          <p:cNvSpPr txBox="1"/>
          <p:nvPr/>
        </p:nvSpPr>
        <p:spPr>
          <a:xfrm>
            <a:off x="8748464" y="1844824"/>
            <a:ext cx="36004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FF0000"/>
                </a:solidFill>
              </a:rPr>
              <a:t>أ</a:t>
            </a:r>
            <a:endParaRPr lang="ar-SA" sz="3600" b="1" dirty="0">
              <a:solidFill>
                <a:srgbClr val="FF000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8820472" y="3862789"/>
            <a:ext cx="36004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FF0000"/>
                </a:solidFill>
              </a:rPr>
              <a:t>ب</a:t>
            </a:r>
            <a:endParaRPr lang="ar-SA" sz="3600" b="1" dirty="0">
              <a:solidFill>
                <a:srgbClr val="FF000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8820472" y="5589240"/>
            <a:ext cx="36004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FF0000"/>
                </a:solidFill>
              </a:rPr>
              <a:t>ج</a:t>
            </a:r>
            <a:endParaRPr lang="ar-SA" sz="3600" b="1" dirty="0">
              <a:solidFill>
                <a:srgbClr val="FF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6228184" y="1488777"/>
            <a:ext cx="1098550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الكسرة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6228184" y="2352874"/>
            <a:ext cx="1098550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الكسرة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6228184" y="2780928"/>
            <a:ext cx="1098550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الكسرة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6228184" y="3639890"/>
            <a:ext cx="1098550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السكون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6281762" y="4077072"/>
            <a:ext cx="1098550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الفتحة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6281762" y="5877272"/>
            <a:ext cx="1098550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الفتحة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4697586" y="1488777"/>
            <a:ext cx="1098550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الكسرة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4644008" y="1920826"/>
            <a:ext cx="1098550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السكون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2609354" y="1920826"/>
            <a:ext cx="1098550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الكسرة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4644008" y="2352874"/>
            <a:ext cx="1098550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السكون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4716016" y="2780928"/>
            <a:ext cx="1098550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الفتحة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4716016" y="3654177"/>
            <a:ext cx="1098550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الكسرة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4716016" y="4081066"/>
            <a:ext cx="1098550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الكسرة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4716016" y="4509120"/>
            <a:ext cx="1098550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الكسرة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4716016" y="5881265"/>
            <a:ext cx="1098550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السكون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6281762" y="1920826"/>
            <a:ext cx="1098550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الكسرة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23" name="مستطيل 22"/>
          <p:cNvSpPr/>
          <p:nvPr/>
        </p:nvSpPr>
        <p:spPr>
          <a:xfrm>
            <a:off x="2627784" y="2352874"/>
            <a:ext cx="1098550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الكسرة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24" name="مستطيل 23"/>
          <p:cNvSpPr/>
          <p:nvPr/>
        </p:nvSpPr>
        <p:spPr>
          <a:xfrm>
            <a:off x="2610942" y="2784921"/>
            <a:ext cx="1096962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الكسرة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25" name="مستطيل 24"/>
          <p:cNvSpPr/>
          <p:nvPr/>
        </p:nvSpPr>
        <p:spPr>
          <a:xfrm>
            <a:off x="2609354" y="3671640"/>
            <a:ext cx="1098550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الكسرة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26" name="مستطيل 25"/>
          <p:cNvSpPr/>
          <p:nvPr/>
        </p:nvSpPr>
        <p:spPr>
          <a:xfrm>
            <a:off x="2610942" y="4081066"/>
            <a:ext cx="1096962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الكسرة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27" name="مستطيل 26"/>
          <p:cNvSpPr/>
          <p:nvPr/>
        </p:nvSpPr>
        <p:spPr>
          <a:xfrm>
            <a:off x="2627784" y="4509120"/>
            <a:ext cx="1098550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الكسرة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28" name="مستطيل 27"/>
          <p:cNvSpPr/>
          <p:nvPr/>
        </p:nvSpPr>
        <p:spPr>
          <a:xfrm>
            <a:off x="323528" y="1488777"/>
            <a:ext cx="1285875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الياء ( ئـ )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29" name="مستطيل 28"/>
          <p:cNvSpPr/>
          <p:nvPr/>
        </p:nvSpPr>
        <p:spPr>
          <a:xfrm>
            <a:off x="323528" y="1881162"/>
            <a:ext cx="1285875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الياء ( ئـ )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30" name="مستطيل 29"/>
          <p:cNvSpPr/>
          <p:nvPr/>
        </p:nvSpPr>
        <p:spPr>
          <a:xfrm>
            <a:off x="323528" y="2348880"/>
            <a:ext cx="1285875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الياء ( ئـ )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31" name="مستطيل 30"/>
          <p:cNvSpPr/>
          <p:nvPr/>
        </p:nvSpPr>
        <p:spPr>
          <a:xfrm>
            <a:off x="340991" y="2784921"/>
            <a:ext cx="1285875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الياء ( ئـ )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32" name="مستطيل 31"/>
          <p:cNvSpPr/>
          <p:nvPr/>
        </p:nvSpPr>
        <p:spPr>
          <a:xfrm>
            <a:off x="340991" y="4081066"/>
            <a:ext cx="1285875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الياء ( ئـ )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33" name="مستطيل 32"/>
          <p:cNvSpPr/>
          <p:nvPr/>
        </p:nvSpPr>
        <p:spPr>
          <a:xfrm>
            <a:off x="340991" y="4513114"/>
            <a:ext cx="1285875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الياء ( ئـ )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34" name="مستطيل 33"/>
          <p:cNvSpPr/>
          <p:nvPr/>
        </p:nvSpPr>
        <p:spPr>
          <a:xfrm>
            <a:off x="328291" y="5877272"/>
            <a:ext cx="1285875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الياء ( ئـ )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35" name="مستطيل 34"/>
          <p:cNvSpPr/>
          <p:nvPr/>
        </p:nvSpPr>
        <p:spPr>
          <a:xfrm>
            <a:off x="358453" y="6309320"/>
            <a:ext cx="1285875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الياء ( ئـ )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36" name="مستطيل 35"/>
          <p:cNvSpPr/>
          <p:nvPr/>
        </p:nvSpPr>
        <p:spPr>
          <a:xfrm>
            <a:off x="323528" y="3645024"/>
            <a:ext cx="1285875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الياء ( ئـ )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37" name="مستطيل 36"/>
          <p:cNvSpPr/>
          <p:nvPr/>
        </p:nvSpPr>
        <p:spPr>
          <a:xfrm>
            <a:off x="6300192" y="6309320"/>
            <a:ext cx="1098550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الفتحة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38" name="مستطيل 37"/>
          <p:cNvSpPr/>
          <p:nvPr/>
        </p:nvSpPr>
        <p:spPr>
          <a:xfrm>
            <a:off x="4716016" y="6309320"/>
            <a:ext cx="1098550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السكون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39" name="مستطيل 38"/>
          <p:cNvSpPr/>
          <p:nvPr/>
        </p:nvSpPr>
        <p:spPr>
          <a:xfrm>
            <a:off x="2105298" y="5877272"/>
            <a:ext cx="2322686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b="1" dirty="0" smtClean="0">
                <a:solidFill>
                  <a:srgbClr val="FF0000"/>
                </a:solidFill>
                <a:latin typeface="Chiller" pitchFamily="82" charset="0"/>
              </a:rPr>
              <a:t>حرف الياء المكسورة ما قبلها في قوة الكسرة </a:t>
            </a:r>
            <a:endParaRPr lang="ar-SA" sz="16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40" name="مستطيل 39"/>
          <p:cNvSpPr/>
          <p:nvPr/>
        </p:nvSpPr>
        <p:spPr>
          <a:xfrm>
            <a:off x="2105298" y="6381328"/>
            <a:ext cx="2322686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b="1" dirty="0" smtClean="0">
                <a:solidFill>
                  <a:srgbClr val="FF0000"/>
                </a:solidFill>
                <a:latin typeface="Chiller" pitchFamily="82" charset="0"/>
              </a:rPr>
              <a:t>حرف الياء المكسورة ما قبلها في قوة الكسرة </a:t>
            </a:r>
            <a:endParaRPr lang="ar-SA" sz="1600" b="1" dirty="0">
              <a:solidFill>
                <a:srgbClr val="FF0000"/>
              </a:solidFill>
              <a:latin typeface="Chiller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25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57" y="0"/>
            <a:ext cx="8454888" cy="338720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57" y="338720"/>
            <a:ext cx="8478711" cy="1506104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4887" y="179626"/>
            <a:ext cx="658846" cy="1268760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73"/>
          <a:stretch/>
        </p:blipFill>
        <p:spPr>
          <a:xfrm>
            <a:off x="107504" y="1844824"/>
            <a:ext cx="8402553" cy="432048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4" y="2208286"/>
            <a:ext cx="8504424" cy="1076698"/>
          </a:xfrm>
          <a:prstGeom prst="rect">
            <a:avLst/>
          </a:prstGeom>
        </p:spPr>
      </p:pic>
      <p:pic>
        <p:nvPicPr>
          <p:cNvPr id="8" name="صورة 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08"/>
          <a:stretch/>
        </p:blipFill>
        <p:spPr>
          <a:xfrm>
            <a:off x="1701779" y="3212976"/>
            <a:ext cx="6834989" cy="493496"/>
          </a:xfrm>
          <a:prstGeom prst="rect">
            <a:avLst/>
          </a:prstGeom>
        </p:spPr>
      </p:pic>
      <p:pic>
        <p:nvPicPr>
          <p:cNvPr id="9" name="صورة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7" y="3662682"/>
            <a:ext cx="9144000" cy="3195318"/>
          </a:xfrm>
          <a:prstGeom prst="rect">
            <a:avLst/>
          </a:prstGeom>
        </p:spPr>
      </p:pic>
      <p:pic>
        <p:nvPicPr>
          <p:cNvPr id="10" name="صورة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1844824"/>
            <a:ext cx="706489" cy="1452813"/>
          </a:xfrm>
          <a:prstGeom prst="rect">
            <a:avLst/>
          </a:prstGeom>
        </p:spPr>
      </p:pic>
      <p:sp>
        <p:nvSpPr>
          <p:cNvPr id="11" name="مستطيل 10"/>
          <p:cNvSpPr/>
          <p:nvPr/>
        </p:nvSpPr>
        <p:spPr>
          <a:xfrm>
            <a:off x="6310461" y="4945161"/>
            <a:ext cx="1285875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خلائق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6310461" y="5665241"/>
            <a:ext cx="1285875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غرائب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6310461" y="6313313"/>
            <a:ext cx="1285875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عجائب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3131840" y="4945161"/>
            <a:ext cx="1285875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استئثار</a:t>
            </a:r>
            <a:endParaRPr lang="ar-SA" sz="24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3131840" y="5593233"/>
            <a:ext cx="1285875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استئمان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3131840" y="6309320"/>
            <a:ext cx="1285875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استئمار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-36512" y="4945161"/>
            <a:ext cx="1285875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ناشئون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-108520" y="5665241"/>
            <a:ext cx="1285875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قارئون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-36512" y="6313313"/>
            <a:ext cx="1285875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بادئون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3668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0688"/>
            <a:ext cx="9144000" cy="4392488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06" y="5013177"/>
            <a:ext cx="9144000" cy="1844824"/>
          </a:xfrm>
          <a:prstGeom prst="rect">
            <a:avLst/>
          </a:prstGeom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0"/>
            <a:ext cx="9027076" cy="700253"/>
          </a:xfrm>
          <a:prstGeom prst="rect">
            <a:avLst/>
          </a:prstGeom>
        </p:spPr>
      </p:pic>
      <p:sp>
        <p:nvSpPr>
          <p:cNvPr id="5" name="مستطيل 4"/>
          <p:cNvSpPr/>
          <p:nvPr/>
        </p:nvSpPr>
        <p:spPr>
          <a:xfrm>
            <a:off x="5345113" y="1556792"/>
            <a:ext cx="1285875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فرائض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5326063" y="2204864"/>
            <a:ext cx="1285875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فوائد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5433218" y="2996952"/>
            <a:ext cx="1071563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فضائل</a:t>
            </a:r>
            <a:endParaRPr lang="ar-SA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5462562" y="3789040"/>
            <a:ext cx="928688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فسائل</a:t>
            </a:r>
            <a:endParaRPr lang="ar-SA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2" name="مربع نص 1"/>
          <p:cNvSpPr txBox="1"/>
          <p:nvPr/>
        </p:nvSpPr>
        <p:spPr>
          <a:xfrm>
            <a:off x="107504" y="1556792"/>
            <a:ext cx="468052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300" b="1" dirty="0" smtClean="0">
                <a:solidFill>
                  <a:srgbClr val="FF0000"/>
                </a:solidFill>
              </a:rPr>
              <a:t>لأنَّ الهمزة مكسورة وما قبلها مد و المد ساكن .</a:t>
            </a:r>
            <a:endParaRPr lang="ar-SA" sz="2300" b="1" dirty="0">
              <a:solidFill>
                <a:srgbClr val="FF0000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107504" y="2924944"/>
            <a:ext cx="468052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300" b="1" dirty="0" smtClean="0">
                <a:solidFill>
                  <a:srgbClr val="FF0000"/>
                </a:solidFill>
              </a:rPr>
              <a:t>لأنَّ الهمزة مكسورة وما قبلها مد و المد ساكن .</a:t>
            </a:r>
            <a:endParaRPr lang="ar-SA" sz="2300" b="1" dirty="0">
              <a:solidFill>
                <a:srgbClr val="FF0000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107504" y="3702804"/>
            <a:ext cx="468052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300" b="1" dirty="0" smtClean="0">
                <a:solidFill>
                  <a:srgbClr val="FF0000"/>
                </a:solidFill>
              </a:rPr>
              <a:t>لأنَّ الهمزة مكسورة وما قبلها مد و المد ساكن .</a:t>
            </a:r>
            <a:endParaRPr lang="ar-SA" sz="2300" b="1" dirty="0">
              <a:solidFill>
                <a:srgbClr val="FF0000"/>
              </a:solidFill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107504" y="4422884"/>
            <a:ext cx="468052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300" b="1" dirty="0" smtClean="0">
                <a:solidFill>
                  <a:srgbClr val="FF0000"/>
                </a:solidFill>
              </a:rPr>
              <a:t>لأنَّ الهمزة ساكنة وما قبلها مكسور .</a:t>
            </a:r>
            <a:endParaRPr lang="ar-SA" sz="2300" b="1" dirty="0">
              <a:solidFill>
                <a:srgbClr val="FF0000"/>
              </a:solidFill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107504" y="2262644"/>
            <a:ext cx="4680520" cy="4462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300" b="1" dirty="0" smtClean="0">
                <a:solidFill>
                  <a:srgbClr val="FF0000"/>
                </a:solidFill>
              </a:rPr>
              <a:t>لأنَّ الهمزة مكسورة وما قبلها مد و المد ساكن .</a:t>
            </a:r>
            <a:endParaRPr lang="ar-SA" sz="23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545296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0" grpId="0"/>
      <p:bldP spid="2" grpId="0"/>
      <p:bldP spid="11" grpId="0"/>
      <p:bldP spid="12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13073"/>
            <a:ext cx="1965062" cy="535607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44625"/>
            <a:ext cx="3059460" cy="504056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8680"/>
            <a:ext cx="8469868" cy="504056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2736"/>
            <a:ext cx="9036496" cy="2232248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4448" y="620688"/>
            <a:ext cx="504056" cy="720080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4984"/>
            <a:ext cx="9138953" cy="2490940"/>
          </a:xfrm>
          <a:prstGeom prst="rect">
            <a:avLst/>
          </a:prstGeom>
        </p:spPr>
      </p:pic>
      <p:pic>
        <p:nvPicPr>
          <p:cNvPr id="9" name="صورة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75924"/>
            <a:ext cx="9144000" cy="1082075"/>
          </a:xfrm>
          <a:prstGeom prst="rect">
            <a:avLst/>
          </a:prstGeom>
        </p:spPr>
      </p:pic>
      <p:sp>
        <p:nvSpPr>
          <p:cNvPr id="10" name="مربع نص 9"/>
          <p:cNvSpPr txBox="1"/>
          <p:nvPr/>
        </p:nvSpPr>
        <p:spPr>
          <a:xfrm>
            <a:off x="35496" y="2636912"/>
            <a:ext cx="843437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</a:rPr>
              <a:t>تَستقبل الموانئ العظمى ناقلات النفط الضخمة لنقل المنتوجات البترولية إلى العالم . 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26060" y="2103239"/>
            <a:ext cx="843437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</a:rPr>
              <a:t>تَستقبل الموانئ العظمى ناقلات النفط الضخمة لنقل المنتوجات البترولية إلى العالم . 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35496" y="1556792"/>
            <a:ext cx="843437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</a:rPr>
              <a:t>تَستقبل الموانئ العظمى ناقلات النفط الضخمة لنقل المنتوجات البترولية إلى العالم . </a:t>
            </a:r>
            <a:endParaRPr lang="ar-SA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712484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1"/>
            <a:ext cx="1740587" cy="764704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4212" y="80202"/>
            <a:ext cx="3086100" cy="828517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908720"/>
            <a:ext cx="6519327" cy="5949279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18061"/>
            <a:ext cx="2699792" cy="3429000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50" y="494461"/>
            <a:ext cx="2664050" cy="649411"/>
          </a:xfrm>
          <a:prstGeom prst="rect">
            <a:avLst/>
          </a:prstGeom>
        </p:spPr>
      </p:pic>
      <p:pic>
        <p:nvPicPr>
          <p:cNvPr id="8" name="بلادي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691680" y="5079728"/>
            <a:ext cx="936104" cy="771642"/>
          </a:xfrm>
          <a:prstGeom prst="rect">
            <a:avLst/>
          </a:prstGeom>
        </p:spPr>
      </p:pic>
      <p:sp>
        <p:nvSpPr>
          <p:cNvPr id="9" name="مربع نص 8"/>
          <p:cNvSpPr txBox="1"/>
          <p:nvPr/>
        </p:nvSpPr>
        <p:spPr>
          <a:xfrm>
            <a:off x="1618246" y="5229200"/>
            <a:ext cx="57606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b="1" dirty="0" smtClean="0">
                <a:solidFill>
                  <a:srgbClr val="C00000"/>
                </a:solidFill>
              </a:rPr>
              <a:t>إلقاء</a:t>
            </a:r>
            <a:endParaRPr lang="ar-SA" b="1" dirty="0">
              <a:solidFill>
                <a:srgbClr val="C00000"/>
              </a:solidFill>
            </a:endParaRPr>
          </a:p>
        </p:txBody>
      </p:sp>
      <p:pic>
        <p:nvPicPr>
          <p:cNvPr id="12" name="بلادي - موقع المنشد أبو رهف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 flipH="1">
            <a:off x="251520" y="5053826"/>
            <a:ext cx="936104" cy="823446"/>
          </a:xfrm>
          <a:prstGeom prst="rect">
            <a:avLst/>
          </a:prstGeom>
        </p:spPr>
      </p:pic>
      <p:sp>
        <p:nvSpPr>
          <p:cNvPr id="10" name="مربع نص 9"/>
          <p:cNvSpPr txBox="1"/>
          <p:nvPr/>
        </p:nvSpPr>
        <p:spPr>
          <a:xfrm>
            <a:off x="539552" y="5229200"/>
            <a:ext cx="64807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b="1" dirty="0" smtClean="0">
                <a:solidFill>
                  <a:srgbClr val="C00000"/>
                </a:solidFill>
              </a:rPr>
              <a:t>إنشاد</a:t>
            </a:r>
            <a:endParaRPr lang="ar-SA" b="1" dirty="0">
              <a:solidFill>
                <a:srgbClr val="C00000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755576" y="4941168"/>
            <a:ext cx="1258967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النص الشعري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184214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98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9786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069"/>
            <a:ext cx="9144000" cy="2861005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1" y="2996952"/>
            <a:ext cx="8149569" cy="502528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45024"/>
            <a:ext cx="8747448" cy="504056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149080"/>
            <a:ext cx="9144000" cy="2664296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00" y="2497193"/>
            <a:ext cx="845889" cy="1230064"/>
          </a:xfrm>
          <a:prstGeom prst="rect">
            <a:avLst/>
          </a:prstGeom>
        </p:spPr>
      </p:pic>
      <p:sp>
        <p:nvSpPr>
          <p:cNvPr id="7" name="مستطيل 6"/>
          <p:cNvSpPr/>
          <p:nvPr/>
        </p:nvSpPr>
        <p:spPr>
          <a:xfrm>
            <a:off x="7020272" y="5391621"/>
            <a:ext cx="2076822" cy="7016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  <a:latin typeface="Chiller" pitchFamily="82" charset="0"/>
              </a:rPr>
              <a:t>خالد الحليبي</a:t>
            </a:r>
            <a:endParaRPr lang="ar-SA" sz="28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2339752" y="5391621"/>
            <a:ext cx="2290564" cy="7016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  <a:latin typeface="Chiller" pitchFamily="82" charset="0"/>
              </a:rPr>
              <a:t>أهواك , روحي فداك</a:t>
            </a:r>
            <a:endParaRPr lang="ar-SA" sz="28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4643438" y="5463629"/>
            <a:ext cx="2160810" cy="7016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  <a:latin typeface="Chiller" pitchFamily="82" charset="0"/>
              </a:rPr>
              <a:t>يا أغلى بلاد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  <a:latin typeface="Chiller" pitchFamily="82" charset="0"/>
              </a:rPr>
              <a:t>يا مهد أحلامي</a:t>
            </a:r>
          </a:p>
        </p:txBody>
      </p:sp>
      <p:sp>
        <p:nvSpPr>
          <p:cNvPr id="10" name="مستطيل 9"/>
          <p:cNvSpPr/>
          <p:nvPr/>
        </p:nvSpPr>
        <p:spPr>
          <a:xfrm>
            <a:off x="539552" y="5445224"/>
            <a:ext cx="1428750" cy="10001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  <a:latin typeface="Chiller" pitchFamily="82" charset="0"/>
              </a:rPr>
              <a:t>زمزم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  <a:latin typeface="Chiller" pitchFamily="82" charset="0"/>
              </a:rPr>
              <a:t>مكة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  <a:latin typeface="Chiller" pitchFamily="82" charset="0"/>
              </a:rPr>
              <a:t>المدينة</a:t>
            </a:r>
            <a:endParaRPr lang="ar-SA" sz="2800" b="1" dirty="0">
              <a:solidFill>
                <a:srgbClr val="FF0000"/>
              </a:solidFill>
              <a:latin typeface="Chiller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3167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086" y="1772816"/>
            <a:ext cx="9144000" cy="134993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6" y="4373239"/>
            <a:ext cx="8784659" cy="423913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7" y="4690382"/>
            <a:ext cx="9144000" cy="2171247"/>
          </a:xfrm>
          <a:prstGeom prst="rect">
            <a:avLst/>
          </a:prstGeom>
        </p:spPr>
      </p:pic>
      <p:pic>
        <p:nvPicPr>
          <p:cNvPr id="10" name="صورة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7" y="1921344"/>
            <a:ext cx="8951101" cy="2451895"/>
          </a:xfrm>
          <a:prstGeom prst="rect">
            <a:avLst/>
          </a:prstGeom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432" y="2000065"/>
            <a:ext cx="696955" cy="1055960"/>
          </a:xfrm>
          <a:prstGeom prst="rect">
            <a:avLst/>
          </a:prstGeom>
        </p:spPr>
      </p:pic>
      <p:pic>
        <p:nvPicPr>
          <p:cNvPr id="11" name="صورة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7" y="0"/>
            <a:ext cx="8978574" cy="1772816"/>
          </a:xfrm>
          <a:prstGeom prst="rect">
            <a:avLst/>
          </a:prstGeom>
        </p:spPr>
      </p:pic>
      <p:sp>
        <p:nvSpPr>
          <p:cNvPr id="9" name="مستطيل 8"/>
          <p:cNvSpPr/>
          <p:nvPr/>
        </p:nvSpPr>
        <p:spPr>
          <a:xfrm>
            <a:off x="6527626" y="2438028"/>
            <a:ext cx="1428750" cy="342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المهد</a:t>
            </a:r>
            <a:endParaRPr lang="ar-SA" sz="24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6495876" y="2924944"/>
            <a:ext cx="1428750" cy="3444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منبع</a:t>
            </a:r>
            <a:endParaRPr lang="ar-SA" sz="24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6527626" y="3501008"/>
            <a:ext cx="1428750" cy="342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أفلاك</a:t>
            </a:r>
            <a:endParaRPr lang="ar-SA" sz="24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6518101" y="3861048"/>
            <a:ext cx="1428750" cy="342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الحطيم</a:t>
            </a:r>
            <a:endParaRPr lang="ar-SA" sz="24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7744916" y="764704"/>
            <a:ext cx="571500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000" b="1" i="1" dirty="0">
                <a:solidFill>
                  <a:srgbClr val="FF0000"/>
                </a:solidFill>
                <a:latin typeface="Chiller" pitchFamily="82" charset="0"/>
              </a:rPr>
              <a:t>√</a:t>
            </a:r>
          </a:p>
        </p:txBody>
      </p:sp>
      <p:cxnSp>
        <p:nvCxnSpPr>
          <p:cNvPr id="16" name="رابط كسهم مستقيم 15"/>
          <p:cNvCxnSpPr/>
          <p:nvPr/>
        </p:nvCxnSpPr>
        <p:spPr>
          <a:xfrm flipH="1">
            <a:off x="3995936" y="5525974"/>
            <a:ext cx="1303828" cy="391673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رابط كسهم مستقيم 16"/>
          <p:cNvCxnSpPr/>
          <p:nvPr/>
        </p:nvCxnSpPr>
        <p:spPr>
          <a:xfrm flipH="1">
            <a:off x="4021584" y="5917647"/>
            <a:ext cx="1303828" cy="391673"/>
          </a:xfrm>
          <a:prstGeom prst="straightConnector1">
            <a:avLst/>
          </a:prstGeom>
          <a:ln w="571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رابط كسهم مستقيم 17"/>
          <p:cNvCxnSpPr/>
          <p:nvPr/>
        </p:nvCxnSpPr>
        <p:spPr>
          <a:xfrm flipH="1" flipV="1">
            <a:off x="4021584" y="5445224"/>
            <a:ext cx="1413250" cy="864096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8601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" y="0"/>
            <a:ext cx="8388672" cy="1556792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81519"/>
            <a:ext cx="9144000" cy="134993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6512"/>
            <a:ext cx="8462596" cy="5141489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4" y="1848272"/>
            <a:ext cx="733625" cy="1436712"/>
          </a:xfrm>
          <a:prstGeom prst="rect">
            <a:avLst/>
          </a:prstGeom>
        </p:spPr>
      </p:pic>
      <p:sp>
        <p:nvSpPr>
          <p:cNvPr id="6" name="مستطيل 5"/>
          <p:cNvSpPr/>
          <p:nvPr/>
        </p:nvSpPr>
        <p:spPr>
          <a:xfrm>
            <a:off x="5076056" y="908720"/>
            <a:ext cx="3006080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المكان الذي نحتمي فيه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629816" y="908720"/>
            <a:ext cx="2286000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دافع عنك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3608214" y="2114203"/>
            <a:ext cx="4204146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لأنها مهبط الذكر ومنبع الدين </a:t>
            </a:r>
            <a:r>
              <a:rPr lang="ar-SA" sz="2800" b="1" dirty="0" smtClean="0">
                <a:solidFill>
                  <a:srgbClr val="FF0000"/>
                </a:solidFill>
                <a:latin typeface="Chiller" pitchFamily="82" charset="0"/>
              </a:rPr>
              <a:t>.</a:t>
            </a:r>
            <a:endParaRPr lang="ar-SA" sz="28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4385072" y="3212976"/>
            <a:ext cx="3643312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قصد مرحلة </a:t>
            </a:r>
            <a:r>
              <a:rPr lang="ar-SA" sz="2800" b="1" dirty="0" smtClean="0">
                <a:solidFill>
                  <a:srgbClr val="FF0000"/>
                </a:solidFill>
                <a:latin typeface="Chiller" pitchFamily="82" charset="0"/>
              </a:rPr>
              <a:t>طفولته . </a:t>
            </a:r>
            <a:endParaRPr lang="ar-SA" sz="28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4385072" y="4266530"/>
            <a:ext cx="3643312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وطن التقدم </a:t>
            </a:r>
            <a:r>
              <a:rPr lang="ar-SA" sz="2800" b="1" dirty="0" smtClean="0">
                <a:solidFill>
                  <a:srgbClr val="FF0000"/>
                </a:solidFill>
                <a:latin typeface="Chiller" pitchFamily="82" charset="0"/>
              </a:rPr>
              <a:t>والنماء .</a:t>
            </a:r>
            <a:endParaRPr lang="ar-SA" sz="28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4241056" y="5809257"/>
            <a:ext cx="3643312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بناء المدارس </a:t>
            </a:r>
            <a:r>
              <a:rPr lang="ar-SA" sz="2800" b="1" dirty="0" smtClean="0">
                <a:solidFill>
                  <a:srgbClr val="FF0000"/>
                </a:solidFill>
                <a:latin typeface="Chiller" pitchFamily="82" charset="0"/>
              </a:rPr>
              <a:t>والجامعات .</a:t>
            </a:r>
            <a:endParaRPr lang="ar-SA" sz="28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5739738" y="6237312"/>
            <a:ext cx="19559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إنشاء الطرق </a:t>
            </a:r>
            <a:r>
              <a:rPr lang="ar-SA" sz="2800" b="1" dirty="0" smtClean="0">
                <a:solidFill>
                  <a:srgbClr val="FF0000"/>
                </a:solidFill>
                <a:latin typeface="Chiller" pitchFamily="82" charset="0"/>
              </a:rPr>
              <a:t> .</a:t>
            </a:r>
            <a:endParaRPr lang="ar-SA" sz="2800" b="1" dirty="0">
              <a:solidFill>
                <a:srgbClr val="FF0000"/>
              </a:solidFill>
              <a:latin typeface="Chiller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7716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2696"/>
            <a:ext cx="9119219" cy="6157912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" y="0"/>
            <a:ext cx="896847" cy="1052736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4210" y="0"/>
            <a:ext cx="2109789" cy="836712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44625"/>
            <a:ext cx="2843089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97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48"/>
            <a:ext cx="9021960" cy="980080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4196"/>
            <a:ext cx="9144000" cy="470588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1556792"/>
            <a:ext cx="9107488" cy="2232248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"/>
          <a:stretch/>
        </p:blipFill>
        <p:spPr>
          <a:xfrm>
            <a:off x="-18458" y="3942092"/>
            <a:ext cx="9147922" cy="567028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36" y="4509120"/>
            <a:ext cx="9144000" cy="2297046"/>
          </a:xfrm>
          <a:prstGeom prst="rect">
            <a:avLst/>
          </a:prstGeom>
        </p:spPr>
      </p:pic>
      <p:sp>
        <p:nvSpPr>
          <p:cNvPr id="7" name="مستطيل 6"/>
          <p:cNvSpPr/>
          <p:nvPr/>
        </p:nvSpPr>
        <p:spPr>
          <a:xfrm>
            <a:off x="1917402" y="476672"/>
            <a:ext cx="6471022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أن أجتهد في دروسي حتى أشارك في المحافل </a:t>
            </a:r>
            <a:r>
              <a:rPr lang="ar-SA" sz="2800" b="1" dirty="0" smtClean="0">
                <a:solidFill>
                  <a:srgbClr val="FF0000"/>
                </a:solidFill>
                <a:latin typeface="Chiller" pitchFamily="82" charset="0"/>
              </a:rPr>
              <a:t>الدولية .</a:t>
            </a:r>
            <a:endParaRPr lang="ar-SA" sz="28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316807" y="1582464"/>
            <a:ext cx="2214562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الجنود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1816869" y="2132856"/>
            <a:ext cx="1357313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الشرطة</a:t>
            </a:r>
          </a:p>
        </p:txBody>
      </p:sp>
      <p:sp>
        <p:nvSpPr>
          <p:cNvPr id="10" name="مستطيل 9"/>
          <p:cNvSpPr/>
          <p:nvPr/>
        </p:nvSpPr>
        <p:spPr>
          <a:xfrm>
            <a:off x="1172791" y="2708920"/>
            <a:ext cx="2428875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أبناء الوطن</a:t>
            </a:r>
          </a:p>
        </p:txBody>
      </p:sp>
      <p:sp>
        <p:nvSpPr>
          <p:cNvPr id="11" name="مستطيل 10"/>
          <p:cNvSpPr/>
          <p:nvPr/>
        </p:nvSpPr>
        <p:spPr>
          <a:xfrm>
            <a:off x="1601416" y="3302099"/>
            <a:ext cx="1500187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المهندسون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-7416" y="4797152"/>
            <a:ext cx="3643312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600" b="1" dirty="0">
                <a:solidFill>
                  <a:srgbClr val="FF0000"/>
                </a:solidFill>
                <a:latin typeface="Chiller" pitchFamily="82" charset="0"/>
              </a:rPr>
              <a:t>لأن فيه مكة والمدينة</a:t>
            </a:r>
          </a:p>
        </p:txBody>
      </p:sp>
      <p:sp>
        <p:nvSpPr>
          <p:cNvPr id="13" name="مستطيل 12"/>
          <p:cNvSpPr/>
          <p:nvPr/>
        </p:nvSpPr>
        <p:spPr>
          <a:xfrm>
            <a:off x="-18458" y="6025281"/>
            <a:ext cx="3870379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600" b="1" dirty="0">
                <a:solidFill>
                  <a:srgbClr val="FF0000"/>
                </a:solidFill>
                <a:latin typeface="Chiller" pitchFamily="82" charset="0"/>
              </a:rPr>
              <a:t>لأن الشاعر يخاطب بلاده</a:t>
            </a:r>
          </a:p>
        </p:txBody>
      </p:sp>
    </p:spTree>
    <p:extLst>
      <p:ext uri="{BB962C8B-B14F-4D97-AF65-F5344CB8AC3E}">
        <p14:creationId xmlns:p14="http://schemas.microsoft.com/office/powerpoint/2010/main" val="840697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صورة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791" y="20475"/>
            <a:ext cx="8610082" cy="2472422"/>
          </a:xfrm>
          <a:prstGeom prst="rect">
            <a:avLst/>
          </a:prstGeom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4" y="2636912"/>
            <a:ext cx="8734353" cy="1844515"/>
          </a:xfrm>
          <a:prstGeom prst="rect">
            <a:avLst/>
          </a:prstGeom>
        </p:spPr>
      </p:pic>
      <p:pic>
        <p:nvPicPr>
          <p:cNvPr id="9" name="صورة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529" y="4553435"/>
            <a:ext cx="8767326" cy="2304566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2405" y="20474"/>
            <a:ext cx="704784" cy="1176278"/>
          </a:xfrm>
          <a:prstGeom prst="rect">
            <a:avLst/>
          </a:prstGeom>
        </p:spPr>
      </p:pic>
      <p:sp>
        <p:nvSpPr>
          <p:cNvPr id="6" name="مستطيل 5"/>
          <p:cNvSpPr/>
          <p:nvPr/>
        </p:nvSpPr>
        <p:spPr>
          <a:xfrm>
            <a:off x="251520" y="1571625"/>
            <a:ext cx="8200756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r>
              <a:rPr lang="ar-SA" sz="3200" b="1" dirty="0">
                <a:solidFill>
                  <a:srgbClr val="0070C0"/>
                </a:solidFill>
                <a:latin typeface="Chiller" pitchFamily="82" charset="0"/>
              </a:rPr>
              <a:t>يا مهبط الذكر الحكيم        </a:t>
            </a:r>
            <a:r>
              <a:rPr lang="ar-SA" sz="3200" b="1" dirty="0" smtClean="0">
                <a:solidFill>
                  <a:srgbClr val="0070C0"/>
                </a:solidFill>
                <a:latin typeface="Chiller" pitchFamily="82" charset="0"/>
              </a:rPr>
              <a:t>      </a:t>
            </a:r>
            <a:r>
              <a:rPr lang="ar-SA" sz="3200" b="1" dirty="0">
                <a:solidFill>
                  <a:srgbClr val="0070C0"/>
                </a:solidFill>
                <a:latin typeface="Chiller" pitchFamily="82" charset="0"/>
              </a:rPr>
              <a:t>ومنبع الدين </a:t>
            </a:r>
            <a:r>
              <a:rPr lang="ar-SA" sz="3200" b="1" dirty="0" smtClean="0">
                <a:solidFill>
                  <a:srgbClr val="0070C0"/>
                </a:solidFill>
                <a:latin typeface="Chiller" pitchFamily="82" charset="0"/>
              </a:rPr>
              <a:t>العظيم</a:t>
            </a:r>
            <a:endParaRPr lang="ar-SA" sz="3200" b="1" dirty="0">
              <a:solidFill>
                <a:srgbClr val="0070C0"/>
              </a:solidFill>
              <a:latin typeface="Chiller" pitchFamily="82" charset="0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2771800" y="3933056"/>
            <a:ext cx="571500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5400" b="1" i="1" dirty="0">
                <a:solidFill>
                  <a:srgbClr val="00B050"/>
                </a:solidFill>
                <a:latin typeface="Chiller" pitchFamily="82" charset="0"/>
              </a:rPr>
              <a:t>√</a:t>
            </a:r>
            <a:endParaRPr lang="ar-SA" sz="4000" b="1" i="1" dirty="0">
              <a:solidFill>
                <a:srgbClr val="00B050"/>
              </a:solidFill>
              <a:latin typeface="Chiller" pitchFamily="82" charset="0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3542209" y="5157192"/>
            <a:ext cx="2253927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600" b="1" dirty="0">
                <a:solidFill>
                  <a:srgbClr val="FF0000"/>
                </a:solidFill>
                <a:latin typeface="Chiller" pitchFamily="82" charset="0"/>
              </a:rPr>
              <a:t>حب الوطن</a:t>
            </a:r>
          </a:p>
        </p:txBody>
      </p:sp>
      <p:sp>
        <p:nvSpPr>
          <p:cNvPr id="13" name="مستطيل 12"/>
          <p:cNvSpPr/>
          <p:nvPr/>
        </p:nvSpPr>
        <p:spPr>
          <a:xfrm>
            <a:off x="2771800" y="5721515"/>
            <a:ext cx="3004020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600" b="1" dirty="0">
                <a:solidFill>
                  <a:srgbClr val="FF0000"/>
                </a:solidFill>
                <a:latin typeface="Chiller" pitchFamily="82" charset="0"/>
              </a:rPr>
              <a:t>الدفاع عن الوطن</a:t>
            </a:r>
          </a:p>
        </p:txBody>
      </p:sp>
      <p:sp>
        <p:nvSpPr>
          <p:cNvPr id="14" name="مستطيل 13"/>
          <p:cNvSpPr/>
          <p:nvPr/>
        </p:nvSpPr>
        <p:spPr>
          <a:xfrm>
            <a:off x="2627784" y="6309320"/>
            <a:ext cx="3397621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600" b="1" dirty="0">
                <a:solidFill>
                  <a:srgbClr val="FF0000"/>
                </a:solidFill>
                <a:latin typeface="Chiller" pitchFamily="82" charset="0"/>
              </a:rPr>
              <a:t>الاعتزاز بالوطن</a:t>
            </a:r>
          </a:p>
        </p:txBody>
      </p:sp>
    </p:spTree>
    <p:extLst>
      <p:ext uri="{BB962C8B-B14F-4D97-AF65-F5344CB8AC3E}">
        <p14:creationId xmlns:p14="http://schemas.microsoft.com/office/powerpoint/2010/main" val="4124633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 build="allAtOnce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7" y="248"/>
            <a:ext cx="9133993" cy="2348632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22" y="2348880"/>
            <a:ext cx="755577" cy="1296144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8" y="2492896"/>
            <a:ext cx="8397439" cy="648072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8" y="3689840"/>
            <a:ext cx="8519502" cy="1584176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4048" y="3766671"/>
            <a:ext cx="733623" cy="1080120"/>
          </a:xfrm>
          <a:prstGeom prst="rect">
            <a:avLst/>
          </a:prstGeom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8" y="5313627"/>
            <a:ext cx="9144000" cy="1529408"/>
          </a:xfrm>
          <a:prstGeom prst="rect">
            <a:avLst/>
          </a:prstGeom>
        </p:spPr>
      </p:pic>
      <p:sp>
        <p:nvSpPr>
          <p:cNvPr id="9" name="مستطيل 8"/>
          <p:cNvSpPr/>
          <p:nvPr/>
        </p:nvSpPr>
        <p:spPr>
          <a:xfrm>
            <a:off x="3598688" y="1776810"/>
            <a:ext cx="4357688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600" b="1" dirty="0">
                <a:solidFill>
                  <a:srgbClr val="FF0000"/>
                </a:solidFill>
                <a:latin typeface="Chiller" pitchFamily="82" charset="0"/>
              </a:rPr>
              <a:t>اللهم احفظ وطني</a:t>
            </a:r>
          </a:p>
        </p:txBody>
      </p:sp>
    </p:spTree>
    <p:extLst>
      <p:ext uri="{BB962C8B-B14F-4D97-AF65-F5344CB8AC3E}">
        <p14:creationId xmlns:p14="http://schemas.microsoft.com/office/powerpoint/2010/main" val="1702256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4" y="620689"/>
            <a:ext cx="9144000" cy="1152127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0"/>
            <a:ext cx="2483768" cy="764704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65304"/>
            <a:ext cx="9144000" cy="667295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4" y="4437112"/>
            <a:ext cx="9144000" cy="1728192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0"/>
            <a:ext cx="4716016" cy="764703"/>
          </a:xfrm>
          <a:prstGeom prst="rect">
            <a:avLst/>
          </a:prstGeom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4" y="1772817"/>
            <a:ext cx="9133136" cy="2664296"/>
          </a:xfrm>
          <a:prstGeom prst="rect">
            <a:avLst/>
          </a:prstGeom>
        </p:spPr>
      </p:pic>
      <p:sp>
        <p:nvSpPr>
          <p:cNvPr id="9" name="مستطيل 8"/>
          <p:cNvSpPr/>
          <p:nvPr/>
        </p:nvSpPr>
        <p:spPr>
          <a:xfrm>
            <a:off x="2262039" y="3284984"/>
            <a:ext cx="1589881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000" b="1" dirty="0" smtClean="0">
                <a:solidFill>
                  <a:srgbClr val="FF0000"/>
                </a:solidFill>
                <a:latin typeface="Wingdings 2" pitchFamily="18" charset="2"/>
              </a:rPr>
              <a:t>جمعَ مؤنثٍ سالما</a:t>
            </a:r>
            <a:endParaRPr lang="ar-SA" sz="2000" b="1" dirty="0">
              <a:solidFill>
                <a:srgbClr val="FF0000"/>
              </a:solidFill>
              <a:latin typeface="Wingdings 2" pitchFamily="18" charset="2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323528" y="3284984"/>
            <a:ext cx="1571625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الكسرة</a:t>
            </a:r>
          </a:p>
        </p:txBody>
      </p:sp>
      <p:sp>
        <p:nvSpPr>
          <p:cNvPr id="11" name="مستطيل 10"/>
          <p:cNvSpPr/>
          <p:nvPr/>
        </p:nvSpPr>
        <p:spPr>
          <a:xfrm>
            <a:off x="336079" y="3933056"/>
            <a:ext cx="1571625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الكسرة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3000375" y="5017169"/>
            <a:ext cx="1571625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 smtClean="0">
                <a:solidFill>
                  <a:srgbClr val="FF0000"/>
                </a:solidFill>
                <a:latin typeface="Chiller" pitchFamily="82" charset="0"/>
              </a:rPr>
              <a:t>مفردًا</a:t>
            </a:r>
            <a:endParaRPr lang="ar-SA" sz="28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755576" y="5013176"/>
            <a:ext cx="1571625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 smtClean="0">
                <a:solidFill>
                  <a:srgbClr val="FF0000"/>
                </a:solidFill>
                <a:latin typeface="Chiller" pitchFamily="82" charset="0"/>
              </a:rPr>
              <a:t>مؤنثٍ سالمًا</a:t>
            </a:r>
            <a:endParaRPr lang="ar-SA" sz="28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5736679" y="5593233"/>
            <a:ext cx="1571625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 smtClean="0">
                <a:solidFill>
                  <a:srgbClr val="FF0000"/>
                </a:solidFill>
                <a:latin typeface="Chiller" pitchFamily="82" charset="0"/>
              </a:rPr>
              <a:t>تكسيرٍ</a:t>
            </a:r>
            <a:endParaRPr lang="ar-SA" sz="2800" b="1" dirty="0">
              <a:solidFill>
                <a:srgbClr val="FF0000"/>
              </a:solidFill>
              <a:latin typeface="Chiller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6237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196752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6753"/>
            <a:ext cx="9144000" cy="4176463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3" y="5400600"/>
            <a:ext cx="9144000" cy="1340768"/>
          </a:xfrm>
          <a:prstGeom prst="rect">
            <a:avLst/>
          </a:prstGeom>
        </p:spPr>
      </p:pic>
      <p:sp>
        <p:nvSpPr>
          <p:cNvPr id="5" name="مستطيل 4"/>
          <p:cNvSpPr/>
          <p:nvPr/>
        </p:nvSpPr>
        <p:spPr>
          <a:xfrm>
            <a:off x="2928367" y="2780928"/>
            <a:ext cx="1571625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إطارين</a:t>
            </a:r>
          </a:p>
        </p:txBody>
      </p:sp>
      <p:sp>
        <p:nvSpPr>
          <p:cNvPr id="6" name="مستطيل 5"/>
          <p:cNvSpPr/>
          <p:nvPr/>
        </p:nvSpPr>
        <p:spPr>
          <a:xfrm>
            <a:off x="1115616" y="2780928"/>
            <a:ext cx="1571625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مثنى</a:t>
            </a:r>
            <a:endParaRPr lang="ar-SA" sz="24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-108520" y="2780928"/>
            <a:ext cx="1571625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الياء</a:t>
            </a:r>
            <a:endParaRPr lang="ar-SA" sz="24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2928367" y="3585716"/>
            <a:ext cx="1571625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مشروعين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2843808" y="4653136"/>
            <a:ext cx="1571625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قاعدتين</a:t>
            </a:r>
            <a:endParaRPr lang="ar-SA" sz="24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094929" y="3573016"/>
            <a:ext cx="1571625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مثنى</a:t>
            </a:r>
            <a:endParaRPr lang="ar-SA" sz="24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074291" y="4653136"/>
            <a:ext cx="1571625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مثنى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-108520" y="3573016"/>
            <a:ext cx="1571625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الياء</a:t>
            </a:r>
          </a:p>
        </p:txBody>
      </p:sp>
      <p:sp>
        <p:nvSpPr>
          <p:cNvPr id="13" name="مستطيل 12"/>
          <p:cNvSpPr/>
          <p:nvPr/>
        </p:nvSpPr>
        <p:spPr>
          <a:xfrm>
            <a:off x="-108520" y="4653136"/>
            <a:ext cx="1571625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الياء</a:t>
            </a:r>
          </a:p>
        </p:txBody>
      </p:sp>
      <p:sp>
        <p:nvSpPr>
          <p:cNvPr id="14" name="مستطيل 13"/>
          <p:cNvSpPr/>
          <p:nvPr/>
        </p:nvSpPr>
        <p:spPr>
          <a:xfrm>
            <a:off x="3635896" y="6097290"/>
            <a:ext cx="1571625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  <a:latin typeface="Chiller" pitchFamily="82" charset="0"/>
              </a:rPr>
              <a:t>الياء</a:t>
            </a:r>
            <a:endParaRPr lang="ar-SA" sz="2400" b="1" dirty="0">
              <a:solidFill>
                <a:srgbClr val="FF0000"/>
              </a:solidFill>
              <a:latin typeface="Chiller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840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7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8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8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9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30" y="0"/>
            <a:ext cx="9144000" cy="663898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" y="684389"/>
            <a:ext cx="9144000" cy="4688827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30" y="5373216"/>
            <a:ext cx="9144000" cy="1440786"/>
          </a:xfrm>
          <a:prstGeom prst="rect">
            <a:avLst/>
          </a:prstGeom>
        </p:spPr>
      </p:pic>
      <p:sp>
        <p:nvSpPr>
          <p:cNvPr id="6" name="مستطيل 5"/>
          <p:cNvSpPr/>
          <p:nvPr/>
        </p:nvSpPr>
        <p:spPr>
          <a:xfrm>
            <a:off x="2896990" y="2799184"/>
            <a:ext cx="1571625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المسلمين</a:t>
            </a:r>
            <a:endParaRPr lang="ar-SA" sz="24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863205" y="3659287"/>
            <a:ext cx="1571625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المواطنين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2863205" y="4662835"/>
            <a:ext cx="1571625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الوافدين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1074415" y="2727747"/>
            <a:ext cx="1571625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جمع مذكر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سالم</a:t>
            </a:r>
          </a:p>
        </p:txBody>
      </p:sp>
      <p:sp>
        <p:nvSpPr>
          <p:cNvPr id="10" name="مستطيل 9"/>
          <p:cNvSpPr/>
          <p:nvPr/>
        </p:nvSpPr>
        <p:spPr>
          <a:xfrm>
            <a:off x="-36512" y="2727747"/>
            <a:ext cx="1571625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الياء</a:t>
            </a:r>
          </a:p>
        </p:txBody>
      </p:sp>
      <p:sp>
        <p:nvSpPr>
          <p:cNvPr id="11" name="مستطيل 10"/>
          <p:cNvSpPr/>
          <p:nvPr/>
        </p:nvSpPr>
        <p:spPr>
          <a:xfrm>
            <a:off x="1128167" y="4689822"/>
            <a:ext cx="1571625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جمع مذكر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سالم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1073844" y="3691037"/>
            <a:ext cx="1571625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جمع مذكر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سالم</a:t>
            </a:r>
          </a:p>
        </p:txBody>
      </p:sp>
      <p:sp>
        <p:nvSpPr>
          <p:cNvPr id="13" name="مستطيل 12"/>
          <p:cNvSpPr/>
          <p:nvPr/>
        </p:nvSpPr>
        <p:spPr>
          <a:xfrm>
            <a:off x="-36512" y="3659287"/>
            <a:ext cx="1571625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الياء</a:t>
            </a:r>
          </a:p>
        </p:txBody>
      </p:sp>
      <p:sp>
        <p:nvSpPr>
          <p:cNvPr id="14" name="مستطيل 13"/>
          <p:cNvSpPr/>
          <p:nvPr/>
        </p:nvSpPr>
        <p:spPr>
          <a:xfrm>
            <a:off x="-36512" y="4662835"/>
            <a:ext cx="1571625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الياء</a:t>
            </a:r>
            <a:endParaRPr lang="ar-SA" sz="32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3720455" y="6097290"/>
            <a:ext cx="1571625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  <a:latin typeface="Chiller" pitchFamily="82" charset="0"/>
              </a:rPr>
              <a:t>الياء</a:t>
            </a:r>
            <a:endParaRPr lang="ar-SA" sz="2400" b="1" dirty="0">
              <a:solidFill>
                <a:srgbClr val="FF0000"/>
              </a:solidFill>
              <a:latin typeface="Chiller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2352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861048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05065"/>
            <a:ext cx="9144000" cy="1584174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9239"/>
            <a:ext cx="9144000" cy="1268759"/>
          </a:xfrm>
          <a:prstGeom prst="rect">
            <a:avLst/>
          </a:prstGeom>
        </p:spPr>
      </p:pic>
      <p:sp>
        <p:nvSpPr>
          <p:cNvPr id="5" name="مستطيل 4"/>
          <p:cNvSpPr/>
          <p:nvPr/>
        </p:nvSpPr>
        <p:spPr>
          <a:xfrm>
            <a:off x="971600" y="1889125"/>
            <a:ext cx="1571625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اسم مجرور</a:t>
            </a:r>
          </a:p>
        </p:txBody>
      </p:sp>
      <p:sp>
        <p:nvSpPr>
          <p:cNvPr id="6" name="مستطيل 5"/>
          <p:cNvSpPr/>
          <p:nvPr/>
        </p:nvSpPr>
        <p:spPr>
          <a:xfrm>
            <a:off x="949573" y="2420888"/>
            <a:ext cx="1571625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اسم مجرور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3864471" y="6237312"/>
            <a:ext cx="1571625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  <a:latin typeface="Chiller" pitchFamily="82" charset="0"/>
              </a:rPr>
              <a:t>الياء</a:t>
            </a:r>
            <a:endParaRPr lang="ar-SA" sz="2400" b="1" dirty="0">
              <a:solidFill>
                <a:srgbClr val="FF0000"/>
              </a:solidFill>
              <a:latin typeface="Chiller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8035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84548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798"/>
            <a:ext cx="9144000" cy="161500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665298"/>
            <a:ext cx="2808560" cy="445142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10440"/>
            <a:ext cx="9144000" cy="5747559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424" y="1628800"/>
            <a:ext cx="448714" cy="473157"/>
          </a:xfrm>
          <a:prstGeom prst="rect">
            <a:avLst/>
          </a:prstGeom>
        </p:spPr>
      </p:pic>
      <p:sp>
        <p:nvSpPr>
          <p:cNvPr id="11" name="مستطيل 10"/>
          <p:cNvSpPr/>
          <p:nvPr/>
        </p:nvSpPr>
        <p:spPr>
          <a:xfrm>
            <a:off x="755576" y="1844824"/>
            <a:ext cx="1571625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  <a:latin typeface="Chiller" pitchFamily="82" charset="0"/>
              </a:rPr>
              <a:t>الكسرة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755576" y="3429000"/>
            <a:ext cx="1571625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  <a:latin typeface="Chiller" pitchFamily="82" charset="0"/>
              </a:rPr>
              <a:t>الياء</a:t>
            </a:r>
            <a:endParaRPr lang="ar-SA" sz="36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840135" y="4843605"/>
            <a:ext cx="1571625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  <a:latin typeface="Chiller" pitchFamily="82" charset="0"/>
              </a:rPr>
              <a:t>الياء</a:t>
            </a:r>
            <a:endParaRPr lang="ar-SA" sz="24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831953" y="6145366"/>
            <a:ext cx="1571625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  <a:latin typeface="Chiller" pitchFamily="82" charset="0"/>
              </a:rPr>
              <a:t>الياء</a:t>
            </a:r>
          </a:p>
        </p:txBody>
      </p:sp>
      <p:pic>
        <p:nvPicPr>
          <p:cNvPr id="18" name="صورة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068960"/>
            <a:ext cx="448714" cy="473157"/>
          </a:xfrm>
          <a:prstGeom prst="rect">
            <a:avLst/>
          </a:prstGeom>
        </p:spPr>
      </p:pic>
      <p:pic>
        <p:nvPicPr>
          <p:cNvPr id="21" name="صورة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6467" y="4365104"/>
            <a:ext cx="448714" cy="473157"/>
          </a:xfrm>
          <a:prstGeom prst="rect">
            <a:avLst/>
          </a:prstGeom>
        </p:spPr>
      </p:pic>
      <p:pic>
        <p:nvPicPr>
          <p:cNvPr id="22" name="صورة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5805264"/>
            <a:ext cx="458141" cy="590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011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-0.00463 C 0.00225 -0.02636 -0.00903 -0.01596 -0.01632 -0.01873 C -0.03403 -0.01758 -0.05087 -0.0155 -0.06841 -0.01341 C -0.07865 -0.00995 -0.08889 -0.00278 -0.09931 -0.00139 C -0.1125 0.00069 -0.12518 0.00393 -0.13837 0.00578 C -0.14584 0.00832 -0.15087 0.01549 -0.15782 0.01803 C -0.15955 0.01849 -0.16129 0.01872 -0.16268 0.01965 C -0.16598 0.02173 -0.16875 0.0252 -0.1724 0.02659 C -0.1757 0.02774 -0.17934 0.0282 -0.18229 0.03029 C -0.19341 0.03792 -0.1882 0.03583 -0.19688 0.03884 C -0.20452 0.04693 -0.22066 0.04901 -0.23091 0.05109 C -0.23681 0.05318 -0.24896 0.05641 -0.24896 0.05641 C -0.28438 0.05503 -0.30677 0.05318 -0.3415 0.05456 C -0.3474 0.05872 -0.34462 0.05711 -0.34966 0.05988 " pathEditMode="relative" rAng="0" ptsTypes="ffffffffffffff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61" y="212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e Sound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69942E-6 L -0.04583 -0.0515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2" y="-25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0.00463 C 0.00226 -0.02636 -0.0092 -0.01596 -0.01667 -0.01873 C -0.03472 -0.01757 -0.05174 -0.01549 -0.06962 -0.01341 C -0.07986 -0.00994 -0.09028 -0.00278 -0.10104 -0.00139 C -0.11441 0.00069 -0.12708 0.00393 -0.14045 0.00578 C -0.14809 0.00832 -0.1533 0.01549 -0.16042 0.01803 C -0.16198 0.01849 -0.16389 0.01873 -0.16528 0.01965 C -0.16875 0.02173 -0.17135 0.0252 -0.17517 0.02659 C -0.17847 0.02774 -0.18229 0.02821 -0.18507 0.03029 C -0.19653 0.03792 -0.19132 0.03584 -0.2 0.03884 C -0.20764 0.04693 -0.22413 0.04901 -0.23455 0.0511 C -0.24062 0.05318 -0.25295 0.05641 -0.25295 0.05641 C -0.28889 0.05503 -0.31163 0.05318 -0.34705 0.05456 C -0.35295 0.05873 -0.35 0.05711 -0.35521 0.05988 " pathEditMode="relative" rAng="0" ptsTypes="ffffffffffffff">
                                      <p:cBhvr>
                                        <p:cTn id="2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639" y="212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e Sound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58382E-6 L -0.05364 -0.072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91" y="-3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69942E-6 C 0.00225 -0.02636 -0.00868 -0.01365 -0.0158 -0.01688 C -0.03316 -0.0155 -0.04948 -0.01318 -0.06667 -0.01064 C -0.07657 -0.00625 -0.08663 0.00231 -0.09688 0.00416 C -0.10973 0.00647 -0.12205 0.0104 -0.1349 0.01271 C -0.14219 0.01572 -0.14723 0.0245 -0.154 0.02751 C -0.15556 0.0282 -0.15729 0.02844 -0.15868 0.02959 C -0.16198 0.03214 -0.16459 0.0363 -0.16823 0.03792 C -0.17136 0.0393 -0.175 0.03977 -0.17778 0.04231 C -0.18872 0.05179 -0.18368 0.04901 -0.19202 0.05271 C -0.19948 0.06266 -0.21528 0.0652 -0.22535 0.06751 C -0.23108 0.07029 -0.24288 0.07398 -0.24288 0.07422 C -0.27743 0.07237 -0.29931 0.07005 -0.33334 0.0719 C -0.33907 0.07699 -0.33629 0.07491 -0.34132 0.07815 " pathEditMode="relative" rAng="0" ptsTypes="ffffffffffffff">
                                      <p:cBhvr>
                                        <p:cTn id="4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62" y="259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e Sound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46821E-7 L -0.05642 -0.07561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0" y="-3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0.02196 L -0.04253 -0.01618 L -0.07344 -0.00069 L -0.09896 0.0118 L -0.12274 0.0333 L -0.14653 0.0333 L -0.17378 0.0333 L -0.19913 0.0333 L -0.22135 0.0548 L -0.24184 0.07307 L -0.26927 0.08856 L -0.29983 0.0948 L -0.32535 0.09827 L -0.33212 0.08255 " pathEditMode="relative" rAng="0" ptsTypes="AAAAAAAAAAAAAA">
                                      <p:cBhvr>
                                        <p:cTn id="5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15" y="601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e Sound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5.20231E-7 L -0.06285 -0.0333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42" y="-16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2060848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60849"/>
            <a:ext cx="9144000" cy="2088231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0966"/>
            <a:ext cx="9144000" cy="1505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674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92696"/>
            <a:ext cx="9108504" cy="5256584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49280"/>
            <a:ext cx="9144000" cy="920530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0"/>
            <a:ext cx="3491880" cy="69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862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30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922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4939" y="0"/>
            <a:ext cx="2700549" cy="896119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795413"/>
            <a:ext cx="849072" cy="1277257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1"/>
          <a:stretch/>
        </p:blipFill>
        <p:spPr>
          <a:xfrm>
            <a:off x="0" y="1112155"/>
            <a:ext cx="8293315" cy="589662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793" y="2276872"/>
            <a:ext cx="976313" cy="1690688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077224"/>
            <a:ext cx="8208912" cy="4757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197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9791" y="58695"/>
            <a:ext cx="894209" cy="1620241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8" r="-7778"/>
          <a:stretch/>
        </p:blipFill>
        <p:spPr>
          <a:xfrm>
            <a:off x="0" y="58695"/>
            <a:ext cx="9144000" cy="757282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692696"/>
            <a:ext cx="4320480" cy="1728193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20888"/>
            <a:ext cx="9144000" cy="4437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859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7248847" y="3857625"/>
            <a:ext cx="1571625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الجزء الشرقي</a:t>
            </a:r>
          </a:p>
        </p:txBody>
      </p:sp>
      <p:sp>
        <p:nvSpPr>
          <p:cNvPr id="4" name="مستطيل 3"/>
          <p:cNvSpPr/>
          <p:nvPr/>
        </p:nvSpPr>
        <p:spPr>
          <a:xfrm>
            <a:off x="5187554" y="2924944"/>
            <a:ext cx="1571625" cy="10001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نسبة إلى الجبل الجيري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3899967" y="2708920"/>
            <a:ext cx="1571625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 85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 err="1">
                <a:solidFill>
                  <a:srgbClr val="FF0000"/>
                </a:solidFill>
                <a:latin typeface="Chiller" pitchFamily="82" charset="0"/>
              </a:rPr>
              <a:t>الف</a:t>
            </a:r>
            <a:endParaRPr lang="ar-SA" sz="24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183185" y="2923232"/>
            <a:ext cx="1714500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المطار القديم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القاعدة الجوية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323528" y="2923232"/>
            <a:ext cx="1571625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المستوى التعليمي المرتفع</a:t>
            </a:r>
          </a:p>
        </p:txBody>
      </p:sp>
    </p:spTree>
    <p:extLst>
      <p:ext uri="{BB962C8B-B14F-4D97-AF65-F5344CB8AC3E}">
        <p14:creationId xmlns:p14="http://schemas.microsoft.com/office/powerpoint/2010/main" val="3570573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7" y="32792"/>
            <a:ext cx="9144000" cy="1956048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4408" y="0"/>
            <a:ext cx="899592" cy="476672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8840"/>
            <a:ext cx="9144000" cy="4781237"/>
          </a:xfrm>
          <a:prstGeom prst="rect">
            <a:avLst/>
          </a:prstGeom>
        </p:spPr>
      </p:pic>
      <p:sp>
        <p:nvSpPr>
          <p:cNvPr id="6" name="مستطيل 5"/>
          <p:cNvSpPr/>
          <p:nvPr/>
        </p:nvSpPr>
        <p:spPr>
          <a:xfrm>
            <a:off x="4585122" y="3505001"/>
            <a:ext cx="1571625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سقفها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4597822" y="3865042"/>
            <a:ext cx="1571625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دولاب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4513684" y="4259486"/>
            <a:ext cx="1714500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مرآة الدولاب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4545434" y="4581128"/>
            <a:ext cx="1571625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سرير</a:t>
            </a:r>
          </a:p>
        </p:txBody>
      </p:sp>
      <p:sp>
        <p:nvSpPr>
          <p:cNvPr id="10" name="مستطيل 9"/>
          <p:cNvSpPr/>
          <p:nvPr/>
        </p:nvSpPr>
        <p:spPr>
          <a:xfrm>
            <a:off x="4513684" y="5013176"/>
            <a:ext cx="1571625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غطاء السرير</a:t>
            </a:r>
          </a:p>
        </p:txBody>
      </p:sp>
      <p:sp>
        <p:nvSpPr>
          <p:cNvPr id="11" name="مستطيل 10"/>
          <p:cNvSpPr/>
          <p:nvPr/>
        </p:nvSpPr>
        <p:spPr>
          <a:xfrm>
            <a:off x="1619672" y="2712914"/>
            <a:ext cx="1571625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مربعة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1691680" y="3144962"/>
            <a:ext cx="1571625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عالية</a:t>
            </a:r>
          </a:p>
        </p:txBody>
      </p:sp>
      <p:sp>
        <p:nvSpPr>
          <p:cNvPr id="13" name="مستطيل 12"/>
          <p:cNvSpPr/>
          <p:nvPr/>
        </p:nvSpPr>
        <p:spPr>
          <a:xfrm>
            <a:off x="1043608" y="3505002"/>
            <a:ext cx="2857500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له أعمدة أفقية متوازية</a:t>
            </a:r>
          </a:p>
        </p:txBody>
      </p:sp>
      <p:sp>
        <p:nvSpPr>
          <p:cNvPr id="14" name="مستطيل 13"/>
          <p:cNvSpPr/>
          <p:nvPr/>
        </p:nvSpPr>
        <p:spPr>
          <a:xfrm>
            <a:off x="1691680" y="3865041"/>
            <a:ext cx="1571625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جديد</a:t>
            </a:r>
          </a:p>
        </p:txBody>
      </p:sp>
      <p:sp>
        <p:nvSpPr>
          <p:cNvPr id="15" name="مستطيل 14"/>
          <p:cNvSpPr/>
          <p:nvPr/>
        </p:nvSpPr>
        <p:spPr>
          <a:xfrm>
            <a:off x="395536" y="4227736"/>
            <a:ext cx="4071937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000" b="1" dirty="0">
                <a:solidFill>
                  <a:srgbClr val="FF0000"/>
                </a:solidFill>
                <a:latin typeface="Chiller" pitchFamily="82" charset="0"/>
              </a:rPr>
              <a:t>عريضة وتقع في الباب الأوسط للدولاب</a:t>
            </a:r>
          </a:p>
        </p:txBody>
      </p:sp>
      <p:sp>
        <p:nvSpPr>
          <p:cNvPr id="16" name="مستطيل 15"/>
          <p:cNvSpPr/>
          <p:nvPr/>
        </p:nvSpPr>
        <p:spPr>
          <a:xfrm>
            <a:off x="683568" y="4653136"/>
            <a:ext cx="3643312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منصوب على أربعة أعمدة نحاسية</a:t>
            </a:r>
          </a:p>
        </p:txBody>
      </p:sp>
      <p:sp>
        <p:nvSpPr>
          <p:cNvPr id="17" name="مستطيل 16"/>
          <p:cNvSpPr/>
          <p:nvPr/>
        </p:nvSpPr>
        <p:spPr>
          <a:xfrm>
            <a:off x="1043608" y="5013176"/>
            <a:ext cx="3000375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كريم النسج داكن اللون</a:t>
            </a:r>
          </a:p>
        </p:txBody>
      </p:sp>
      <p:sp>
        <p:nvSpPr>
          <p:cNvPr id="18" name="مستطيل 17"/>
          <p:cNvSpPr/>
          <p:nvPr/>
        </p:nvSpPr>
        <p:spPr>
          <a:xfrm>
            <a:off x="383729" y="6313314"/>
            <a:ext cx="3857625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تتدلى من وسط السقف</a:t>
            </a:r>
          </a:p>
        </p:txBody>
      </p:sp>
    </p:spTree>
    <p:extLst>
      <p:ext uri="{BB962C8B-B14F-4D97-AF65-F5344CB8AC3E}">
        <p14:creationId xmlns:p14="http://schemas.microsoft.com/office/powerpoint/2010/main" val="629009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48680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548680"/>
            <a:ext cx="5616624" cy="2311152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9832"/>
            <a:ext cx="9144000" cy="3996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852497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29"/>
            <a:ext cx="9144000" cy="2748699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95132"/>
            <a:ext cx="9144000" cy="993908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89040"/>
            <a:ext cx="7800975" cy="3060827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7"/>
          <a:stretch/>
        </p:blipFill>
        <p:spPr>
          <a:xfrm>
            <a:off x="7800975" y="4078513"/>
            <a:ext cx="1329638" cy="2795599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3990" y="4022079"/>
            <a:ext cx="1043608" cy="1561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453855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320480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19" y="4437112"/>
            <a:ext cx="7106659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125196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04" y="188640"/>
            <a:ext cx="9144000" cy="4655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437815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46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0"/>
            <a:ext cx="3419872" cy="985235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5235"/>
            <a:ext cx="9144000" cy="5872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580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4365104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0" y="4437112"/>
            <a:ext cx="9144000" cy="2430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92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33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143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944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523"/>
            <a:ext cx="9144000" cy="1319245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340768"/>
            <a:ext cx="9144000" cy="551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731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830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341851" y="2659559"/>
            <a:ext cx="849694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4400" b="1" dirty="0" smtClean="0"/>
              <a:t>تمت الوحدة الرابعة من كتاب الطالب بحمد الله</a:t>
            </a:r>
            <a:endParaRPr lang="ar-SA" sz="4400" b="1" dirty="0"/>
          </a:p>
        </p:txBody>
      </p:sp>
      <p:sp>
        <p:nvSpPr>
          <p:cNvPr id="3" name="مستطيل 2"/>
          <p:cNvSpPr/>
          <p:nvPr/>
        </p:nvSpPr>
        <p:spPr>
          <a:xfrm>
            <a:off x="31282" y="6309320"/>
            <a:ext cx="1480356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b="1" dirty="0" smtClean="0">
                <a:solidFill>
                  <a:schemeClr val="tx1"/>
                </a:solidFill>
                <a:latin typeface="Courier New" pitchFamily="49" charset="0"/>
                <a:cs typeface="+mj-cs"/>
              </a:rPr>
              <a:t>أبو سعد البلوي</a:t>
            </a:r>
            <a:endParaRPr lang="ar-SA" b="1" dirty="0">
              <a:solidFill>
                <a:schemeClr val="tx1"/>
              </a:solidFill>
              <a:latin typeface="Courier New" pitchFamily="49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14176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8"/>
            <a:ext cx="9144000" cy="5209638"/>
          </a:xfrm>
          <a:prstGeom prst="rect">
            <a:avLst/>
          </a:prstGeom>
        </p:spPr>
      </p:pic>
      <p:sp>
        <p:nvSpPr>
          <p:cNvPr id="6" name="مربع نص 5"/>
          <p:cNvSpPr txBox="1"/>
          <p:nvPr/>
        </p:nvSpPr>
        <p:spPr>
          <a:xfrm>
            <a:off x="-540568" y="177537"/>
            <a:ext cx="871296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</a:rPr>
              <a:t>أسئلة مناقشة على النص </a:t>
            </a:r>
            <a:r>
              <a:rPr lang="ar-SA" sz="1400" b="1" dirty="0" smtClean="0">
                <a:solidFill>
                  <a:srgbClr val="0070C0"/>
                </a:solidFill>
              </a:rPr>
              <a:t>ليست موجودة في كتاب الطالب</a:t>
            </a:r>
            <a:endParaRPr lang="ar-SA" sz="3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968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32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  <p:bldP spid="6" grpId="3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427" y="0"/>
            <a:ext cx="2777133" cy="860148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0148"/>
            <a:ext cx="9143999" cy="5997852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61774"/>
            <a:ext cx="2808312" cy="860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245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78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صورة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62" y="620688"/>
            <a:ext cx="8934450" cy="6238875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753"/>
            <a:ext cx="9144000" cy="589935"/>
          </a:xfrm>
          <a:prstGeom prst="rect">
            <a:avLst/>
          </a:prstGeom>
        </p:spPr>
      </p:pic>
      <p:sp>
        <p:nvSpPr>
          <p:cNvPr id="4" name="مستطيل 3"/>
          <p:cNvSpPr/>
          <p:nvPr/>
        </p:nvSpPr>
        <p:spPr>
          <a:xfrm>
            <a:off x="6751637" y="1196752"/>
            <a:ext cx="2356867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قبلة المسلمين  </a:t>
            </a:r>
            <a:r>
              <a:rPr lang="ar-SA" sz="2400" b="1" dirty="0" smtClean="0">
                <a:solidFill>
                  <a:srgbClr val="FF0000"/>
                </a:solidFill>
                <a:latin typeface="Chiller" pitchFamily="82" charset="0"/>
              </a:rPr>
              <a:t>وأول بيت </a:t>
            </a: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وضع للناس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6679629" y="3649018"/>
            <a:ext cx="2428875" cy="7160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مصنوع </a:t>
            </a:r>
            <a:r>
              <a:rPr lang="ar-SA" sz="2400" b="1" dirty="0" smtClean="0">
                <a:solidFill>
                  <a:srgbClr val="FF0000"/>
                </a:solidFill>
                <a:latin typeface="Chiller" pitchFamily="82" charset="0"/>
              </a:rPr>
              <a:t>من </a:t>
            </a: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الذهب الخالص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6751637" y="5764807"/>
            <a:ext cx="2428875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يتكون من </a:t>
            </a:r>
            <a:r>
              <a:rPr lang="ar-SA" sz="2400" b="1" dirty="0" smtClean="0">
                <a:solidFill>
                  <a:srgbClr val="FF0000"/>
                </a:solidFill>
                <a:latin typeface="Chiller" pitchFamily="82" charset="0"/>
              </a:rPr>
              <a:t>طبقات </a:t>
            </a: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من الحجر الرمادي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-36512" y="1488777"/>
            <a:ext cx="2214562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بناء مسنم </a:t>
            </a:r>
            <a:r>
              <a:rPr lang="ar-SA" sz="2400" b="1" dirty="0" smtClean="0">
                <a:solidFill>
                  <a:srgbClr val="FF0000"/>
                </a:solidFill>
                <a:latin typeface="Chiller" pitchFamily="82" charset="0"/>
              </a:rPr>
              <a:t>الشكل مبني </a:t>
            </a: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من الرخام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-89123" y="3645024"/>
            <a:ext cx="2428875" cy="5500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مصنوع من </a:t>
            </a:r>
            <a:r>
              <a:rPr lang="ar-SA" sz="2400" b="1" dirty="0" smtClean="0">
                <a:solidFill>
                  <a:srgbClr val="FF0000"/>
                </a:solidFill>
                <a:latin typeface="Chiller" pitchFamily="82" charset="0"/>
              </a:rPr>
              <a:t>الخشب طوله </a:t>
            </a: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1,75 م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75662" y="5733256"/>
            <a:ext cx="2172685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ياقوت من </a:t>
            </a:r>
            <a:r>
              <a:rPr lang="ar-SA" sz="2400" b="1" dirty="0" smtClean="0">
                <a:solidFill>
                  <a:srgbClr val="FF0000"/>
                </a:solidFill>
                <a:latin typeface="Chiller" pitchFamily="82" charset="0"/>
              </a:rPr>
              <a:t>ياقوت </a:t>
            </a: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الجنة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3327027" y="5777507"/>
            <a:ext cx="2428875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ثوب من الحرير </a:t>
            </a:r>
            <a:r>
              <a:rPr lang="ar-SA" sz="2400" b="1" dirty="0" smtClean="0">
                <a:solidFill>
                  <a:srgbClr val="FF0000"/>
                </a:solidFill>
                <a:latin typeface="Chiller" pitchFamily="82" charset="0"/>
              </a:rPr>
              <a:t>الطبيعي مصبوغ </a:t>
            </a: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باللون الأسود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284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29"/>
            <a:ext cx="9144000" cy="401035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4664"/>
            <a:ext cx="9144000" cy="5472608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77272"/>
            <a:ext cx="9144000" cy="980728"/>
          </a:xfrm>
          <a:prstGeom prst="rect">
            <a:avLst/>
          </a:prstGeom>
        </p:spPr>
      </p:pic>
      <p:sp>
        <p:nvSpPr>
          <p:cNvPr id="5" name="مستطيل 4"/>
          <p:cNvSpPr/>
          <p:nvPr/>
        </p:nvSpPr>
        <p:spPr>
          <a:xfrm>
            <a:off x="4663405" y="3140968"/>
            <a:ext cx="2428875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أول بيت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وضع للناس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4788024" y="4175125"/>
            <a:ext cx="2428875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تقع وسط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المسجد الحرام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4663405" y="5089178"/>
            <a:ext cx="2428875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 smtClean="0">
                <a:solidFill>
                  <a:srgbClr val="FF0000"/>
                </a:solidFill>
                <a:latin typeface="Chiller" pitchFamily="82" charset="0"/>
              </a:rPr>
              <a:t>بناؤها </a:t>
            </a: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من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 الحجر الرمادي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9160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1063</TotalTime>
  <Words>460</Words>
  <Application>Microsoft Office PowerPoint</Application>
  <PresentationFormat>عرض على الشاشة (3:4)‏</PresentationFormat>
  <Paragraphs>185</Paragraphs>
  <Slides>45</Slides>
  <Notes>0</Notes>
  <HiddenSlides>0</HiddenSlides>
  <MMClips>2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45</vt:i4>
      </vt:variant>
    </vt:vector>
  </HeadingPairs>
  <TitlesOfParts>
    <vt:vector size="46" baseType="lpstr">
      <vt:lpstr>سمة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TOSHIBA</dc:creator>
  <cp:lastModifiedBy>TOSHIBA</cp:lastModifiedBy>
  <cp:revision>103</cp:revision>
  <dcterms:created xsi:type="dcterms:W3CDTF">2011-12-21T22:48:02Z</dcterms:created>
  <dcterms:modified xsi:type="dcterms:W3CDTF">2012-02-02T10:34:13Z</dcterms:modified>
</cp:coreProperties>
</file>