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96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8757" autoAdjust="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10/03/33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g"/><Relationship Id="rId5" Type="http://schemas.openxmlformats.org/officeDocument/2006/relationships/image" Target="../media/image62.jp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jpg"/><Relationship Id="rId4" Type="http://schemas.openxmlformats.org/officeDocument/2006/relationships/image" Target="../media/image7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jpg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g"/><Relationship Id="rId5" Type="http://schemas.openxmlformats.org/officeDocument/2006/relationships/image" Target="../media/image81.jpeg"/><Relationship Id="rId4" Type="http://schemas.openxmlformats.org/officeDocument/2006/relationships/image" Target="../media/image8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5" Type="http://schemas.openxmlformats.org/officeDocument/2006/relationships/image" Target="../media/image86.jpg"/><Relationship Id="rId4" Type="http://schemas.openxmlformats.org/officeDocument/2006/relationships/image" Target="../media/image8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jpg"/><Relationship Id="rId5" Type="http://schemas.openxmlformats.org/officeDocument/2006/relationships/image" Target="../media/image91.jpg"/><Relationship Id="rId4" Type="http://schemas.openxmlformats.org/officeDocument/2006/relationships/image" Target="../media/image9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jpg"/><Relationship Id="rId7" Type="http://schemas.openxmlformats.org/officeDocument/2006/relationships/image" Target="../media/image102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eg"/><Relationship Id="rId5" Type="http://schemas.openxmlformats.org/officeDocument/2006/relationships/image" Target="../media/image100.jpg"/><Relationship Id="rId4" Type="http://schemas.openxmlformats.org/officeDocument/2006/relationships/image" Target="../media/image99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7.jpg"/><Relationship Id="rId4" Type="http://schemas.openxmlformats.org/officeDocument/2006/relationships/image" Target="../media/image10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4.jpg"/><Relationship Id="rId4" Type="http://schemas.openxmlformats.org/officeDocument/2006/relationships/image" Target="../media/image110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مربع نص 1"/>
          <p:cNvSpPr txBox="1"/>
          <p:nvPr/>
        </p:nvSpPr>
        <p:spPr>
          <a:xfrm>
            <a:off x="984176" y="3170435"/>
            <a:ext cx="61926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00863D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الجزء الأول حتى الصفحة 41</a:t>
            </a:r>
            <a:endParaRPr lang="ar-SA" sz="3600" b="1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00863D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61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0"/>
            <a:ext cx="9020291" cy="234888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7663953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67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7856"/>
            <a:ext cx="2929706" cy="87807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4405"/>
            <a:ext cx="4534740" cy="70926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05934"/>
            <a:ext cx="6120680" cy="1553264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9198"/>
            <a:ext cx="9144000" cy="437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3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"/>
            <a:ext cx="9036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1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9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4" y="1"/>
            <a:ext cx="3491334" cy="285293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0960"/>
            <a:ext cx="5580112" cy="685800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2" y="2822465"/>
            <a:ext cx="3542376" cy="198884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41776"/>
            <a:ext cx="3563889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1"/>
          <a:stretch/>
        </p:blipFill>
        <p:spPr>
          <a:xfrm>
            <a:off x="33103" y="4538866"/>
            <a:ext cx="8931385" cy="231913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39210"/>
            <a:ext cx="988318" cy="137356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88640"/>
            <a:ext cx="8086589" cy="70610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07"/>
          <a:stretch/>
        </p:blipFill>
        <p:spPr>
          <a:xfrm>
            <a:off x="0" y="1060933"/>
            <a:ext cx="8759034" cy="2553179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9304"/>
            <a:ext cx="8266099" cy="66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0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3579"/>
            <a:ext cx="9144000" cy="44958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937" y="127915"/>
            <a:ext cx="1545063" cy="2270571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54"/>
            <a:ext cx="7955360" cy="764704"/>
          </a:xfrm>
          <a:prstGeom prst="rect">
            <a:avLst/>
          </a:prstGeom>
        </p:spPr>
      </p:pic>
      <p:cxnSp>
        <p:nvCxnSpPr>
          <p:cNvPr id="6" name="رابط كسهم مستقيم 5"/>
          <p:cNvCxnSpPr/>
          <p:nvPr/>
        </p:nvCxnSpPr>
        <p:spPr>
          <a:xfrm flipH="1">
            <a:off x="3391610" y="3043307"/>
            <a:ext cx="2232248" cy="30963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H="1" flipV="1">
            <a:off x="3391610" y="2988716"/>
            <a:ext cx="2232248" cy="110442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H="1" flipV="1">
            <a:off x="3391610" y="5085184"/>
            <a:ext cx="2246379" cy="101891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flipH="1" flipV="1">
            <a:off x="3391610" y="4093142"/>
            <a:ext cx="2246359" cy="217674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36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6774"/>
            <a:ext cx="9144000" cy="2172466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" y="-23145"/>
            <a:ext cx="9144000" cy="201198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" y="1904606"/>
            <a:ext cx="9144000" cy="151216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196752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2339752" y="625660"/>
            <a:ext cx="4000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000" b="1" dirty="0">
                <a:solidFill>
                  <a:srgbClr val="FF0000"/>
                </a:solidFill>
              </a:rPr>
              <a:t>شطر هنا بمعنى نصف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-36512" y="1340768"/>
            <a:ext cx="446449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000" b="1" dirty="0">
                <a:solidFill>
                  <a:srgbClr val="FF0000"/>
                </a:solidFill>
              </a:rPr>
              <a:t>شطر هنا بمعنى تجاه </a:t>
            </a:r>
            <a:r>
              <a:rPr lang="ar-SA" sz="3000" b="1" dirty="0" smtClean="0">
                <a:solidFill>
                  <a:srgbClr val="FF0000"/>
                </a:solidFill>
              </a:rPr>
              <a:t>، أو </a:t>
            </a:r>
            <a:r>
              <a:rPr lang="ar-SA" sz="3000" b="1" dirty="0">
                <a:solidFill>
                  <a:srgbClr val="FF0000"/>
                </a:solidFill>
              </a:rPr>
              <a:t>ناحية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5385941" y="2420888"/>
            <a:ext cx="2714451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>
                <a:solidFill>
                  <a:srgbClr val="FF0000"/>
                </a:solidFill>
              </a:rPr>
              <a:t>قرأتُ شطر الكتاب .</a:t>
            </a:r>
            <a:endParaRPr lang="ar-SA" sz="3000" b="1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203849" y="2802994"/>
            <a:ext cx="4948632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 smtClean="0">
                <a:solidFill>
                  <a:srgbClr val="FF0000"/>
                </a:solidFill>
              </a:rPr>
              <a:t>انتشر الإسلام شطر الغرب والشرق . </a:t>
            </a:r>
            <a:endParaRPr lang="ar-SA" sz="3000" b="1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7035675" y="4978375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الجبال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4947443" y="4581128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الهضاب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4659411" y="5014887"/>
            <a:ext cx="2360861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700" b="1" dirty="0">
                <a:solidFill>
                  <a:srgbClr val="FF0000"/>
                </a:solidFill>
              </a:rPr>
              <a:t>السهول الساحلية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2195736" y="4581128"/>
            <a:ext cx="2749574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الجزر المرجانية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2571179" y="4978375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إقليم نجد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266924" y="4618335"/>
            <a:ext cx="1928812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هضبة نجد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251520" y="4979963"/>
            <a:ext cx="1928813" cy="249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الصحاري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52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" y="978024"/>
            <a:ext cx="9144000" cy="2667000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87"/>
            <a:ext cx="9144000" cy="99161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" y="3745286"/>
            <a:ext cx="9144000" cy="3112714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6660232" y="2098055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الرياض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732240" y="2492896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العلا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660232" y="3228975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الطائف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6660232" y="2852936"/>
            <a:ext cx="1928812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نجران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3607593" y="2674119"/>
            <a:ext cx="1928813" cy="250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مدائن صالح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95536" y="2337892"/>
            <a:ext cx="2227262" cy="227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حماك الله يا وطني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251520" y="2995291"/>
            <a:ext cx="2448272" cy="2896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أدامك حرًا عزيزًا</a:t>
            </a:r>
          </a:p>
        </p:txBody>
      </p:sp>
    </p:spTree>
    <p:extLst>
      <p:ext uri="{BB962C8B-B14F-4D97-AF65-F5344CB8AC3E}">
        <p14:creationId xmlns:p14="http://schemas.microsoft.com/office/powerpoint/2010/main" val="322300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3"/>
            <a:ext cx="9144000" cy="232735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76264"/>
            <a:ext cx="9134756" cy="450912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4455864" y="908720"/>
            <a:ext cx="429260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500" b="1" dirty="0">
                <a:solidFill>
                  <a:srgbClr val="FF0000"/>
                </a:solidFill>
              </a:rPr>
              <a:t>لجمال طبيعتها , واعتدال </a:t>
            </a:r>
            <a:r>
              <a:rPr lang="ar-SA" sz="2500" b="1" dirty="0" smtClean="0">
                <a:solidFill>
                  <a:srgbClr val="FF0000"/>
                </a:solidFill>
              </a:rPr>
              <a:t>مناخها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-144016" y="1787525"/>
            <a:ext cx="8964488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500" b="1" dirty="0" smtClean="0">
                <a:solidFill>
                  <a:srgbClr val="FF0000"/>
                </a:solidFill>
              </a:rPr>
              <a:t>لتؤمن الاتصال بين المدن </a:t>
            </a:r>
            <a:r>
              <a:rPr lang="ar-SA" sz="2500" b="1" dirty="0">
                <a:solidFill>
                  <a:srgbClr val="FF0000"/>
                </a:solidFill>
              </a:rPr>
              <a:t>البحرية مع المدن الأخرى , ولنقل الركاب </a:t>
            </a:r>
            <a:r>
              <a:rPr lang="ar-SA" sz="2500" b="1" dirty="0" smtClean="0">
                <a:solidFill>
                  <a:srgbClr val="FF0000"/>
                </a:solidFill>
              </a:rPr>
              <a:t>والبضائع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958479" y="3864471"/>
            <a:ext cx="6357937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500" b="1" dirty="0">
                <a:solidFill>
                  <a:srgbClr val="FF0000"/>
                </a:solidFill>
              </a:rPr>
              <a:t>المشاركة في تأسيس الأمم </a:t>
            </a:r>
            <a:r>
              <a:rPr lang="ar-SA" sz="2500" b="1" dirty="0" smtClean="0">
                <a:solidFill>
                  <a:srgbClr val="FF0000"/>
                </a:solidFill>
              </a:rPr>
              <a:t>المتحدة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958479" y="4402138"/>
            <a:ext cx="6357937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500" b="1" dirty="0">
                <a:solidFill>
                  <a:srgbClr val="FF0000"/>
                </a:solidFill>
              </a:rPr>
              <a:t>صوتها مسموع في المؤتمرات </a:t>
            </a:r>
            <a:r>
              <a:rPr lang="ar-SA" sz="2500" b="1" dirty="0" smtClean="0">
                <a:solidFill>
                  <a:srgbClr val="FF0000"/>
                </a:solidFill>
              </a:rPr>
              <a:t>الدولية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979712" y="5808687"/>
            <a:ext cx="6357937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500" b="1" dirty="0">
                <a:solidFill>
                  <a:srgbClr val="FF0000"/>
                </a:solidFill>
              </a:rPr>
              <a:t>أداء واجباتي المكلف بها لأخدم وطني </a:t>
            </a:r>
            <a:r>
              <a:rPr lang="ar-SA" sz="2500" b="1" dirty="0" smtClean="0">
                <a:solidFill>
                  <a:srgbClr val="FF0000"/>
                </a:solidFill>
              </a:rPr>
              <a:t>مستقبلا .</a:t>
            </a:r>
            <a:endParaRPr lang="ar-SA" sz="25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907704" y="6312743"/>
            <a:ext cx="6357937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500" b="1" dirty="0" smtClean="0">
                <a:solidFill>
                  <a:srgbClr val="FF0000"/>
                </a:solidFill>
              </a:rPr>
              <a:t>المحافظة على وطني .</a:t>
            </a:r>
            <a:endParaRPr lang="ar-SA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28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228" y="1803"/>
            <a:ext cx="1095772" cy="1427754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060" y="118978"/>
            <a:ext cx="1793180" cy="849401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053" y="914085"/>
            <a:ext cx="3686175" cy="55928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00808"/>
            <a:ext cx="9144000" cy="642545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380" y="1292374"/>
            <a:ext cx="14573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8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" y="3356994"/>
            <a:ext cx="9129192" cy="252027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3283475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1510"/>
            <a:ext cx="986408" cy="979218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5877273"/>
            <a:ext cx="971600" cy="986474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6295848"/>
            <a:ext cx="6192688" cy="589536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8604448" y="3861048"/>
            <a:ext cx="4286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i="1" dirty="0">
                <a:solidFill>
                  <a:srgbClr val="00B05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8604448" y="4438539"/>
            <a:ext cx="428625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i="1" dirty="0">
                <a:solidFill>
                  <a:srgbClr val="C00000"/>
                </a:solidFill>
                <a:latin typeface="Chiller" pitchFamily="82" charset="0"/>
              </a:rPr>
              <a:t>×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8604448" y="4941168"/>
            <a:ext cx="42862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i="1" dirty="0">
                <a:solidFill>
                  <a:srgbClr val="00B05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8607871" y="5520084"/>
            <a:ext cx="428625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i="1" dirty="0">
                <a:solidFill>
                  <a:srgbClr val="C00000"/>
                </a:solidFill>
                <a:latin typeface="Chiller" pitchFamily="82" charset="0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337342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0"/>
            <a:ext cx="1033300" cy="76470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44408" cy="38235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015" y="908720"/>
            <a:ext cx="675903" cy="128859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8494912" cy="2088232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864096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7658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0"/>
            <a:ext cx="2699792" cy="69959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0"/>
            <a:ext cx="3220417" cy="80599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5996"/>
            <a:ext cx="9144000" cy="71336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9197"/>
            <a:ext cx="9144000" cy="2477931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4" y="4380068"/>
            <a:ext cx="9130656" cy="2477931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3294112" y="3645024"/>
            <a:ext cx="2862064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200" b="1" dirty="0">
                <a:solidFill>
                  <a:srgbClr val="FF0000"/>
                </a:solidFill>
                <a:latin typeface="Chiller" pitchFamily="82" charset="0"/>
              </a:rPr>
              <a:t>أرى أصابع اليد </a:t>
            </a:r>
            <a:r>
              <a:rPr lang="ar-SA" sz="2200" b="1" dirty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إلا الإبهام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-108520" y="3675856"/>
            <a:ext cx="3123704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200" b="1" dirty="0">
                <a:solidFill>
                  <a:srgbClr val="FF0000"/>
                </a:solidFill>
                <a:latin typeface="Chiller" pitchFamily="82" charset="0"/>
              </a:rPr>
              <a:t>أعضاء </a:t>
            </a:r>
            <a:r>
              <a:rPr lang="ar-SA" sz="2200" b="1" dirty="0" err="1">
                <a:solidFill>
                  <a:srgbClr val="FF0000"/>
                </a:solidFill>
                <a:latin typeface="Chiller" pitchFamily="82" charset="0"/>
              </a:rPr>
              <a:t>المها</a:t>
            </a:r>
            <a:r>
              <a:rPr lang="ar-SA" sz="2200" b="1" dirty="0">
                <a:solidFill>
                  <a:srgbClr val="FF0000"/>
                </a:solidFill>
                <a:latin typeface="Chiller" pitchFamily="82" charset="0"/>
              </a:rPr>
              <a:t> مكتملة </a:t>
            </a:r>
            <a:r>
              <a:rPr lang="ar-SA" sz="2200" b="1" dirty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إلا قرنها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724128" y="6384181"/>
            <a:ext cx="3624561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200" b="1" dirty="0">
                <a:solidFill>
                  <a:srgbClr val="FF0000"/>
                </a:solidFill>
                <a:latin typeface="Chiller" pitchFamily="82" charset="0"/>
              </a:rPr>
              <a:t>رسم الرسام الرجل الآلي </a:t>
            </a:r>
            <a:r>
              <a:rPr lang="ar-SA" sz="2200" b="1" dirty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إلا </a:t>
            </a:r>
            <a:r>
              <a:rPr lang="ar-SA" sz="2200" b="1" dirty="0" smtClean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رجله.</a:t>
            </a:r>
            <a:endParaRPr lang="ar-SA" sz="22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375120" y="6384181"/>
            <a:ext cx="365191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200" b="1" dirty="0">
                <a:solidFill>
                  <a:srgbClr val="FF0000"/>
                </a:solidFill>
                <a:latin typeface="Chiller" pitchFamily="82" charset="0"/>
              </a:rPr>
              <a:t>أجزاء السيارة ظاهرة </a:t>
            </a:r>
            <a:r>
              <a:rPr lang="ar-SA" sz="2200" b="1" dirty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إلا </a:t>
            </a:r>
            <a:r>
              <a:rPr lang="ar-SA" sz="2200" b="1" dirty="0" smtClean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عجلاتها . </a:t>
            </a:r>
            <a:endParaRPr lang="ar-SA" sz="22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-108520" y="6379419"/>
            <a:ext cx="261793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200" b="1" dirty="0">
                <a:solidFill>
                  <a:srgbClr val="FF0000"/>
                </a:solidFill>
                <a:latin typeface="Chiller" pitchFamily="82" charset="0"/>
              </a:rPr>
              <a:t>المشط مرسوم </a:t>
            </a:r>
            <a:r>
              <a:rPr lang="ar-SA" sz="2200" b="1" dirty="0">
                <a:solidFill>
                  <a:schemeClr val="accent1">
                    <a:lumMod val="50000"/>
                  </a:schemeClr>
                </a:solidFill>
                <a:latin typeface="Chiller" pitchFamily="82" charset="0"/>
              </a:rPr>
              <a:t>إلا أسنانه</a:t>
            </a:r>
          </a:p>
        </p:txBody>
      </p:sp>
    </p:spTree>
    <p:extLst>
      <p:ext uri="{BB962C8B-B14F-4D97-AF65-F5344CB8AC3E}">
        <p14:creationId xmlns:p14="http://schemas.microsoft.com/office/powerpoint/2010/main" val="42017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4" r="1"/>
          <a:stretch/>
        </p:blipFill>
        <p:spPr>
          <a:xfrm>
            <a:off x="0" y="0"/>
            <a:ext cx="9144000" cy="227687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929"/>
          <a:stretch/>
        </p:blipFill>
        <p:spPr>
          <a:xfrm>
            <a:off x="0" y="2276872"/>
            <a:ext cx="9144000" cy="194421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93096"/>
            <a:ext cx="8836542" cy="129614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7" y="5589240"/>
            <a:ext cx="9144000" cy="1296212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4429125" y="911572"/>
            <a:ext cx="11430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جنديًا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309320" y="1343620"/>
            <a:ext cx="11430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القصيدة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6357938" y="1772816"/>
            <a:ext cx="11430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الأمهات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071938" y="1772816"/>
            <a:ext cx="11430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واحدة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612130" y="2780928"/>
            <a:ext cx="424790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عبدت الطرق في الحي السكني إلا طريقًا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547664" y="3287837"/>
            <a:ext cx="34290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وصلت الطائرات إلا طائرتين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896033" y="3789040"/>
            <a:ext cx="396399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تسلمت الطالبات الجوائز إلا الغائبات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755577" y="4857948"/>
            <a:ext cx="7924564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تشغل المملكة العربية السعودية أراضي الجزيرة العربية إلا جزءًا صغيرا </a:t>
            </a: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منها .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43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0"/>
            <a:ext cx="2699792" cy="76470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237626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7" y="2996952"/>
            <a:ext cx="9144000" cy="1728192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7" y="4725144"/>
            <a:ext cx="9144000" cy="213285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97" y="310344"/>
            <a:ext cx="4572000" cy="620688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7596336" y="1808820"/>
            <a:ext cx="86409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العُلا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300192" y="1772816"/>
            <a:ext cx="86409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فَتًى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220072" y="1847676"/>
            <a:ext cx="86409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العَصَا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995936" y="1772816"/>
            <a:ext cx="86409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حَصًى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699792" y="1847676"/>
            <a:ext cx="108012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الصَّفَا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495805" y="1847676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الرِّضَا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51520" y="1772816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يَحْيَى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896405" y="2420888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مُسْتَشْفى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580112" y="2420888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مُصْطفًى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448133" y="2420888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القُرَى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131840" y="2423740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ليْلى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051720" y="2495748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السَّنَا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755576" y="2420888"/>
            <a:ext cx="120398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مَسْعًى</a:t>
            </a:r>
            <a:endParaRPr lang="ar-SA" sz="2400" b="1" dirty="0">
              <a:solidFill>
                <a:schemeClr val="accent1">
                  <a:lumMod val="50000"/>
                </a:schemeClr>
              </a:solidFill>
              <a:latin typeface="Chiller" pitchFamily="82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6632501" y="5733256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الصِّبا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4051796" y="5733256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الدُّنْيا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387500" y="5736108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مَهْوى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6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4722 0.2629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7.40741E-7 L -0.30711 0.2680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5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L 0.19687 0.2571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7.40741E-7 L -0.14965 0.2680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35035 0.25718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7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0.35729 0.25718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65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13108 0.26806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5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-0.72952 0.17361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76" y="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26267 0.25763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42" y="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-0.26493 0.25763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22326 0.257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63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63507 0.25718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53" y="1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07361 0.2576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1" y="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27" y="-32657"/>
            <a:ext cx="9144000" cy="32766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8856"/>
            <a:ext cx="5148064" cy="66620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4"/>
            <a:ext cx="9113146" cy="288032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92650"/>
            <a:ext cx="3992849" cy="712414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" y="4585185"/>
            <a:ext cx="2677255" cy="2276872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899592" y="1196752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الدَّاعي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99592" y="1556792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النَّاجي</a:t>
            </a:r>
            <a:endParaRPr lang="ar-SA" sz="32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899592" y="2348880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الحامي</a:t>
            </a:r>
            <a:endParaRPr lang="ar-SA" sz="32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883444" y="2780928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السَّاعي</a:t>
            </a:r>
            <a:endParaRPr lang="ar-SA" sz="24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203924" y="4583980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الندى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068020" y="5013176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الراعي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5220072" y="5520084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hiller" pitchFamily="82" charset="0"/>
              </a:rPr>
              <a:t>أذى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212036" y="5952132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المحامي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143375" y="6390630"/>
            <a:ext cx="13843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مرمى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59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96" y="21389"/>
            <a:ext cx="2456904" cy="671307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8713"/>
            <a:ext cx="4139952" cy="66398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731629"/>
            <a:ext cx="6588224" cy="36004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0"/>
          <a:stretch/>
        </p:blipFill>
        <p:spPr>
          <a:xfrm>
            <a:off x="0" y="1091669"/>
            <a:ext cx="9144000" cy="579371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006" y="1135321"/>
            <a:ext cx="2341332" cy="85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2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152" y="1164753"/>
            <a:ext cx="5941168" cy="204822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6470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54" y="764704"/>
            <a:ext cx="6312446" cy="40005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12977"/>
            <a:ext cx="7020272" cy="72008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" t="3019" r="1161"/>
          <a:stretch/>
        </p:blipFill>
        <p:spPr>
          <a:xfrm>
            <a:off x="0" y="3933057"/>
            <a:ext cx="9144000" cy="2924944"/>
          </a:xfrm>
          <a:prstGeom prst="rect">
            <a:avLst/>
          </a:prstGeom>
        </p:spPr>
      </p:pic>
      <p:sp>
        <p:nvSpPr>
          <p:cNvPr id="14" name="مستطيل 13"/>
          <p:cNvSpPr/>
          <p:nvPr/>
        </p:nvSpPr>
        <p:spPr>
          <a:xfrm>
            <a:off x="6448202" y="1772816"/>
            <a:ext cx="50006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2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6448202" y="2204864"/>
            <a:ext cx="50006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3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6444208" y="2636912"/>
            <a:ext cx="50006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1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5430391" y="4800005"/>
            <a:ext cx="2670001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فضل الوطن وواجب المواطن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2339752" y="4797152"/>
            <a:ext cx="316835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ما فضل الوطن وما واجب المواطن ؟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5364088" y="5517232"/>
            <a:ext cx="275456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حنين الإنسان </a:t>
            </a:r>
            <a:r>
              <a:rPr lang="ar-SA" sz="2000" b="1" dirty="0" smtClean="0">
                <a:solidFill>
                  <a:srgbClr val="FF0000"/>
                </a:solidFill>
                <a:latin typeface="Chiller" pitchFamily="82" charset="0"/>
              </a:rPr>
              <a:t>إلى </a:t>
            </a: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الوطن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2429445" y="5517232"/>
            <a:ext cx="286263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ما شعور الإنسان تجاه وطنه ؟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5597797" y="6237312"/>
            <a:ext cx="2214563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الدفاع عن </a:t>
            </a:r>
            <a:r>
              <a:rPr lang="ar-SA" sz="2000" b="1" dirty="0" smtClean="0">
                <a:solidFill>
                  <a:srgbClr val="FF0000"/>
                </a:solidFill>
                <a:latin typeface="Chiller" pitchFamily="82" charset="0"/>
              </a:rPr>
              <a:t>الوطن وحبه ليس ادعاء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843808" y="6237312"/>
            <a:ext cx="22145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dirty="0">
                <a:solidFill>
                  <a:srgbClr val="FF0000"/>
                </a:solidFill>
                <a:latin typeface="Chiller" pitchFamily="82" charset="0"/>
              </a:rPr>
              <a:t>كيف ندافع عن الوطن ؟</a:t>
            </a:r>
          </a:p>
        </p:txBody>
      </p:sp>
    </p:spTree>
    <p:extLst>
      <p:ext uri="{BB962C8B-B14F-4D97-AF65-F5344CB8AC3E}">
        <p14:creationId xmlns:p14="http://schemas.microsoft.com/office/powerpoint/2010/main" val="49209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46" r="-1"/>
          <a:stretch/>
        </p:blipFill>
        <p:spPr>
          <a:xfrm>
            <a:off x="0" y="44625"/>
            <a:ext cx="9144000" cy="78433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8960"/>
            <a:ext cx="9144000" cy="3915934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5144"/>
            <a:ext cx="9144000" cy="2107456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3563888" y="4744893"/>
            <a:ext cx="720080" cy="4154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100" b="1" dirty="0" smtClean="0">
                <a:solidFill>
                  <a:srgbClr val="FF0000"/>
                </a:solidFill>
              </a:rPr>
              <a:t>أتذكّر</a:t>
            </a:r>
            <a:endParaRPr lang="ar-SA" sz="21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043608" y="5149641"/>
            <a:ext cx="6192688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</a:rPr>
              <a:t>أستذكر : </a:t>
            </a:r>
            <a:r>
              <a:rPr lang="ar-SA" sz="2000" b="1" dirty="0" smtClean="0">
                <a:solidFill>
                  <a:srgbClr val="00B050"/>
                </a:solidFill>
              </a:rPr>
              <a:t>هي الخطوة الرابعة من استراتيجيات نظام الخطوات الخمس ، وفيها أغلق الكتاب وأجيب عن الأسئلة التي طرحتها حول النص من ذاكرتي وبكلماتي الخاصة</a:t>
            </a:r>
            <a:endParaRPr lang="ar-SA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0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0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38610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5064"/>
            <a:ext cx="9144000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7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"/>
            <a:ext cx="2915816" cy="69269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692697"/>
            <a:ext cx="6335686" cy="144016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132856"/>
            <a:ext cx="8380173" cy="1440159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3284984"/>
          </a:xfrm>
          <a:prstGeom prst="rect">
            <a:avLst/>
          </a:prstGeom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174" y="2204864"/>
            <a:ext cx="704703" cy="120755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415" y="692696"/>
            <a:ext cx="625462" cy="144016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7078"/>
            <a:ext cx="2123728" cy="2139933"/>
          </a:xfrm>
          <a:prstGeom prst="rect">
            <a:avLst/>
          </a:prstGeom>
        </p:spPr>
      </p:pic>
      <p:sp>
        <p:nvSpPr>
          <p:cNvPr id="10" name="مستطيل 9"/>
          <p:cNvSpPr/>
          <p:nvPr/>
        </p:nvSpPr>
        <p:spPr>
          <a:xfrm>
            <a:off x="6169868" y="2276872"/>
            <a:ext cx="1714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الحصان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156176" y="3143821"/>
            <a:ext cx="17145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برية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347864" y="2276872"/>
            <a:ext cx="1714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الطائر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361556" y="3143821"/>
            <a:ext cx="17145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جوية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39552" y="2276872"/>
            <a:ext cx="17145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السمكة 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53244" y="3143821"/>
            <a:ext cx="17145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بحرية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1158503" y="4077072"/>
            <a:ext cx="7661969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أن الطائر بسط جناحيه وانطلق بها في أرجاء الفضاء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الرحب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073968" y="5376068"/>
            <a:ext cx="653048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تشعر بالشوق والحنين للوطن , ويدل على حب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الوطن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67544" y="6384181"/>
            <a:ext cx="830460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إن حب الوطن شعور وإحساس لا يباع ولا يشترى لأنه شعور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فطري .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42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0"/>
            <a:ext cx="9144000" cy="156773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1567730"/>
            <a:ext cx="9144000" cy="633203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2417"/>
            <a:ext cx="9144000" cy="2396704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" y="4509120"/>
            <a:ext cx="9144000" cy="2322218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8028384" y="3310769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i="1" dirty="0">
                <a:solidFill>
                  <a:srgbClr val="00B050"/>
                </a:solidFill>
                <a:latin typeface="Chiller" pitchFamily="82" charset="0"/>
              </a:rPr>
              <a:t>√</a:t>
            </a:r>
            <a:endParaRPr lang="ar-SA" sz="4000" b="1" i="1" dirty="0">
              <a:solidFill>
                <a:srgbClr val="00B050"/>
              </a:solidFill>
              <a:latin typeface="Chiller" pitchFamily="82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8100392" y="630932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400" b="1" i="1" dirty="0">
                <a:solidFill>
                  <a:srgbClr val="00B050"/>
                </a:solidFill>
                <a:latin typeface="Chiller" pitchFamily="82" charset="0"/>
              </a:rPr>
              <a:t>√</a:t>
            </a:r>
            <a:endParaRPr lang="ar-SA" sz="4000" b="1" i="1" dirty="0">
              <a:solidFill>
                <a:srgbClr val="00B050"/>
              </a:solidFill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231482" y="696689"/>
            <a:ext cx="14287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وطنه </a:t>
            </a: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مكة</a:t>
            </a:r>
            <a:endParaRPr lang="ar-SA" sz="28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199034" y="620688"/>
            <a:ext cx="14287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راضٍ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535738" y="1124744"/>
            <a:ext cx="142875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hiller" pitchFamily="82" charset="0"/>
              </a:rPr>
              <a:t>أهلها</a:t>
            </a:r>
            <a:endParaRPr lang="ar-SA" sz="2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375498" y="1128737"/>
            <a:ext cx="142875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hiller" pitchFamily="82" charset="0"/>
              </a:rPr>
              <a:t>إيذائهم</a:t>
            </a:r>
            <a:endParaRPr lang="ar-SA" b="1" dirty="0">
              <a:solidFill>
                <a:srgbClr val="FF0000"/>
              </a:solidFill>
              <a:latin typeface="Chille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20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667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238653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2936"/>
            <a:ext cx="9144000" cy="50701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3943"/>
            <a:ext cx="9144000" cy="3531833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251521" y="3515270"/>
            <a:ext cx="8640960" cy="489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000" b="1" dirty="0">
                <a:solidFill>
                  <a:srgbClr val="FF0000"/>
                </a:solidFill>
                <a:latin typeface="Chiller" pitchFamily="82" charset="0"/>
              </a:rPr>
              <a:t>- حب الوطن شعور فطري وإحساس </a:t>
            </a:r>
            <a:r>
              <a:rPr lang="ar-SA" sz="3000" b="1" dirty="0" smtClean="0">
                <a:solidFill>
                  <a:srgbClr val="FF0000"/>
                </a:solidFill>
                <a:latin typeface="Chiller" pitchFamily="82" charset="0"/>
              </a:rPr>
              <a:t>طبيعي .</a:t>
            </a:r>
            <a:endParaRPr lang="ar-SA" sz="3000" b="1" dirty="0">
              <a:solidFill>
                <a:srgbClr val="FF0000"/>
              </a:solidFill>
              <a:latin typeface="Chiller" pitchFamily="82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9532" y="4221088"/>
            <a:ext cx="8424935" cy="10618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000" b="1" dirty="0">
                <a:solidFill>
                  <a:srgbClr val="FF0000"/>
                </a:solidFill>
                <a:latin typeface="Chiller" pitchFamily="82" charset="0"/>
              </a:rPr>
              <a:t>- الشوق للوطن من أشرف </a:t>
            </a:r>
            <a:r>
              <a:rPr lang="ar-SA" sz="3000" b="1" dirty="0" smtClean="0">
                <a:solidFill>
                  <a:srgbClr val="FF0000"/>
                </a:solidFill>
                <a:latin typeface="Chiller" pitchFamily="82" charset="0"/>
              </a:rPr>
              <a:t>الأخلاق .</a:t>
            </a:r>
            <a:endParaRPr lang="ar-SA" sz="3000" b="1" dirty="0">
              <a:solidFill>
                <a:srgbClr val="FF0000"/>
              </a:solidFill>
              <a:latin typeface="Chiller" pitchFamily="82" charset="0"/>
            </a:endParaRPr>
          </a:p>
          <a:p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971600" y="5190291"/>
            <a:ext cx="784887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000" b="1" dirty="0">
                <a:solidFill>
                  <a:srgbClr val="FF0000"/>
                </a:solidFill>
                <a:latin typeface="Chiller" pitchFamily="82" charset="0"/>
              </a:rPr>
              <a:t>-  كان النبي – صلى الله عليه وسلم – يحن إلى وطنه </a:t>
            </a:r>
            <a:r>
              <a:rPr lang="ar-SA" sz="3000" b="1" dirty="0" smtClean="0">
                <a:solidFill>
                  <a:srgbClr val="FF0000"/>
                </a:solidFill>
                <a:latin typeface="Chiller" pitchFamily="82" charset="0"/>
              </a:rPr>
              <a:t>مكة . </a:t>
            </a:r>
            <a:endParaRPr lang="ar-SA" sz="3000" b="1" dirty="0">
              <a:solidFill>
                <a:srgbClr val="FF0000"/>
              </a:solidFill>
              <a:latin typeface="Chiller" pitchFamily="82" charset="0"/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63761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2668" y="764704"/>
            <a:ext cx="8496944" cy="54014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1500" b="1" dirty="0" smtClean="0"/>
              <a:t>انتهى الجزء الأول من الوحدة الرابعة</a:t>
            </a:r>
            <a:endParaRPr lang="ar-SA" sz="11500" b="1" dirty="0"/>
          </a:p>
        </p:txBody>
      </p:sp>
      <p:sp>
        <p:nvSpPr>
          <p:cNvPr id="3" name="مستطيل 2"/>
          <p:cNvSpPr/>
          <p:nvPr/>
        </p:nvSpPr>
        <p:spPr>
          <a:xfrm>
            <a:off x="212019" y="6309320"/>
            <a:ext cx="148035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 smtClean="0">
                <a:solidFill>
                  <a:schemeClr val="tx1"/>
                </a:solidFill>
                <a:latin typeface="Courier New" pitchFamily="49" charset="0"/>
                <a:cs typeface="+mj-cs"/>
              </a:rPr>
              <a:t>أبو سعد البلوي</a:t>
            </a:r>
            <a:endParaRPr lang="ar-SA" b="1" dirty="0">
              <a:solidFill>
                <a:schemeClr val="tx1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5393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صورة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5212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85"/>
            <a:ext cx="9144000" cy="885935"/>
          </a:xfrm>
          <a:prstGeom prst="rect">
            <a:avLst/>
          </a:prstGeom>
        </p:spPr>
      </p:pic>
      <p:sp>
        <p:nvSpPr>
          <p:cNvPr id="23" name="مستطيل 22"/>
          <p:cNvSpPr/>
          <p:nvPr/>
        </p:nvSpPr>
        <p:spPr>
          <a:xfrm>
            <a:off x="8388424" y="162880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24" name="مربع نص 23"/>
          <p:cNvSpPr txBox="1"/>
          <p:nvPr/>
        </p:nvSpPr>
        <p:spPr>
          <a:xfrm>
            <a:off x="6156176" y="2060848"/>
            <a:ext cx="280831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منظر الحرم المكي يأسر القلوب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2123728" y="1704802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26" name="مربع نص 25"/>
          <p:cNvSpPr txBox="1"/>
          <p:nvPr/>
        </p:nvSpPr>
        <p:spPr>
          <a:xfrm>
            <a:off x="251520" y="2060848"/>
            <a:ext cx="216024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قصر </a:t>
            </a:r>
            <a:r>
              <a:rPr lang="ar-SA" sz="2000" b="1" dirty="0" err="1" smtClean="0">
                <a:solidFill>
                  <a:srgbClr val="FF0000"/>
                </a:solidFill>
              </a:rPr>
              <a:t>المصمك</a:t>
            </a:r>
            <a:r>
              <a:rPr lang="ar-SA" sz="2000" b="1" dirty="0" smtClean="0">
                <a:solidFill>
                  <a:srgbClr val="FF0000"/>
                </a:solidFill>
              </a:rPr>
              <a:t> بناء قديم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8388424" y="306896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29" name="مربع نص 28"/>
          <p:cNvSpPr txBox="1"/>
          <p:nvPr/>
        </p:nvSpPr>
        <p:spPr>
          <a:xfrm>
            <a:off x="6300192" y="3491136"/>
            <a:ext cx="25202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يقع قصر شُبرا في الطائف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32" name="مستطيل 31"/>
          <p:cNvSpPr/>
          <p:nvPr/>
        </p:nvSpPr>
        <p:spPr>
          <a:xfrm>
            <a:off x="2123728" y="306896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33" name="مربع نص 32"/>
          <p:cNvSpPr txBox="1"/>
          <p:nvPr/>
        </p:nvSpPr>
        <p:spPr>
          <a:xfrm>
            <a:off x="179512" y="3511724"/>
            <a:ext cx="25202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السلام عليك يا رسول الله .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34" name="مستطيل 33"/>
          <p:cNvSpPr/>
          <p:nvPr/>
        </p:nvSpPr>
        <p:spPr>
          <a:xfrm>
            <a:off x="8392988" y="4581128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35" name="مربع نص 34"/>
          <p:cNvSpPr txBox="1"/>
          <p:nvPr/>
        </p:nvSpPr>
        <p:spPr>
          <a:xfrm>
            <a:off x="5800700" y="5085184"/>
            <a:ext cx="33078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مدائن صالح هي قبور نحتت في الجبال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36" name="مستطيل 35"/>
          <p:cNvSpPr/>
          <p:nvPr/>
        </p:nvSpPr>
        <p:spPr>
          <a:xfrm>
            <a:off x="2128292" y="4585122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37" name="مربع نص 36"/>
          <p:cNvSpPr txBox="1"/>
          <p:nvPr/>
        </p:nvSpPr>
        <p:spPr>
          <a:xfrm>
            <a:off x="-103956" y="5037529"/>
            <a:ext cx="330780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تمتاز الهيأة الملكية بصناعات بترولية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8388424" y="609729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39" name="مربع نص 38"/>
          <p:cNvSpPr txBox="1"/>
          <p:nvPr/>
        </p:nvSpPr>
        <p:spPr>
          <a:xfrm>
            <a:off x="5585222" y="6466219"/>
            <a:ext cx="359355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مطار الملك خالد أكبر مطار في المملكة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40" name="مستطيل 39"/>
          <p:cNvSpPr/>
          <p:nvPr/>
        </p:nvSpPr>
        <p:spPr>
          <a:xfrm>
            <a:off x="5220072" y="6097290"/>
            <a:ext cx="571500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i="1" dirty="0">
                <a:solidFill>
                  <a:srgbClr val="FF0000"/>
                </a:solidFill>
                <a:latin typeface="Chiller" pitchFamily="82" charset="0"/>
              </a:rPr>
              <a:t>√</a:t>
            </a:r>
          </a:p>
        </p:txBody>
      </p:sp>
      <p:sp>
        <p:nvSpPr>
          <p:cNvPr id="41" name="مربع نص 40"/>
          <p:cNvSpPr txBox="1"/>
          <p:nvPr/>
        </p:nvSpPr>
        <p:spPr>
          <a:xfrm>
            <a:off x="2267744" y="6466219"/>
            <a:ext cx="359355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برج المملكة والفيصلية معلمان رائعان</a:t>
            </a:r>
            <a:endParaRPr lang="ar-SA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9734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8" grpId="0"/>
      <p:bldP spid="29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صورة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56"/>
            <a:ext cx="9144000" cy="221202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" y="2119784"/>
            <a:ext cx="9106520" cy="58913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9144000" cy="208823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5" y="4941168"/>
            <a:ext cx="9144000" cy="1916832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1259632" y="696690"/>
            <a:ext cx="4032448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المسجد الحرام , المسجد النبوي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899592" y="1200745"/>
            <a:ext cx="4436740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err="1">
                <a:solidFill>
                  <a:srgbClr val="FF0000"/>
                </a:solidFill>
                <a:latin typeface="Chiller" pitchFamily="82" charset="0"/>
                <a:cs typeface="+mj-cs"/>
              </a:rPr>
              <a:t>المصمك</a:t>
            </a:r>
            <a:r>
              <a:rPr lang="ar-SA" sz="2400" b="1" dirty="0">
                <a:solidFill>
                  <a:srgbClr val="FF0000"/>
                </a:solidFill>
                <a:latin typeface="Chiller" pitchFamily="82" charset="0"/>
                <a:cs typeface="+mj-cs"/>
              </a:rPr>
              <a:t> , قصر شبرا , مدائن صالح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67544" y="1632794"/>
            <a:ext cx="4664397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hiller" pitchFamily="82" charset="0"/>
              </a:rPr>
              <a:t>مطار الملك خالد ، المباني , الهيئة الملكية</a:t>
            </a:r>
          </a:p>
        </p:txBody>
      </p:sp>
    </p:spTree>
    <p:extLst>
      <p:ext uri="{BB962C8B-B14F-4D97-AF65-F5344CB8AC3E}">
        <p14:creationId xmlns:p14="http://schemas.microsoft.com/office/powerpoint/2010/main" val="40875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"/>
            <a:ext cx="9144000" cy="69132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251520" y="1772816"/>
            <a:ext cx="3312368" cy="10715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محبة الرسول – صلى الله عليه وسلم – لمكة عندما أخرج منها وهذا يذكرنا بمحبة وطننا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07504" y="4221088"/>
            <a:ext cx="3672408" cy="1928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hiller" pitchFamily="82" charset="0"/>
              </a:rPr>
              <a:t>تأثر النبي – صلى الله عليه وسلم – بصفات مكة التي ذكرها أصيل وهذا يربط الإنسان بذكريات وطنه الذي عاش فيه</a:t>
            </a:r>
          </a:p>
        </p:txBody>
      </p:sp>
    </p:spTree>
    <p:extLst>
      <p:ext uri="{BB962C8B-B14F-4D97-AF65-F5344CB8AC3E}">
        <p14:creationId xmlns:p14="http://schemas.microsoft.com/office/powerpoint/2010/main" val="811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9144000" cy="501317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701"/>
            <a:ext cx="91440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0"/>
            <a:ext cx="3330116" cy="1575134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49338"/>
            <a:ext cx="1300958" cy="61151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2" y="2060848"/>
            <a:ext cx="9144000" cy="479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4314"/>
            <a:ext cx="2096658" cy="50405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156" y="538370"/>
            <a:ext cx="6480720" cy="533890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1741"/>
            <a:ext cx="9144000" cy="102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9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436</Words>
  <Application>Microsoft Office PowerPoint</Application>
  <PresentationFormat>عرض على الشاشة (3:4)‏</PresentationFormat>
  <Paragraphs>119</Paragraphs>
  <Slides>33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34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61</cp:revision>
  <dcterms:created xsi:type="dcterms:W3CDTF">2011-12-21T22:48:02Z</dcterms:created>
  <dcterms:modified xsi:type="dcterms:W3CDTF">2012-02-02T10:33:50Z</dcterms:modified>
</cp:coreProperties>
</file>