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3" r:id="rId7"/>
    <p:sldId id="265" r:id="rId8"/>
    <p:sldId id="264" r:id="rId9"/>
    <p:sldId id="267" r:id="rId10"/>
    <p:sldId id="268" r:id="rId11"/>
    <p:sldId id="269" r:id="rId12"/>
    <p:sldId id="274" r:id="rId13"/>
    <p:sldId id="271" r:id="rId14"/>
    <p:sldId id="275" r:id="rId15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AB7A6-BDD8-4B6F-A641-DADBDCEA26A1}" type="datetimeFigureOut">
              <a:rPr lang="ar-SA" smtClean="0"/>
              <a:pPr/>
              <a:t>25/11/31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98E19-BBFD-46FD-9248-1D7BD95356D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AB7A6-BDD8-4B6F-A641-DADBDCEA26A1}" type="datetimeFigureOut">
              <a:rPr lang="ar-SA" smtClean="0"/>
              <a:pPr/>
              <a:t>25/11/31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98E19-BBFD-46FD-9248-1D7BD95356D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AB7A6-BDD8-4B6F-A641-DADBDCEA26A1}" type="datetimeFigureOut">
              <a:rPr lang="ar-SA" smtClean="0"/>
              <a:pPr/>
              <a:t>25/11/31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98E19-BBFD-46FD-9248-1D7BD95356D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AB7A6-BDD8-4B6F-A641-DADBDCEA26A1}" type="datetimeFigureOut">
              <a:rPr lang="ar-SA" smtClean="0"/>
              <a:pPr/>
              <a:t>25/11/31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98E19-BBFD-46FD-9248-1D7BD95356D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AB7A6-BDD8-4B6F-A641-DADBDCEA26A1}" type="datetimeFigureOut">
              <a:rPr lang="ar-SA" smtClean="0"/>
              <a:pPr/>
              <a:t>25/11/31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98E19-BBFD-46FD-9248-1D7BD95356D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AB7A6-BDD8-4B6F-A641-DADBDCEA26A1}" type="datetimeFigureOut">
              <a:rPr lang="ar-SA" smtClean="0"/>
              <a:pPr/>
              <a:t>25/11/31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98E19-BBFD-46FD-9248-1D7BD95356D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AB7A6-BDD8-4B6F-A641-DADBDCEA26A1}" type="datetimeFigureOut">
              <a:rPr lang="ar-SA" smtClean="0"/>
              <a:pPr/>
              <a:t>25/11/31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98E19-BBFD-46FD-9248-1D7BD95356D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AB7A6-BDD8-4B6F-A641-DADBDCEA26A1}" type="datetimeFigureOut">
              <a:rPr lang="ar-SA" smtClean="0"/>
              <a:pPr/>
              <a:t>25/11/31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98E19-BBFD-46FD-9248-1D7BD95356D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AB7A6-BDD8-4B6F-A641-DADBDCEA26A1}" type="datetimeFigureOut">
              <a:rPr lang="ar-SA" smtClean="0"/>
              <a:pPr/>
              <a:t>25/11/31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98E19-BBFD-46FD-9248-1D7BD95356D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AB7A6-BDD8-4B6F-A641-DADBDCEA26A1}" type="datetimeFigureOut">
              <a:rPr lang="ar-SA" smtClean="0"/>
              <a:pPr/>
              <a:t>25/11/31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98E19-BBFD-46FD-9248-1D7BD95356D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AB7A6-BDD8-4B6F-A641-DADBDCEA26A1}" type="datetimeFigureOut">
              <a:rPr lang="ar-SA" smtClean="0"/>
              <a:pPr/>
              <a:t>25/11/31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98E19-BBFD-46FD-9248-1D7BD95356D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DAB7A6-BDD8-4B6F-A641-DADBDCEA26A1}" type="datetimeFigureOut">
              <a:rPr lang="ar-SA" smtClean="0"/>
              <a:pPr/>
              <a:t>25/11/31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598E19-BBFD-46FD-9248-1D7BD95356DA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صورة 5" descr="GZ6504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270" name="Picture 6" descr="http://4.bp.blogspot.com/_msStJXjcl3w/SSTtf8O6TkI/AAAAAAAAATg/fmfnZv34NxE/s400/baygon-pain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4365104"/>
            <a:ext cx="2016224" cy="207921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9" name="مستطيل 8"/>
          <p:cNvSpPr/>
          <p:nvPr/>
        </p:nvSpPr>
        <p:spPr>
          <a:xfrm>
            <a:off x="4499992" y="2492896"/>
            <a:ext cx="3323346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000" b="1" dirty="0" smtClean="0">
                <a:ln w="11430"/>
                <a:solidFill>
                  <a:srgbClr val="FF0000"/>
                </a:solidFill>
                <a:latin typeface="+mn-lt"/>
                <a:cs typeface="PT Bold Heading" pitchFamily="2" charset="-78"/>
              </a:rPr>
              <a:t>الوظيفة النحوية </a:t>
            </a:r>
            <a:endParaRPr lang="ar-SA" sz="4000" b="1" dirty="0">
              <a:ln w="11430"/>
              <a:solidFill>
                <a:srgbClr val="FF0000"/>
              </a:solidFill>
              <a:latin typeface="+mn-lt"/>
              <a:cs typeface="PT Bold Heading" pitchFamily="2" charset="-7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3680018" y="1484784"/>
            <a:ext cx="4836580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800" b="1" dirty="0" smtClean="0">
                <a:ln w="11430"/>
                <a:cs typeface="PT Bold Heading" pitchFamily="2" charset="-78"/>
              </a:rPr>
              <a:t>وحدة الصحة والغذاء </a:t>
            </a:r>
            <a:endParaRPr lang="ar-SA" sz="4800" b="1" dirty="0">
              <a:ln w="11430"/>
              <a:latin typeface="+mn-lt"/>
              <a:cs typeface="PT Bold Heading" pitchFamily="2" charset="-78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5004048" y="3645024"/>
            <a:ext cx="2225289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000" b="1" dirty="0" smtClean="0">
                <a:ln w="11430"/>
                <a:solidFill>
                  <a:srgbClr val="00B050"/>
                </a:solidFill>
                <a:cs typeface="PT Bold Heading" pitchFamily="2" charset="-78"/>
              </a:rPr>
              <a:t>فعل الأمر </a:t>
            </a:r>
            <a:r>
              <a:rPr lang="ar-SA" sz="4000" b="1" dirty="0" smtClean="0">
                <a:ln w="11430"/>
                <a:solidFill>
                  <a:srgbClr val="00B050"/>
                </a:solidFill>
                <a:latin typeface="+mn-lt"/>
                <a:cs typeface="PT Bold Heading" pitchFamily="2" charset="-78"/>
              </a:rPr>
              <a:t> </a:t>
            </a:r>
            <a:endParaRPr lang="ar-SA" sz="4000" b="1" dirty="0">
              <a:ln w="11430"/>
              <a:solidFill>
                <a:srgbClr val="00B050"/>
              </a:solidFill>
              <a:latin typeface="+mn-lt"/>
              <a:cs typeface="PT Bold Heading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wucqri030120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101408"/>
          </a:xfrm>
          <a:prstGeom prst="rect">
            <a:avLst/>
          </a:prstGeom>
        </p:spPr>
      </p:pic>
      <p:sp>
        <p:nvSpPr>
          <p:cNvPr id="2" name="مستطيل 1"/>
          <p:cNvSpPr/>
          <p:nvPr/>
        </p:nvSpPr>
        <p:spPr>
          <a:xfrm>
            <a:off x="251520" y="260648"/>
            <a:ext cx="8679338" cy="107721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ar-SA" sz="3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باستخدام </a:t>
            </a:r>
            <a:r>
              <a:rPr lang="ar-SA" sz="3200" b="1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مهارة التطبيق </a:t>
            </a:r>
            <a:r>
              <a:rPr lang="ar-SA" sz="32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،،تعاوني مع مجموعتك في حل النشاط التالي </a:t>
            </a:r>
            <a:r>
              <a:rPr lang="ar-SA" sz="3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:</a:t>
            </a:r>
          </a:p>
        </p:txBody>
      </p:sp>
      <p:sp>
        <p:nvSpPr>
          <p:cNvPr id="4" name="مستطيل 3"/>
          <p:cNvSpPr/>
          <p:nvPr/>
        </p:nvSpPr>
        <p:spPr>
          <a:xfrm>
            <a:off x="971600" y="620688"/>
            <a:ext cx="7344816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ar-SA" sz="2400" dirty="0" smtClean="0">
                <a:solidFill>
                  <a:srgbClr val="FF0000"/>
                </a:solidFill>
                <a:cs typeface="PT Bold Heading" pitchFamily="2" charset="-78"/>
              </a:rPr>
              <a:t>1 -</a:t>
            </a:r>
            <a:r>
              <a:rPr lang="ar-SA" sz="2400" dirty="0" smtClean="0">
                <a:cs typeface="PT Bold Heading" pitchFamily="2" charset="-78"/>
              </a:rPr>
              <a:t> </a:t>
            </a:r>
            <a:r>
              <a:rPr lang="ar-SA" sz="2400" dirty="0" smtClean="0">
                <a:solidFill>
                  <a:srgbClr val="FF0000"/>
                </a:solidFill>
                <a:cs typeface="PT Bold Heading" pitchFamily="2" charset="-78"/>
              </a:rPr>
              <a:t>أستخدمُ فعلَ الأمرِ لأطَلُب مِنْ أَخي أنْ يقُومَ بِالأُمُورِ التَّالِية :</a:t>
            </a:r>
            <a:endParaRPr lang="ar-SA" sz="2400" dirty="0">
              <a:solidFill>
                <a:srgbClr val="FF0000"/>
              </a:solidFill>
              <a:cs typeface="PT Bold Heading" pitchFamily="2" charset="-78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611560" y="1484784"/>
            <a:ext cx="7956376" cy="163121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ar-SA" sz="2000" dirty="0" smtClean="0">
                <a:cs typeface="PT Bold Heading" pitchFamily="2" charset="-78"/>
              </a:rPr>
              <a:t>أنْ يُنَظِّفَ أسنَانَهُ .</a:t>
            </a:r>
          </a:p>
          <a:p>
            <a:r>
              <a:rPr lang="ar-SA" sz="2000" dirty="0" smtClean="0">
                <a:cs typeface="PT Bold Heading" pitchFamily="2" charset="-78"/>
              </a:rPr>
              <a:t>أنْ يَتَنَاوَلَ وَجْبَةَ الْعَشاءِ قَبْلَ َساعَتين مِنْ مِيعَادِ النَّومِ .</a:t>
            </a:r>
          </a:p>
          <a:p>
            <a:r>
              <a:rPr lang="ar-SA" sz="2000" dirty="0" smtClean="0">
                <a:cs typeface="PT Bold Heading" pitchFamily="2" charset="-78"/>
              </a:rPr>
              <a:t>أَنْ يُساعِدَ والِدَهُ فِي حمْلِ مَا يُريدُ حَمْلَهُ.                 أَنْ يَحْضرَ إلَى الْمَدْرَسةِ مُبَكِّرًا .</a:t>
            </a:r>
          </a:p>
          <a:p>
            <a:r>
              <a:rPr lang="ar-SA" sz="2000" dirty="0" smtClean="0">
                <a:cs typeface="PT Bold Heading" pitchFamily="2" charset="-78"/>
              </a:rPr>
              <a:t>أَنْ يُحَافَِ عَلَى أَدَاءِ الصلاةِ فِي أَوْقَاتِها.                 أَنْ يَبْتَعِدَ عَنِ الْمُستَنْقَعَاتِ الْمَائِيَّةِ .</a:t>
            </a:r>
            <a:endParaRPr lang="ar-SA" sz="2000" dirty="0">
              <a:cs typeface="PT Bold Heading" pitchFamily="2" charset="-78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827584" y="4077072"/>
            <a:ext cx="7633821" cy="646331"/>
          </a:xfrm>
          <a:prstGeom prst="rect">
            <a:avLst/>
          </a:prstGeom>
          <a:solidFill>
            <a:schemeClr val="bg1"/>
          </a:solidFill>
          <a:ln w="12700">
            <a:solidFill>
              <a:srgbClr val="00B050"/>
            </a:solidFill>
          </a:ln>
        </p:spPr>
        <p:txBody>
          <a:bodyPr wrap="none">
            <a:spAutoFit/>
          </a:bodyPr>
          <a:lstStyle/>
          <a:p>
            <a:r>
              <a:rPr lang="ar-SA" sz="2000" b="1" dirty="0" smtClean="0"/>
              <a:t>2</a:t>
            </a:r>
            <a:r>
              <a:rPr lang="ar-SA" sz="3600" b="1" dirty="0" smtClean="0">
                <a:solidFill>
                  <a:srgbClr val="00B050"/>
                </a:solidFill>
                <a:cs typeface="PT Bold Heading" pitchFamily="2" charset="-78"/>
              </a:rPr>
              <a:t>- أستخدمُ أفعالَ الأمرِ التاليةَ في جُمَلٍ تامّةٍ :</a:t>
            </a:r>
            <a:endParaRPr lang="ar-SA" sz="3600" dirty="0">
              <a:solidFill>
                <a:srgbClr val="00B050"/>
              </a:solidFill>
              <a:cs typeface="PT Bold Heading" pitchFamily="2" charset="-78"/>
            </a:endParaRPr>
          </a:p>
        </p:txBody>
      </p:sp>
      <p:sp>
        <p:nvSpPr>
          <p:cNvPr id="8" name="سداسي 7"/>
          <p:cNvSpPr/>
          <p:nvPr/>
        </p:nvSpPr>
        <p:spPr>
          <a:xfrm>
            <a:off x="7164288" y="4941168"/>
            <a:ext cx="1285884" cy="642942"/>
          </a:xfrm>
          <a:prstGeom prst="hexagon">
            <a:avLst>
              <a:gd name="adj" fmla="val 61666"/>
              <a:gd name="vf" fmla="val 115470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dirty="0" smtClean="0">
                <a:solidFill>
                  <a:schemeClr val="tx1"/>
                </a:solidFill>
              </a:rPr>
              <a:t>وَاظِبْ</a:t>
            </a: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9" name="سداسي 8"/>
          <p:cNvSpPr/>
          <p:nvPr/>
        </p:nvSpPr>
        <p:spPr>
          <a:xfrm>
            <a:off x="6084168" y="5013176"/>
            <a:ext cx="1357322" cy="571504"/>
          </a:xfrm>
          <a:prstGeom prst="hexagon">
            <a:avLst>
              <a:gd name="adj" fmla="val 61666"/>
              <a:gd name="vf" fmla="val 115470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b="1" dirty="0" smtClean="0">
                <a:solidFill>
                  <a:schemeClr val="tx1"/>
                </a:solidFill>
              </a:rPr>
              <a:t>استَذكِر</a:t>
            </a:r>
            <a:endParaRPr lang="ar-SA" b="1" dirty="0">
              <a:solidFill>
                <a:schemeClr val="tx1"/>
              </a:solidFill>
            </a:endParaRPr>
          </a:p>
        </p:txBody>
      </p:sp>
      <p:sp>
        <p:nvSpPr>
          <p:cNvPr id="10" name="سداسي 9"/>
          <p:cNvSpPr/>
          <p:nvPr/>
        </p:nvSpPr>
        <p:spPr>
          <a:xfrm>
            <a:off x="5148064" y="5013176"/>
            <a:ext cx="1214446" cy="571504"/>
          </a:xfrm>
          <a:prstGeom prst="hexagon">
            <a:avLst>
              <a:gd name="adj" fmla="val 61666"/>
              <a:gd name="vf" fmla="val 115470"/>
            </a:avLst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b="1" dirty="0" smtClean="0">
                <a:solidFill>
                  <a:schemeClr val="tx1"/>
                </a:solidFill>
              </a:rPr>
              <a:t>شارِكْ</a:t>
            </a:r>
            <a:endParaRPr lang="ar-SA" b="1" dirty="0">
              <a:solidFill>
                <a:schemeClr val="tx1"/>
              </a:solidFill>
            </a:endParaRPr>
          </a:p>
        </p:txBody>
      </p:sp>
      <p:sp>
        <p:nvSpPr>
          <p:cNvPr id="11" name="سداسي 10"/>
          <p:cNvSpPr/>
          <p:nvPr/>
        </p:nvSpPr>
        <p:spPr>
          <a:xfrm>
            <a:off x="4211960" y="5085184"/>
            <a:ext cx="1214446" cy="571504"/>
          </a:xfrm>
          <a:prstGeom prst="hexagon">
            <a:avLst>
              <a:gd name="adj" fmla="val 61666"/>
              <a:gd name="vf" fmla="val 115470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b="1" dirty="0" smtClean="0">
                <a:solidFill>
                  <a:schemeClr val="tx1"/>
                </a:solidFill>
              </a:rPr>
              <a:t>زُرْ</a:t>
            </a:r>
            <a:endParaRPr lang="ar-SA" b="1" dirty="0">
              <a:solidFill>
                <a:schemeClr val="tx1"/>
              </a:solidFill>
            </a:endParaRPr>
          </a:p>
        </p:txBody>
      </p:sp>
      <p:sp>
        <p:nvSpPr>
          <p:cNvPr id="12" name="سداسي 11"/>
          <p:cNvSpPr/>
          <p:nvPr/>
        </p:nvSpPr>
        <p:spPr>
          <a:xfrm>
            <a:off x="3275856" y="5085184"/>
            <a:ext cx="1214446" cy="571504"/>
          </a:xfrm>
          <a:prstGeom prst="hexagon">
            <a:avLst>
              <a:gd name="adj" fmla="val 61666"/>
              <a:gd name="vf" fmla="val 115470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b="1" dirty="0" smtClean="0">
                <a:solidFill>
                  <a:schemeClr val="tx1"/>
                </a:solidFill>
              </a:rPr>
              <a:t>أَطِعْ</a:t>
            </a:r>
            <a:endParaRPr lang="ar-SA" b="1" dirty="0">
              <a:solidFill>
                <a:schemeClr val="tx1"/>
              </a:solidFill>
            </a:endParaRPr>
          </a:p>
        </p:txBody>
      </p:sp>
      <p:sp>
        <p:nvSpPr>
          <p:cNvPr id="13" name="سداسي 12"/>
          <p:cNvSpPr/>
          <p:nvPr/>
        </p:nvSpPr>
        <p:spPr>
          <a:xfrm>
            <a:off x="2411760" y="5013176"/>
            <a:ext cx="1214446" cy="571504"/>
          </a:xfrm>
          <a:prstGeom prst="hexagon">
            <a:avLst>
              <a:gd name="adj" fmla="val 61666"/>
              <a:gd name="vf" fmla="val 115470"/>
            </a:avLst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b="1" dirty="0" smtClean="0">
                <a:solidFill>
                  <a:schemeClr val="tx1"/>
                </a:solidFill>
              </a:rPr>
              <a:t>احْتَرمْ</a:t>
            </a:r>
            <a:endParaRPr lang="ar-SA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wucqri030120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101408"/>
          </a:xfrm>
          <a:prstGeom prst="rect">
            <a:avLst/>
          </a:prstGeom>
        </p:spPr>
      </p:pic>
      <p:pic>
        <p:nvPicPr>
          <p:cNvPr id="5" name="صورة 4" descr="8978alhnuf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84168" y="4221088"/>
            <a:ext cx="2543175" cy="3048000"/>
          </a:xfrm>
          <a:prstGeom prst="rect">
            <a:avLst/>
          </a:prstGeom>
        </p:spPr>
      </p:pic>
      <p:sp>
        <p:nvSpPr>
          <p:cNvPr id="2" name="وسيلة شرح بيضاوية 1"/>
          <p:cNvSpPr/>
          <p:nvPr/>
        </p:nvSpPr>
        <p:spPr>
          <a:xfrm>
            <a:off x="214313" y="428625"/>
            <a:ext cx="4643437" cy="5715000"/>
          </a:xfrm>
          <a:prstGeom prst="wedgeEllipseCallout">
            <a:avLst>
              <a:gd name="adj1" fmla="val 98914"/>
              <a:gd name="adj2" fmla="val 34855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lnSpc>
                <a:spcPct val="150000"/>
              </a:lnSpc>
              <a:defRPr/>
            </a:pPr>
            <a:r>
              <a:rPr lang="ar-SA" sz="4400" b="1" dirty="0">
                <a:solidFill>
                  <a:schemeClr val="tx1"/>
                </a:solidFill>
                <a:cs typeface="PT Bold Heading" pitchFamily="2" charset="-78"/>
              </a:rPr>
              <a:t>لننتقل يا صديقاتي إلى كتاب النشاط لحل التدريبات حلًا صحيحًا 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صورة 14" descr="wucqri03012033.jpg"/>
          <p:cNvPicPr>
            <a:picLocks noChangeAspect="1"/>
          </p:cNvPicPr>
          <p:nvPr/>
        </p:nvPicPr>
        <p:blipFill>
          <a:blip r:embed="rId2" cstate="print">
            <a:lum bright="10000"/>
          </a:blip>
          <a:stretch>
            <a:fillRect/>
          </a:stretch>
        </p:blipFill>
        <p:spPr>
          <a:xfrm>
            <a:off x="0" y="0"/>
            <a:ext cx="9144000" cy="7101408"/>
          </a:xfrm>
          <a:prstGeom prst="rect">
            <a:avLst/>
          </a:prstGeom>
        </p:spPr>
      </p:pic>
      <p:sp>
        <p:nvSpPr>
          <p:cNvPr id="2" name="مستطيل 1"/>
          <p:cNvSpPr/>
          <p:nvPr/>
        </p:nvSpPr>
        <p:spPr>
          <a:xfrm>
            <a:off x="4071950" y="71414"/>
            <a:ext cx="5000644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+mn-lt"/>
                <a:cs typeface="+mn-cs"/>
              </a:rPr>
              <a:t>أ</a:t>
            </a:r>
            <a:r>
              <a:rPr lang="ar-EG" b="1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+mn-lt"/>
                <a:cs typeface="+mn-cs"/>
              </a:rPr>
              <a:t>أَقْرَأ </a:t>
            </a:r>
            <a:r>
              <a:rPr lang="ar-EG" b="1" dirty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+mn-lt"/>
                <a:cs typeface="+mn-cs"/>
              </a:rPr>
              <a:t>النَّصَّ التَّالي ، و أكْتُبُ أَفْعَالَ </a:t>
            </a:r>
            <a:r>
              <a:rPr lang="ar-EG" b="1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+mn-lt"/>
                <a:cs typeface="+mn-cs"/>
              </a:rPr>
              <a:t>الأمَرِ </a:t>
            </a:r>
            <a:r>
              <a:rPr lang="ar-EG" b="1" dirty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+mn-lt"/>
                <a:cs typeface="+mn-cs"/>
              </a:rPr>
              <a:t>مِنْ بينِ </a:t>
            </a:r>
            <a:r>
              <a:rPr lang="ar-EG" b="1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+mn-lt"/>
                <a:cs typeface="+mn-cs"/>
              </a:rPr>
              <a:t>الأفَعالِ </a:t>
            </a:r>
            <a:r>
              <a:rPr lang="ar-EG" b="1" dirty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+mn-lt"/>
                <a:cs typeface="+mn-cs"/>
              </a:rPr>
              <a:t>الْمُلَوَّنَةِ :</a:t>
            </a:r>
            <a:endParaRPr lang="ar-EG" dirty="0"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  <a:latin typeface="+mn-lt"/>
              <a:cs typeface="+mn-cs"/>
            </a:endParaRPr>
          </a:p>
        </p:txBody>
      </p:sp>
      <p:sp>
        <p:nvSpPr>
          <p:cNvPr id="3" name="مستطيل 2"/>
          <p:cNvSpPr>
            <a:spLocks noChangeArrowheads="1"/>
          </p:cNvSpPr>
          <p:nvPr/>
        </p:nvSpPr>
        <p:spPr bwMode="auto">
          <a:xfrm>
            <a:off x="71438" y="500063"/>
            <a:ext cx="9001125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EG" sz="2200" b="1" dirty="0">
                <a:solidFill>
                  <a:srgbClr val="FF0000"/>
                </a:solidFill>
                <a:latin typeface="Calibri" pitchFamily="34" charset="0"/>
              </a:rPr>
              <a:t>          </a:t>
            </a:r>
            <a:r>
              <a:rPr lang="ar-EG" sz="2200" b="1" dirty="0">
                <a:latin typeface="Calibri" pitchFamily="34" charset="0"/>
              </a:rPr>
              <a:t>أَنْ تَعِيشَ في ِصحَّةٍ جَيِّدَةٍ ، إِذا حافَظْتَ عَلى الشروطِ الصحِّيَّةِ اللازِمَةِ في طَعَامِكَ و شرابِكَ وَنَومِك .</a:t>
            </a:r>
          </a:p>
          <a:p>
            <a:r>
              <a:rPr lang="ar-EG" sz="2200" b="1" dirty="0">
                <a:solidFill>
                  <a:srgbClr val="FF0000"/>
                </a:solidFill>
                <a:latin typeface="Calibri" pitchFamily="34" charset="0"/>
              </a:rPr>
              <a:t>     </a:t>
            </a:r>
            <a:r>
              <a:rPr lang="ar-EG" sz="2200" b="1" dirty="0">
                <a:latin typeface="Calibri" pitchFamily="34" charset="0"/>
              </a:rPr>
              <a:t>طَعامَكَ </a:t>
            </a:r>
            <a:r>
              <a:rPr lang="ar-EG" sz="2200" b="1" dirty="0">
                <a:solidFill>
                  <a:srgbClr val="FF0000"/>
                </a:solidFill>
                <a:latin typeface="Calibri" pitchFamily="34" charset="0"/>
              </a:rPr>
              <a:t>        </a:t>
            </a:r>
            <a:r>
              <a:rPr lang="ar-EG" sz="2200" b="1" dirty="0">
                <a:latin typeface="Calibri" pitchFamily="34" charset="0"/>
              </a:rPr>
              <a:t>عَلَى حَيَاةٍ صحِّيَّةٍ وَ سليمَةٍ ، </a:t>
            </a:r>
            <a:r>
              <a:rPr lang="ar-EG" sz="2200" b="1" dirty="0">
                <a:solidFill>
                  <a:srgbClr val="FF0000"/>
                </a:solidFill>
                <a:latin typeface="Calibri" pitchFamily="34" charset="0"/>
              </a:rPr>
              <a:t>       </a:t>
            </a:r>
            <a:r>
              <a:rPr lang="ar-EG" sz="2200" b="1" dirty="0">
                <a:latin typeface="Calibri" pitchFamily="34" charset="0"/>
              </a:rPr>
              <a:t>الْخَضرَاواتِ وَالْفَواكِهَ لِتَمُدَّ جِسمَكَ بِالْفِيتامِيناتِ وَالْمَعادِنِ وَالْبُروتيناتِ ، </a:t>
            </a:r>
            <a:r>
              <a:rPr lang="ar-EG" sz="2200" b="1" dirty="0">
                <a:solidFill>
                  <a:srgbClr val="FF0000"/>
                </a:solidFill>
                <a:latin typeface="Calibri" pitchFamily="34" charset="0"/>
              </a:rPr>
              <a:t>      </a:t>
            </a:r>
            <a:r>
              <a:rPr lang="ar-EG" sz="2200" b="1" dirty="0">
                <a:latin typeface="Calibri" pitchFamily="34" charset="0"/>
              </a:rPr>
              <a:t>تَنَاولَ الْفَواكِهِ الْمُجَمَّدَةِ أَوِ الْمُعَلّبَةِ وَ الْعَصائِرِ الْمُحَلاةِ ، لا تَستَخْدِمِ الْمَاصةَ في َشفْطِ السوائِلِ ؛ </a:t>
            </a:r>
            <a:r>
              <a:rPr lang="ar-EG" sz="2200" b="1" dirty="0" smtClean="0">
                <a:latin typeface="Calibri" pitchFamily="34" charset="0"/>
              </a:rPr>
              <a:t>لأنَّها </a:t>
            </a:r>
            <a:r>
              <a:rPr lang="ar-EG" sz="2200" b="1" dirty="0">
                <a:solidFill>
                  <a:srgbClr val="FF0000"/>
                </a:solidFill>
                <a:latin typeface="Calibri" pitchFamily="34" charset="0"/>
              </a:rPr>
              <a:t>تُساعِدُ</a:t>
            </a:r>
            <a:r>
              <a:rPr lang="ar-EG" sz="2200" b="1" dirty="0">
                <a:latin typeface="Calibri" pitchFamily="34" charset="0"/>
              </a:rPr>
              <a:t> عَلى دُخولِ الْهَواءِ و</a:t>
            </a:r>
            <a:r>
              <a:rPr lang="ar-EG" sz="2200" b="1" dirty="0">
                <a:solidFill>
                  <a:srgbClr val="FF0000"/>
                </a:solidFill>
                <a:latin typeface="Calibri" pitchFamily="34" charset="0"/>
              </a:rPr>
              <a:t> َتسَببِّ</a:t>
            </a:r>
            <a:r>
              <a:rPr lang="ar-EG" sz="2200" b="1" dirty="0">
                <a:latin typeface="Calibri" pitchFamily="34" charset="0"/>
              </a:rPr>
              <a:t> انْتِفَاخ الْبَطْنِ . لا تَجْعَلْ تَناولَ الْوجباتِ السريعَةَ مِنْ عَاداتِكَ الْغذائِيَّةِ ، فَهي تَحْتَوي عَلى كَمِّيَّاتٍ كَبيرةٍ مِنَ الدُّهونِ ،و</a:t>
            </a:r>
            <a:r>
              <a:rPr lang="ar-EG" sz="2200" b="1" dirty="0">
                <a:solidFill>
                  <a:srgbClr val="FF0000"/>
                </a:solidFill>
                <a:latin typeface="Calibri" pitchFamily="34" charset="0"/>
              </a:rPr>
              <a:t> َتفَتْقَرِ</a:t>
            </a:r>
            <a:r>
              <a:rPr lang="ar-EG" sz="2200" b="1" dirty="0">
                <a:latin typeface="Calibri" pitchFamily="34" charset="0"/>
              </a:rPr>
              <a:t> إِلى الْعَناصرِ الْغذائِيَّةِ الْمُفيدَةِ ، وَتُسبِّبُ الْكَسلَ وَالْخُمُولَ ، وَاضطِرابَ الْمَعِدَةِ وَتَرَهُّلَ الْجِسمِ ،و</a:t>
            </a:r>
            <a:r>
              <a:rPr lang="ar-EG" sz="2200" b="1" dirty="0">
                <a:solidFill>
                  <a:srgbClr val="FF0000"/>
                </a:solidFill>
                <a:latin typeface="Calibri" pitchFamily="34" charset="0"/>
              </a:rPr>
              <a:t>        </a:t>
            </a:r>
            <a:r>
              <a:rPr lang="ar-EG" sz="2200" b="1" dirty="0" smtClean="0">
                <a:latin typeface="Calibri" pitchFamily="34" charset="0"/>
              </a:rPr>
              <a:t>:أَنَّ </a:t>
            </a:r>
            <a:r>
              <a:rPr lang="ar-EG" sz="2200" b="1" dirty="0">
                <a:latin typeface="Calibri" pitchFamily="34" charset="0"/>
              </a:rPr>
              <a:t>تُفاحةً وَاحِدَةً </a:t>
            </a:r>
            <a:r>
              <a:rPr lang="ar-EG" sz="2200" b="1" dirty="0" smtClean="0">
                <a:latin typeface="Calibri" pitchFamily="34" charset="0"/>
              </a:rPr>
              <a:t>أَوْ </a:t>
            </a:r>
            <a:r>
              <a:rPr lang="ar-EG" sz="2200" b="1" dirty="0">
                <a:latin typeface="Calibri" pitchFamily="34" charset="0"/>
              </a:rPr>
              <a:t>حَبَّةَ كُمَّثْرَى أَفْضلُ بِكَثيرٍ مِنْ رَقائِقِ الْبَطَاطا الْمَقْلِيَّةِ مَعَ الْمَشروبِ الْغَازِيِّ ، و أَنَّ ثَلاثَ حَبَّاتٍ مِنَ الْمِشمِشِ الْمُجَفَّفِ تَكْفِي لسدِّ احْتِياجِكَ مِنَ الْحَديدِ وَ إِمْدادِكَ بِالْقُوَّةِ . </a:t>
            </a:r>
            <a:r>
              <a:rPr lang="ar-EG" sz="2200" b="1" dirty="0">
                <a:solidFill>
                  <a:srgbClr val="FF0000"/>
                </a:solidFill>
                <a:latin typeface="Calibri" pitchFamily="34" charset="0"/>
              </a:rPr>
              <a:t>        </a:t>
            </a:r>
            <a:r>
              <a:rPr lang="ar-EG" sz="2200" b="1" dirty="0">
                <a:latin typeface="Calibri" pitchFamily="34" charset="0"/>
              </a:rPr>
              <a:t>التَّمارينَ الرِّياضيَّةَ بِانْتِظامٍ ، و</a:t>
            </a:r>
            <a:r>
              <a:rPr lang="ar-EG" sz="2200" b="1" dirty="0">
                <a:solidFill>
                  <a:srgbClr val="FF0000"/>
                </a:solidFill>
                <a:latin typeface="Calibri" pitchFamily="34" charset="0"/>
              </a:rPr>
              <a:t>        </a:t>
            </a:r>
            <a:r>
              <a:rPr lang="ar-EG" sz="2200" b="1" dirty="0">
                <a:latin typeface="Calibri" pitchFamily="34" charset="0"/>
              </a:rPr>
              <a:t>عَشاءً خَفيفًا قَبْلَ الذَّهابِ إِلى النَّومِ بِساعَتَيْنِ عَلى </a:t>
            </a:r>
            <a:r>
              <a:rPr lang="ar-EG" sz="2200" b="1" dirty="0" smtClean="0">
                <a:latin typeface="Calibri" pitchFamily="34" charset="0"/>
              </a:rPr>
              <a:t>الأقَلِّ </a:t>
            </a:r>
            <a:r>
              <a:rPr lang="ar-EG" sz="2200" b="1" dirty="0">
                <a:latin typeface="Calibri" pitchFamily="34" charset="0"/>
              </a:rPr>
              <a:t>.</a:t>
            </a:r>
          </a:p>
          <a:p>
            <a:r>
              <a:rPr lang="ar-EG" sz="2200" b="1" dirty="0" smtClean="0">
                <a:latin typeface="Calibri" pitchFamily="34" charset="0"/>
              </a:rPr>
              <a:t>أَتمَنَّى </a:t>
            </a:r>
            <a:r>
              <a:rPr lang="ar-EG" sz="2200" b="1" dirty="0">
                <a:latin typeface="Calibri" pitchFamily="34" charset="0"/>
              </a:rPr>
              <a:t>لَكَ حَياةً صحِّيَّةً وَ سعِيدَةً .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4357688"/>
            <a:ext cx="4857750" cy="2319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38" y="4572000"/>
            <a:ext cx="1176337" cy="90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مستطيل 5"/>
          <p:cNvSpPr>
            <a:spLocks noChangeArrowheads="1"/>
          </p:cNvSpPr>
          <p:nvPr/>
        </p:nvSpPr>
        <p:spPr bwMode="auto">
          <a:xfrm>
            <a:off x="8081963" y="485775"/>
            <a:ext cx="94615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EG" sz="2200" b="1">
                <a:solidFill>
                  <a:srgbClr val="FF0000"/>
                </a:solidFill>
                <a:latin typeface="Calibri" pitchFamily="34" charset="0"/>
              </a:rPr>
              <a:t>تَستَطِيعُ</a:t>
            </a:r>
            <a:r>
              <a:rPr lang="ar-EG" sz="2200" b="1">
                <a:latin typeface="Calibri" pitchFamily="34" charset="0"/>
              </a:rPr>
              <a:t> </a:t>
            </a:r>
            <a:endParaRPr lang="ar-EG" sz="2200">
              <a:latin typeface="Calibri" pitchFamily="34" charset="0"/>
            </a:endParaRPr>
          </a:p>
        </p:txBody>
      </p:sp>
      <p:sp>
        <p:nvSpPr>
          <p:cNvPr id="7" name="مستطيل 6"/>
          <p:cNvSpPr>
            <a:spLocks noChangeArrowheads="1"/>
          </p:cNvSpPr>
          <p:nvPr/>
        </p:nvSpPr>
        <p:spPr bwMode="auto">
          <a:xfrm>
            <a:off x="8497888" y="1157288"/>
            <a:ext cx="61912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EG" sz="2200" b="1">
                <a:solidFill>
                  <a:srgbClr val="FF0000"/>
                </a:solidFill>
                <a:latin typeface="Calibri" pitchFamily="34" charset="0"/>
              </a:rPr>
              <a:t>نوَعِّ</a:t>
            </a:r>
            <a:r>
              <a:rPr lang="ar-EG" sz="2200" b="1">
                <a:latin typeface="Calibri" pitchFamily="34" charset="0"/>
              </a:rPr>
              <a:t> </a:t>
            </a:r>
            <a:endParaRPr lang="ar-EG" sz="2200">
              <a:latin typeface="Calibri" pitchFamily="34" charset="0"/>
            </a:endParaRPr>
          </a:p>
        </p:txBody>
      </p:sp>
      <p:sp>
        <p:nvSpPr>
          <p:cNvPr id="8" name="مستطيل 7"/>
          <p:cNvSpPr>
            <a:spLocks noChangeArrowheads="1"/>
          </p:cNvSpPr>
          <p:nvPr/>
        </p:nvSpPr>
        <p:spPr bwMode="auto">
          <a:xfrm>
            <a:off x="7185025" y="1200150"/>
            <a:ext cx="833438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EG" sz="2200" b="1" dirty="0" smtClean="0">
                <a:solidFill>
                  <a:srgbClr val="FF0000"/>
                </a:solidFill>
                <a:latin typeface="Calibri" pitchFamily="34" charset="0"/>
              </a:rPr>
              <a:t>تحَصُل</a:t>
            </a:r>
            <a:r>
              <a:rPr lang="ar-EG" sz="2200" b="1" dirty="0" smtClean="0">
                <a:latin typeface="Calibri" pitchFamily="34" charset="0"/>
              </a:rPr>
              <a:t> </a:t>
            </a:r>
            <a:endParaRPr lang="ar-EG" sz="2200" dirty="0">
              <a:latin typeface="Calibri" pitchFamily="34" charset="0"/>
            </a:endParaRPr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auto">
          <a:xfrm>
            <a:off x="4121150" y="1169988"/>
            <a:ext cx="7366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EG" sz="2200" b="1">
                <a:solidFill>
                  <a:srgbClr val="FF0000"/>
                </a:solidFill>
                <a:latin typeface="Calibri" pitchFamily="34" charset="0"/>
              </a:rPr>
              <a:t>تَناوَلِ</a:t>
            </a:r>
            <a:r>
              <a:rPr lang="ar-EG" sz="2200" b="1">
                <a:latin typeface="Calibri" pitchFamily="34" charset="0"/>
              </a:rPr>
              <a:t> </a:t>
            </a:r>
            <a:endParaRPr lang="ar-EG" sz="2200">
              <a:latin typeface="Calibri" pitchFamily="34" charset="0"/>
            </a:endParaRPr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6286500" y="1500188"/>
            <a:ext cx="68897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EG" sz="2200" b="1">
                <a:solidFill>
                  <a:srgbClr val="FF0000"/>
                </a:solidFill>
                <a:latin typeface="Calibri" pitchFamily="34" charset="0"/>
              </a:rPr>
              <a:t>احْذَرْ</a:t>
            </a:r>
            <a:r>
              <a:rPr lang="ar-EG" sz="2200" b="1">
                <a:latin typeface="Calibri" pitchFamily="34" charset="0"/>
              </a:rPr>
              <a:t> </a:t>
            </a:r>
            <a:endParaRPr lang="ar-EG" sz="2200">
              <a:latin typeface="Calibri" pitchFamily="34" charset="0"/>
            </a:endParaRPr>
          </a:p>
        </p:txBody>
      </p:sp>
      <p:sp>
        <p:nvSpPr>
          <p:cNvPr id="14" name="مستطيل 13"/>
          <p:cNvSpPr>
            <a:spLocks noChangeArrowheads="1"/>
          </p:cNvSpPr>
          <p:nvPr/>
        </p:nvSpPr>
        <p:spPr bwMode="auto">
          <a:xfrm>
            <a:off x="555625" y="2570163"/>
            <a:ext cx="658813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EG" sz="2200" b="1" dirty="0" smtClean="0">
                <a:solidFill>
                  <a:srgbClr val="FF0000"/>
                </a:solidFill>
                <a:latin typeface="Calibri" pitchFamily="34" charset="0"/>
              </a:rPr>
              <a:t>تَذَكرَّ </a:t>
            </a:r>
            <a:endParaRPr lang="ar-EG" sz="2200" dirty="0">
              <a:latin typeface="Calibri" pitchFamily="34" charset="0"/>
            </a:endParaRPr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auto">
          <a:xfrm>
            <a:off x="6400800" y="3541713"/>
            <a:ext cx="7366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EG" sz="2200" b="1" dirty="0" smtClean="0">
                <a:solidFill>
                  <a:srgbClr val="FF0000"/>
                </a:solidFill>
                <a:latin typeface="Calibri" pitchFamily="34" charset="0"/>
              </a:rPr>
              <a:t>تَناولْ</a:t>
            </a:r>
            <a:r>
              <a:rPr lang="ar-EG" sz="2200" b="1" dirty="0" smtClean="0">
                <a:latin typeface="Calibri" pitchFamily="34" charset="0"/>
              </a:rPr>
              <a:t> </a:t>
            </a:r>
            <a:endParaRPr lang="ar-EG" sz="2200" dirty="0">
              <a:latin typeface="Calibri" pitchFamily="34" charset="0"/>
            </a:endParaRPr>
          </a:p>
        </p:txBody>
      </p:sp>
      <p:sp>
        <p:nvSpPr>
          <p:cNvPr id="17" name="مستطيل 16"/>
          <p:cNvSpPr>
            <a:spLocks noChangeArrowheads="1"/>
          </p:cNvSpPr>
          <p:nvPr/>
        </p:nvSpPr>
        <p:spPr bwMode="auto">
          <a:xfrm>
            <a:off x="957263" y="3173413"/>
            <a:ext cx="820737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EG" sz="2200" b="1">
                <a:solidFill>
                  <a:srgbClr val="FF0000"/>
                </a:solidFill>
                <a:latin typeface="Calibri" pitchFamily="34" charset="0"/>
              </a:rPr>
              <a:t>مَارِسِ</a:t>
            </a:r>
            <a:r>
              <a:rPr lang="ar-EG" sz="2200" b="1">
                <a:latin typeface="Calibri" pitchFamily="34" charset="0"/>
              </a:rPr>
              <a:t> </a:t>
            </a:r>
            <a:endParaRPr lang="ar-EG" sz="22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47257 0.525 " pathEditMode="relative" ptsTypes="AA">
                                      <p:cBhvr>
                                        <p:cTn id="5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3385 0.525 " pathEditMode="relative" ptsTypes="AA">
                                      <p:cBhvr>
                                        <p:cTn id="6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4882 0.49352 " pathEditMode="relative" ptsTypes="AA">
                                      <p:cBhvr>
                                        <p:cTn id="6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2361 0.34652 " pathEditMode="relative" ptsTypes="AA">
                                      <p:cBhvr>
                                        <p:cTn id="6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4653 0.40949 " pathEditMode="relative" ptsTypes="AA">
                                      <p:cBhvr>
                                        <p:cTn id="7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40955 0.33588 " pathEditMode="relative" ptsTypes="AA">
                                      <p:cBhvr>
                                        <p:cTn id="7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7" grpId="1"/>
      <p:bldP spid="8" grpId="0"/>
      <p:bldP spid="9" grpId="0"/>
      <p:bldP spid="9" grpId="1"/>
      <p:bldP spid="10" grpId="0"/>
      <p:bldP spid="10" grpId="1"/>
      <p:bldP spid="14" grpId="0"/>
      <p:bldP spid="14" grpId="1"/>
      <p:bldP spid="16" grpId="0"/>
      <p:bldP spid="16" grpId="1"/>
      <p:bldP spid="17" grpId="0"/>
      <p:bldP spid="1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صورة 19" descr="wucqri030120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101408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933056"/>
            <a:ext cx="74295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ستطيل 2"/>
          <p:cNvSpPr/>
          <p:nvPr/>
        </p:nvSpPr>
        <p:spPr>
          <a:xfrm>
            <a:off x="2771800" y="404664"/>
            <a:ext cx="5572148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b="1" dirty="0"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+mn-lt"/>
                <a:cs typeface="+mn-cs"/>
              </a:rPr>
              <a:t>أَضعُ أربعةً مِنْ أَفْعالِ الأمْرِ بَعْدَ اْستِخْراجِها في جُمَلٍ جَديدةٍ مِن إنْشائي :</a:t>
            </a:r>
            <a:endParaRPr lang="ar-EG" dirty="0">
              <a:effectLst>
                <a:glow rad="63500">
                  <a:schemeClr val="accent4">
                    <a:satMod val="175000"/>
                    <a:alpha val="40000"/>
                  </a:schemeClr>
                </a:glow>
              </a:effectLst>
              <a:latin typeface="+mn-lt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908720"/>
            <a:ext cx="6557962" cy="214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مستطيل 4"/>
          <p:cNvSpPr/>
          <p:nvPr/>
        </p:nvSpPr>
        <p:spPr>
          <a:xfrm>
            <a:off x="0" y="3212976"/>
            <a:ext cx="8929718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b="1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+mn-lt"/>
                <a:cs typeface="+mn-cs"/>
              </a:rPr>
              <a:t>أشارِكُ فِي جَماعَةِ الصحَّةِ الْمَدْرسيَّةِ ، </a:t>
            </a:r>
            <a:r>
              <a:rPr lang="ar-EG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+mn-lt"/>
                <a:cs typeface="+mn-cs"/>
              </a:rPr>
              <a:t>وَأكْتُبُ </a:t>
            </a:r>
            <a:r>
              <a:rPr lang="ar-EG" b="1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+mn-lt"/>
                <a:cs typeface="+mn-cs"/>
              </a:rPr>
              <a:t>ثَلاثةَ إِرْشاداتٍ لِلْمُحافَظَةِ عَلى الصحَّةِ الْعامّةِ ، معَ اْستِخْدامِ فِعْلِ </a:t>
            </a:r>
            <a:r>
              <a:rPr lang="ar-EG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+mn-lt"/>
                <a:cs typeface="+mn-cs"/>
              </a:rPr>
              <a:t>الأمَرِ </a:t>
            </a:r>
            <a:r>
              <a:rPr lang="ar-EG" b="1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+mn-lt"/>
                <a:cs typeface="+mn-cs"/>
              </a:rPr>
              <a:t>عَلى نَمَطِ الْمِثالِ الأوَلَّ ِ:</a:t>
            </a:r>
            <a:endParaRPr lang="ar-EG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  <a:latin typeface="+mn-lt"/>
              <a:cs typeface="+mn-cs"/>
            </a:endParaRPr>
          </a:p>
        </p:txBody>
      </p:sp>
      <p:sp>
        <p:nvSpPr>
          <p:cNvPr id="13" name="مستطيل 12"/>
          <p:cNvSpPr>
            <a:spLocks noChangeArrowheads="1"/>
          </p:cNvSpPr>
          <p:nvPr/>
        </p:nvSpPr>
        <p:spPr bwMode="auto">
          <a:xfrm>
            <a:off x="4572000" y="1052736"/>
            <a:ext cx="3113087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EG" sz="2200" b="1" dirty="0">
                <a:solidFill>
                  <a:srgbClr val="FF0000"/>
                </a:solidFill>
                <a:latin typeface="Calibri" pitchFamily="34" charset="0"/>
              </a:rPr>
              <a:t>نوَعِّ</a:t>
            </a:r>
            <a:r>
              <a:rPr lang="ar-EG" sz="2200" b="1" dirty="0">
                <a:latin typeface="Calibri" pitchFamily="34" charset="0"/>
              </a:rPr>
              <a:t> طعامك حتى يستفيد الجسم .</a:t>
            </a:r>
            <a:endParaRPr lang="ar-EG" sz="2200" dirty="0">
              <a:latin typeface="Calibri" pitchFamily="34" charset="0"/>
            </a:endParaRPr>
          </a:p>
        </p:txBody>
      </p:sp>
      <p:sp>
        <p:nvSpPr>
          <p:cNvPr id="14" name="مستطيل 13"/>
          <p:cNvSpPr>
            <a:spLocks noChangeArrowheads="1"/>
          </p:cNvSpPr>
          <p:nvPr/>
        </p:nvSpPr>
        <p:spPr bwMode="auto">
          <a:xfrm>
            <a:off x="5364088" y="1556792"/>
            <a:ext cx="215900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EG" sz="2200" b="1" dirty="0">
                <a:solidFill>
                  <a:srgbClr val="FF0000"/>
                </a:solidFill>
                <a:latin typeface="Calibri" pitchFamily="34" charset="0"/>
              </a:rPr>
              <a:t>احْذَرْ</a:t>
            </a:r>
            <a:r>
              <a:rPr lang="ar-EG" sz="2200" b="1" dirty="0">
                <a:latin typeface="Calibri" pitchFamily="34" charset="0"/>
              </a:rPr>
              <a:t> صحبة الأشرار .</a:t>
            </a:r>
            <a:endParaRPr lang="ar-EG" sz="2200" dirty="0">
              <a:latin typeface="Calibri" pitchFamily="34" charset="0"/>
            </a:endParaRPr>
          </a:p>
        </p:txBody>
      </p:sp>
      <p:sp>
        <p:nvSpPr>
          <p:cNvPr id="15" name="مستطيل 14"/>
          <p:cNvSpPr>
            <a:spLocks noChangeArrowheads="1"/>
          </p:cNvSpPr>
          <p:nvPr/>
        </p:nvSpPr>
        <p:spPr bwMode="auto">
          <a:xfrm>
            <a:off x="5076056" y="2060848"/>
            <a:ext cx="2376487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EG" sz="2200" b="1" dirty="0">
                <a:solidFill>
                  <a:srgbClr val="FF0000"/>
                </a:solidFill>
                <a:latin typeface="Calibri" pitchFamily="34" charset="0"/>
              </a:rPr>
              <a:t>تَناوَلِ</a:t>
            </a:r>
            <a:r>
              <a:rPr lang="ar-EG" sz="2200" b="1" dirty="0">
                <a:latin typeface="Calibri" pitchFamily="34" charset="0"/>
              </a:rPr>
              <a:t> الطعام في أوقاته .</a:t>
            </a:r>
            <a:endParaRPr lang="ar-EG" sz="2200" dirty="0">
              <a:latin typeface="Calibri" pitchFamily="34" charset="0"/>
            </a:endParaRPr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auto">
          <a:xfrm>
            <a:off x="4932040" y="2492896"/>
            <a:ext cx="2595562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EG" sz="2200" b="1" dirty="0">
                <a:solidFill>
                  <a:srgbClr val="FF0000"/>
                </a:solidFill>
                <a:latin typeface="Calibri" pitchFamily="34" charset="0"/>
              </a:rPr>
              <a:t>مَارِسِ</a:t>
            </a:r>
            <a:r>
              <a:rPr lang="ar-EG" sz="2200" b="1" dirty="0">
                <a:latin typeface="Calibri" pitchFamily="34" charset="0"/>
              </a:rPr>
              <a:t> الرياضة باستمرار .</a:t>
            </a:r>
            <a:endParaRPr lang="ar-EG" sz="2200" dirty="0">
              <a:latin typeface="Calibri" pitchFamily="34" charset="0"/>
            </a:endParaRPr>
          </a:p>
        </p:txBody>
      </p:sp>
      <p:sp>
        <p:nvSpPr>
          <p:cNvPr id="17" name="مستطيل 16"/>
          <p:cNvSpPr>
            <a:spLocks noChangeArrowheads="1"/>
          </p:cNvSpPr>
          <p:nvPr/>
        </p:nvSpPr>
        <p:spPr bwMode="auto">
          <a:xfrm>
            <a:off x="4355976" y="4437112"/>
            <a:ext cx="1571625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EG" sz="2000" b="1" dirty="0">
                <a:latin typeface="Calibri" pitchFamily="34" charset="0"/>
                <a:cs typeface="Mudir MT" pitchFamily="2" charset="-78"/>
              </a:rPr>
              <a:t>اغسل يديك</a:t>
            </a:r>
          </a:p>
          <a:p>
            <a:pPr algn="ctr"/>
            <a:endParaRPr lang="ar-EG" sz="600" b="1" dirty="0">
              <a:latin typeface="Calibri" pitchFamily="34" charset="0"/>
              <a:cs typeface="Mudir MT" pitchFamily="2" charset="-78"/>
            </a:endParaRPr>
          </a:p>
          <a:p>
            <a:pPr algn="ctr"/>
            <a:r>
              <a:rPr lang="ar-EG" sz="2000" b="1" dirty="0">
                <a:latin typeface="Calibri" pitchFamily="34" charset="0"/>
                <a:cs typeface="Mudir MT" pitchFamily="2" charset="-78"/>
              </a:rPr>
              <a:t> قبل الأكل .</a:t>
            </a:r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auto">
          <a:xfrm>
            <a:off x="2555776" y="4437112"/>
            <a:ext cx="164306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EG" sz="2000" b="1" dirty="0">
                <a:latin typeface="Calibri" pitchFamily="34" charset="0"/>
                <a:cs typeface="Mudir MT" pitchFamily="2" charset="-78"/>
              </a:rPr>
              <a:t>استعمل المنديل</a:t>
            </a:r>
          </a:p>
          <a:p>
            <a:pPr algn="ctr"/>
            <a:endParaRPr lang="ar-EG" sz="600" b="1" dirty="0">
              <a:latin typeface="Calibri" pitchFamily="34" charset="0"/>
              <a:cs typeface="Mudir MT" pitchFamily="2" charset="-78"/>
            </a:endParaRPr>
          </a:p>
          <a:p>
            <a:pPr algn="ctr"/>
            <a:r>
              <a:rPr lang="ar-EG" sz="2000" b="1" dirty="0">
                <a:latin typeface="Calibri" pitchFamily="34" charset="0"/>
                <a:cs typeface="Mudir MT" pitchFamily="2" charset="-78"/>
              </a:rPr>
              <a:t> لنظافة أنفك .</a:t>
            </a:r>
          </a:p>
        </p:txBody>
      </p:sp>
      <p:sp>
        <p:nvSpPr>
          <p:cNvPr id="19" name="مستطيل 18"/>
          <p:cNvSpPr>
            <a:spLocks noChangeArrowheads="1"/>
          </p:cNvSpPr>
          <p:nvPr/>
        </p:nvSpPr>
        <p:spPr bwMode="auto">
          <a:xfrm>
            <a:off x="827584" y="4293096"/>
            <a:ext cx="1643063" cy="123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EG" sz="2000" b="1" dirty="0">
                <a:latin typeface="Calibri" pitchFamily="34" charset="0"/>
                <a:cs typeface="Mudir MT" pitchFamily="2" charset="-78"/>
              </a:rPr>
              <a:t>واظب على </a:t>
            </a:r>
          </a:p>
          <a:p>
            <a:pPr algn="ctr"/>
            <a:endParaRPr lang="ar-EG" sz="600" b="1" dirty="0">
              <a:latin typeface="Calibri" pitchFamily="34" charset="0"/>
              <a:cs typeface="Mudir MT" pitchFamily="2" charset="-78"/>
            </a:endParaRPr>
          </a:p>
          <a:p>
            <a:pPr algn="ctr"/>
            <a:r>
              <a:rPr lang="ar-EG" sz="2000" b="1" dirty="0">
                <a:latin typeface="Calibri" pitchFamily="34" charset="0"/>
                <a:cs typeface="Mudir MT" pitchFamily="2" charset="-78"/>
              </a:rPr>
              <a:t> غسل يديك </a:t>
            </a:r>
          </a:p>
          <a:p>
            <a:pPr algn="ctr"/>
            <a:endParaRPr lang="ar-EG" sz="700" b="1" dirty="0">
              <a:latin typeface="Calibri" pitchFamily="34" charset="0"/>
              <a:cs typeface="Mudir MT" pitchFamily="2" charset="-78"/>
            </a:endParaRPr>
          </a:p>
          <a:p>
            <a:pPr algn="ctr"/>
            <a:r>
              <a:rPr lang="ar-EG" sz="2000" b="1" dirty="0">
                <a:latin typeface="Calibri" pitchFamily="34" charset="0"/>
                <a:cs typeface="Mudir MT" pitchFamily="2" charset="-78"/>
              </a:rPr>
              <a:t>بالماء 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bh30_com33fcbd52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مستطيل 4"/>
          <p:cNvSpPr/>
          <p:nvPr/>
        </p:nvSpPr>
        <p:spPr>
          <a:xfrm>
            <a:off x="2665869" y="2967335"/>
            <a:ext cx="38122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SA" sz="54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PT Bold Heading" pitchFamily="2" charset="-78"/>
              </a:rPr>
              <a:t>انتهى الدرس</a:t>
            </a:r>
            <a:endParaRPr lang="ar-SA" sz="5400" b="1" cap="none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PT Bold Heading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photo.accuweather.com/photogallery/2009/4/500/230890a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مستطيل 2"/>
          <p:cNvSpPr/>
          <p:nvPr/>
        </p:nvSpPr>
        <p:spPr>
          <a:xfrm>
            <a:off x="1187624" y="1844824"/>
            <a:ext cx="6732932" cy="440120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chemeClr val="tx1"/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ar-SA" sz="4000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PT Bold Heading" pitchFamily="2" charset="-78"/>
            </a:endParaRPr>
          </a:p>
          <a:p>
            <a:pPr algn="ctr"/>
            <a:r>
              <a:rPr lang="ar-SA" sz="400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PT Bold Heading" pitchFamily="2" charset="-78"/>
              </a:rPr>
              <a:t>فَ</a:t>
            </a:r>
            <a:r>
              <a:rPr lang="ar-SA" sz="4000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PT Bold Heading" pitchFamily="2" charset="-78"/>
              </a:rPr>
              <a:t>اتَّخذْ</a:t>
            </a:r>
            <a:r>
              <a:rPr lang="ar-SA" sz="400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PT Bold Heading" pitchFamily="2" charset="-78"/>
              </a:rPr>
              <a:t> من الذُّبَابِ عَدُوًّا لَدودًا لَكَ ،</a:t>
            </a:r>
          </a:p>
          <a:p>
            <a:pPr algn="ctr"/>
            <a:endParaRPr lang="ar-SA" sz="4000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PT Bold Heading" pitchFamily="2" charset="-78"/>
            </a:endParaRPr>
          </a:p>
          <a:p>
            <a:pPr algn="ctr"/>
            <a:r>
              <a:rPr lang="ar-SA" sz="400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PT Bold Heading" pitchFamily="2" charset="-78"/>
              </a:rPr>
              <a:t> و</a:t>
            </a:r>
            <a:r>
              <a:rPr lang="ar-SA" sz="4000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PT Bold Heading" pitchFamily="2" charset="-78"/>
              </a:rPr>
              <a:t>اطْرُدْ</a:t>
            </a:r>
            <a:r>
              <a:rPr lang="ar-SA" sz="400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PT Bold Heading" pitchFamily="2" charset="-78"/>
              </a:rPr>
              <a:t>هُ كُلَّمَا دَنَا مِنْكَ ، و</a:t>
            </a:r>
            <a:r>
              <a:rPr lang="ar-SA" sz="4000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PT Bold Heading" pitchFamily="2" charset="-78"/>
              </a:rPr>
              <a:t>احْفَظْ</a:t>
            </a:r>
          </a:p>
          <a:p>
            <a:pPr algn="ctr"/>
            <a:endParaRPr lang="ar-SA" sz="4000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PT Bold Heading" pitchFamily="2" charset="-78"/>
            </a:endParaRPr>
          </a:p>
          <a:p>
            <a:pPr algn="ctr"/>
            <a:r>
              <a:rPr lang="ar-SA" sz="400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PT Bold Heading" pitchFamily="2" charset="-78"/>
              </a:rPr>
              <a:t> طَعَامَكَ مِنْ شَرِّه،وَ</a:t>
            </a:r>
            <a:r>
              <a:rPr lang="ar-SA" sz="4000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PT Bold Heading" pitchFamily="2" charset="-78"/>
              </a:rPr>
              <a:t>حَارِبْ</a:t>
            </a:r>
            <a:r>
              <a:rPr lang="ar-SA" sz="400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PT Bold Heading" pitchFamily="2" charset="-78"/>
              </a:rPr>
              <a:t>هُ بالنَّظَافَةِ.</a:t>
            </a:r>
          </a:p>
          <a:p>
            <a:pPr algn="ctr"/>
            <a:endParaRPr lang="ar-SA" sz="4000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PT Bold Heading" pitchFamily="2" charset="-78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1043608" y="260648"/>
            <a:ext cx="6912768" cy="138499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dirty="0">
                <a:ln w="1905"/>
                <a:solidFill>
                  <a:schemeClr val="accent5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باستخدام </a:t>
            </a:r>
            <a:r>
              <a:rPr lang="ar-SA" sz="2800" dirty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مهارة الملاحظة ،،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dirty="0">
                <a:ln w="1905"/>
                <a:solidFill>
                  <a:schemeClr val="accent5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لاحظي مع مجموعتك الكلمات الملونة </a:t>
            </a:r>
            <a:r>
              <a:rPr lang="ar-SA" sz="2800" dirty="0" smtClean="0">
                <a:ln w="1905"/>
                <a:solidFill>
                  <a:schemeClr val="accent5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بلون مغاير في الفقرة التالية ، ثم أجيبي عن الأسئلة:</a:t>
            </a:r>
            <a:endParaRPr lang="ar-SA" sz="2800" dirty="0">
              <a:ln w="1905"/>
              <a:solidFill>
                <a:schemeClr val="accent5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PT Bold Heading" pitchFamily="2" charset="-78"/>
            </a:endParaRPr>
          </a:p>
        </p:txBody>
      </p:sp>
      <p:pic>
        <p:nvPicPr>
          <p:cNvPr id="14340" name="Picture 4" descr="http://pic.jro7i.com/data/media/9/868image1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96299" y="548680"/>
            <a:ext cx="647701" cy="762000"/>
          </a:xfrm>
          <a:prstGeom prst="rect">
            <a:avLst/>
          </a:prstGeom>
          <a:noFill/>
        </p:spPr>
      </p:pic>
      <p:pic>
        <p:nvPicPr>
          <p:cNvPr id="14342" name="Picture 6" descr="http://pic.jro7i.com/data/media/9/868image1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96299" y="1556792"/>
            <a:ext cx="647701" cy="762000"/>
          </a:xfrm>
          <a:prstGeom prst="rect">
            <a:avLst/>
          </a:prstGeom>
          <a:noFill/>
        </p:spPr>
      </p:pic>
      <p:pic>
        <p:nvPicPr>
          <p:cNvPr id="14344" name="Picture 8" descr="http://pic.jro7i.com/data/media/9/868image1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96299" y="2636912"/>
            <a:ext cx="647701" cy="762000"/>
          </a:xfrm>
          <a:prstGeom prst="rect">
            <a:avLst/>
          </a:prstGeom>
          <a:noFill/>
        </p:spPr>
      </p:pic>
      <p:pic>
        <p:nvPicPr>
          <p:cNvPr id="14348" name="Picture 12" descr="http://pic.jro7i.com/data/media/9/868image1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96299" y="4941168"/>
            <a:ext cx="647701" cy="762000"/>
          </a:xfrm>
          <a:prstGeom prst="rect">
            <a:avLst/>
          </a:prstGeom>
          <a:noFill/>
        </p:spPr>
      </p:pic>
      <p:pic>
        <p:nvPicPr>
          <p:cNvPr id="14350" name="Picture 14" descr="http://pic.jro7i.com/data/media/9/868image1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96299" y="3789040"/>
            <a:ext cx="647701" cy="76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3jb.cc/images/3jeb/history/Adventures-Fly/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مستطيل 2"/>
          <p:cNvSpPr/>
          <p:nvPr/>
        </p:nvSpPr>
        <p:spPr>
          <a:xfrm>
            <a:off x="7236296" y="548680"/>
            <a:ext cx="1617390" cy="646331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600" b="1" dirty="0" smtClean="0">
                <a:latin typeface="Arial Unicode MS" pitchFamily="34" charset="-128"/>
                <a:ea typeface="Arial Unicode MS" pitchFamily="34" charset="-128"/>
                <a:cs typeface="+mj-cs"/>
              </a:rPr>
              <a:t>هل هي :</a:t>
            </a:r>
            <a:endParaRPr lang="ar-SA" sz="3600" b="1" dirty="0">
              <a:latin typeface="Arial Unicode MS" pitchFamily="34" charset="-128"/>
              <a:ea typeface="Arial Unicode MS" pitchFamily="34" charset="-128"/>
              <a:cs typeface="+mj-cs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7092280" y="1412776"/>
            <a:ext cx="1800200" cy="172819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شكل بيضاوي 5"/>
          <p:cNvSpPr/>
          <p:nvPr/>
        </p:nvSpPr>
        <p:spPr>
          <a:xfrm>
            <a:off x="8388424" y="1556792"/>
            <a:ext cx="360040" cy="36004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شكل بيضاوي 6"/>
          <p:cNvSpPr/>
          <p:nvPr/>
        </p:nvSpPr>
        <p:spPr>
          <a:xfrm>
            <a:off x="8388424" y="2060848"/>
            <a:ext cx="360040" cy="36004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شكل بيضاوي 7"/>
          <p:cNvSpPr/>
          <p:nvPr/>
        </p:nvSpPr>
        <p:spPr>
          <a:xfrm>
            <a:off x="8388424" y="2564904"/>
            <a:ext cx="360040" cy="36004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" name="مستطيل 10"/>
          <p:cNvSpPr/>
          <p:nvPr/>
        </p:nvSpPr>
        <p:spPr>
          <a:xfrm>
            <a:off x="7380312" y="1484784"/>
            <a:ext cx="99097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320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PT Bold Heading" pitchFamily="2" charset="-78"/>
              </a:rPr>
              <a:t>أسماء</a:t>
            </a:r>
            <a:endParaRPr lang="ar-SA" sz="3200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PT Bold Heading" pitchFamily="2" charset="-78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7263547" y="1916832"/>
            <a:ext cx="112723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320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PT Bold Heading" pitchFamily="2" charset="-78"/>
              </a:rPr>
              <a:t>أفعال</a:t>
            </a:r>
            <a:r>
              <a:rPr lang="ar-SA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ar-SA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7243382" y="2492896"/>
            <a:ext cx="124264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32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PT Bold Heading" pitchFamily="2" charset="-78"/>
              </a:rPr>
              <a:t>حروف؟</a:t>
            </a:r>
            <a:endParaRPr lang="ar-SA" sz="32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PT Bold Heading" pitchFamily="2" charset="-78"/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251520" y="548680"/>
            <a:ext cx="6657950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ar-SA" sz="3200" dirty="0" smtClean="0">
                <a:latin typeface="Arial Unicode MS" pitchFamily="34" charset="-128"/>
                <a:ea typeface="Arial Unicode MS" pitchFamily="34" charset="-128"/>
                <a:cs typeface="PT Bold Heading" pitchFamily="2" charset="-78"/>
              </a:rPr>
              <a:t>الكاتب هو المتكلم فمن المخاطب ؟</a:t>
            </a:r>
            <a:r>
              <a:rPr lang="ar-SA" sz="32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PT Bold Heading" pitchFamily="2" charset="-78"/>
              </a:rPr>
              <a:t>.............</a:t>
            </a:r>
          </a:p>
        </p:txBody>
      </p:sp>
      <p:sp>
        <p:nvSpPr>
          <p:cNvPr id="17" name="مستطيل 16"/>
          <p:cNvSpPr/>
          <p:nvPr/>
        </p:nvSpPr>
        <p:spPr>
          <a:xfrm>
            <a:off x="251520" y="4149080"/>
            <a:ext cx="6657950" cy="1077218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ar-SA" sz="3200" dirty="0" smtClean="0">
                <a:latin typeface="Arial Unicode MS" pitchFamily="34" charset="-128"/>
                <a:ea typeface="Arial Unicode MS" pitchFamily="34" charset="-128"/>
                <a:cs typeface="PT Bold Heading" pitchFamily="2" charset="-78"/>
              </a:rPr>
              <a:t>ماذا نسمي الفعل الذي نطلب </a:t>
            </a:r>
            <a:r>
              <a:rPr lang="ar-SA" sz="3200" dirty="0" err="1" smtClean="0">
                <a:latin typeface="Arial Unicode MS" pitchFamily="34" charset="-128"/>
                <a:ea typeface="Arial Unicode MS" pitchFamily="34" charset="-128"/>
                <a:cs typeface="PT Bold Heading" pitchFamily="2" charset="-78"/>
              </a:rPr>
              <a:t>به</a:t>
            </a:r>
            <a:r>
              <a:rPr lang="ar-SA" sz="3200" dirty="0" smtClean="0">
                <a:latin typeface="Arial Unicode MS" pitchFamily="34" charset="-128"/>
                <a:ea typeface="Arial Unicode MS" pitchFamily="34" charset="-128"/>
                <a:cs typeface="PT Bold Heading" pitchFamily="2" charset="-78"/>
              </a:rPr>
              <a:t> شيئا معينا؟ </a:t>
            </a:r>
            <a:r>
              <a:rPr lang="ar-SA" sz="3200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PT Bold Heading" pitchFamily="2" charset="-78"/>
              </a:rPr>
              <a:t>......................</a:t>
            </a:r>
          </a:p>
        </p:txBody>
      </p:sp>
      <p:sp>
        <p:nvSpPr>
          <p:cNvPr id="18" name="مستطيل 17"/>
          <p:cNvSpPr/>
          <p:nvPr/>
        </p:nvSpPr>
        <p:spPr>
          <a:xfrm>
            <a:off x="251520" y="2564904"/>
            <a:ext cx="6657950" cy="1077218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ar-SA" sz="3200" dirty="0" smtClean="0">
                <a:latin typeface="Arial Unicode MS" pitchFamily="34" charset="-128"/>
                <a:ea typeface="Arial Unicode MS" pitchFamily="34" charset="-128"/>
                <a:cs typeface="PT Bold Heading" pitchFamily="2" charset="-78"/>
              </a:rPr>
              <a:t>متى سيقوم المخاطب بهذه الأعمال ؟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PT Bold Heading" pitchFamily="2" charset="-78"/>
              </a:rPr>
              <a:t>( بعد زمن التكلم ) </a:t>
            </a:r>
          </a:p>
        </p:txBody>
      </p:sp>
      <p:sp>
        <p:nvSpPr>
          <p:cNvPr id="19" name="مستطيل 18"/>
          <p:cNvSpPr/>
          <p:nvPr/>
        </p:nvSpPr>
        <p:spPr>
          <a:xfrm>
            <a:off x="251520" y="1556792"/>
            <a:ext cx="6657950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ar-SA" sz="3200" dirty="0" smtClean="0">
                <a:latin typeface="Arial Unicode MS" pitchFamily="34" charset="-128"/>
                <a:ea typeface="Arial Unicode MS" pitchFamily="34" charset="-128"/>
                <a:cs typeface="PT Bold Heading" pitchFamily="2" charset="-78"/>
              </a:rPr>
              <a:t>ماذا طلب الكاتب من المخاطب ؟</a:t>
            </a:r>
            <a:r>
              <a:rPr lang="ar-SA" sz="3200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PT Bold Heading" pitchFamily="2" charset="-78"/>
              </a:rPr>
              <a:t>..............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6" grpId="0" animBg="1"/>
      <p:bldP spid="7" grpId="0" animBg="1"/>
      <p:bldP spid="8" grpId="0" animBg="1"/>
      <p:bldP spid="11" grpId="0"/>
      <p:bldP spid="12" grpId="0"/>
      <p:bldP spid="13" grpId="0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3jb.cc/images/3jeb/history/Adventures-Fly/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مستطيل 2"/>
          <p:cNvSpPr/>
          <p:nvPr/>
        </p:nvSpPr>
        <p:spPr>
          <a:xfrm>
            <a:off x="7236296" y="548680"/>
            <a:ext cx="1617390" cy="646331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600" b="1" dirty="0" smtClean="0">
                <a:latin typeface="Arial Unicode MS" pitchFamily="34" charset="-128"/>
                <a:ea typeface="Arial Unicode MS" pitchFamily="34" charset="-128"/>
                <a:cs typeface="+mj-cs"/>
              </a:rPr>
              <a:t>هل هي :</a:t>
            </a:r>
            <a:endParaRPr lang="ar-SA" sz="3600" b="1" dirty="0">
              <a:latin typeface="Arial Unicode MS" pitchFamily="34" charset="-128"/>
              <a:ea typeface="Arial Unicode MS" pitchFamily="34" charset="-128"/>
              <a:cs typeface="+mj-cs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7092280" y="1412776"/>
            <a:ext cx="1800200" cy="172819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شكل بيضاوي 5"/>
          <p:cNvSpPr/>
          <p:nvPr/>
        </p:nvSpPr>
        <p:spPr>
          <a:xfrm>
            <a:off x="8388424" y="1556792"/>
            <a:ext cx="360040" cy="36004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شكل بيضاوي 6"/>
          <p:cNvSpPr/>
          <p:nvPr/>
        </p:nvSpPr>
        <p:spPr>
          <a:xfrm>
            <a:off x="8388424" y="2060848"/>
            <a:ext cx="360040" cy="36004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شكل بيضاوي 7"/>
          <p:cNvSpPr/>
          <p:nvPr/>
        </p:nvSpPr>
        <p:spPr>
          <a:xfrm>
            <a:off x="8388424" y="2564904"/>
            <a:ext cx="360040" cy="36004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" name="مستطيل 10"/>
          <p:cNvSpPr/>
          <p:nvPr/>
        </p:nvSpPr>
        <p:spPr>
          <a:xfrm>
            <a:off x="7380312" y="1484784"/>
            <a:ext cx="99097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320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PT Bold Heading" pitchFamily="2" charset="-78"/>
              </a:rPr>
              <a:t>أسماء</a:t>
            </a:r>
            <a:endParaRPr lang="ar-SA" sz="3200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PT Bold Heading" pitchFamily="2" charset="-78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7263547" y="1916832"/>
            <a:ext cx="112723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320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PT Bold Heading" pitchFamily="2" charset="-78"/>
              </a:rPr>
              <a:t>أفعال</a:t>
            </a:r>
            <a:r>
              <a:rPr lang="ar-SA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ar-SA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7243382" y="2492896"/>
            <a:ext cx="124264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32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PT Bold Heading" pitchFamily="2" charset="-78"/>
              </a:rPr>
              <a:t>حروف؟</a:t>
            </a:r>
            <a:endParaRPr lang="ar-SA" sz="32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PT Bold Heading" pitchFamily="2" charset="-78"/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251520" y="548680"/>
            <a:ext cx="6657950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ar-SA" sz="3200" dirty="0" smtClean="0">
                <a:latin typeface="Arial Unicode MS" pitchFamily="34" charset="-128"/>
                <a:ea typeface="Arial Unicode MS" pitchFamily="34" charset="-128"/>
                <a:cs typeface="PT Bold Heading" pitchFamily="2" charset="-78"/>
              </a:rPr>
              <a:t>الكاتب هو المتكلم فمن المخاطب ؟</a:t>
            </a:r>
            <a:r>
              <a:rPr lang="ar-SA" sz="40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PT Bold Heading" pitchFamily="2" charset="-78"/>
              </a:rPr>
              <a:t> </a:t>
            </a:r>
          </a:p>
        </p:txBody>
      </p:sp>
      <p:sp>
        <p:nvSpPr>
          <p:cNvPr id="17" name="مستطيل 16"/>
          <p:cNvSpPr/>
          <p:nvPr/>
        </p:nvSpPr>
        <p:spPr>
          <a:xfrm>
            <a:off x="251520" y="4149080"/>
            <a:ext cx="6657950" cy="1077218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ar-SA" sz="3200" dirty="0" smtClean="0">
                <a:latin typeface="Arial Unicode MS" pitchFamily="34" charset="-128"/>
                <a:ea typeface="Arial Unicode MS" pitchFamily="34" charset="-128"/>
                <a:cs typeface="PT Bold Heading" pitchFamily="2" charset="-78"/>
              </a:rPr>
              <a:t>ماذا نسمي الفعل الذي نطلب </a:t>
            </a:r>
            <a:r>
              <a:rPr lang="ar-SA" sz="3200" dirty="0" err="1" smtClean="0">
                <a:latin typeface="Arial Unicode MS" pitchFamily="34" charset="-128"/>
                <a:ea typeface="Arial Unicode MS" pitchFamily="34" charset="-128"/>
                <a:cs typeface="PT Bold Heading" pitchFamily="2" charset="-78"/>
              </a:rPr>
              <a:t>به</a:t>
            </a:r>
            <a:r>
              <a:rPr lang="ar-SA" sz="3200" dirty="0" smtClean="0">
                <a:latin typeface="Arial Unicode MS" pitchFamily="34" charset="-128"/>
                <a:ea typeface="Arial Unicode MS" pitchFamily="34" charset="-128"/>
                <a:cs typeface="PT Bold Heading" pitchFamily="2" charset="-78"/>
              </a:rPr>
              <a:t> شيئا معينا؟ </a:t>
            </a:r>
            <a:endParaRPr lang="ar-SA" sz="5400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  <a:cs typeface="PT Bold Heading" pitchFamily="2" charset="-78"/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251520" y="2924944"/>
            <a:ext cx="6657950" cy="1077218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ar-SA" sz="3200" dirty="0" smtClean="0">
                <a:latin typeface="Arial Unicode MS" pitchFamily="34" charset="-128"/>
                <a:ea typeface="Arial Unicode MS" pitchFamily="34" charset="-128"/>
                <a:cs typeface="PT Bold Heading" pitchFamily="2" charset="-78"/>
              </a:rPr>
              <a:t>متى سيقوم المخاطب بهذه الأعمال ؟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PT Bold Heading" pitchFamily="2" charset="-78"/>
              </a:rPr>
              <a:t>( بعد زمن التكلم ) </a:t>
            </a:r>
          </a:p>
        </p:txBody>
      </p:sp>
      <p:sp>
        <p:nvSpPr>
          <p:cNvPr id="19" name="مستطيل 18"/>
          <p:cNvSpPr/>
          <p:nvPr/>
        </p:nvSpPr>
        <p:spPr>
          <a:xfrm>
            <a:off x="179512" y="1556792"/>
            <a:ext cx="6657950" cy="1077218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ar-SA" sz="3200" dirty="0" smtClean="0">
                <a:latin typeface="Arial Unicode MS" pitchFamily="34" charset="-128"/>
                <a:ea typeface="Arial Unicode MS" pitchFamily="34" charset="-128"/>
                <a:cs typeface="PT Bold Heading" pitchFamily="2" charset="-78"/>
              </a:rPr>
              <a:t>ماذا طلب الكاتب من المخاطب ؟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ar-SA" sz="3200" dirty="0" smtClean="0">
              <a:latin typeface="Arial Unicode MS" pitchFamily="34" charset="-128"/>
              <a:ea typeface="Arial Unicode MS" pitchFamily="34" charset="-128"/>
              <a:cs typeface="PT Bold Heading" pitchFamily="2" charset="-78"/>
            </a:endParaRPr>
          </a:p>
        </p:txBody>
      </p:sp>
      <p:sp>
        <p:nvSpPr>
          <p:cNvPr id="15" name="شكل بيضاوي 14"/>
          <p:cNvSpPr/>
          <p:nvPr/>
        </p:nvSpPr>
        <p:spPr>
          <a:xfrm>
            <a:off x="8388424" y="2060848"/>
            <a:ext cx="360040" cy="3600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0" name="مستطيل 19"/>
          <p:cNvSpPr/>
          <p:nvPr/>
        </p:nvSpPr>
        <p:spPr>
          <a:xfrm>
            <a:off x="323528" y="620688"/>
            <a:ext cx="1368152" cy="576064"/>
          </a:xfrm>
          <a:prstGeom prst="rect">
            <a:avLst/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600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PT Bold Heading" pitchFamily="2" charset="-78"/>
              </a:rPr>
              <a:t>( أنا) </a:t>
            </a:r>
            <a:endParaRPr lang="ar-SA" sz="3600" dirty="0">
              <a:cs typeface="PT Bold Heading" pitchFamily="2" charset="-78"/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1691680" y="2060848"/>
            <a:ext cx="2952328" cy="576064"/>
          </a:xfrm>
          <a:prstGeom prst="rect">
            <a:avLst/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600" dirty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PT Bold Heading" pitchFamily="2" charset="-78"/>
              </a:rPr>
              <a:t>( القيام بعمل )</a:t>
            </a:r>
          </a:p>
        </p:txBody>
      </p:sp>
      <p:sp>
        <p:nvSpPr>
          <p:cNvPr id="22" name="مستطيل 21"/>
          <p:cNvSpPr/>
          <p:nvPr/>
        </p:nvSpPr>
        <p:spPr>
          <a:xfrm>
            <a:off x="1331640" y="4797152"/>
            <a:ext cx="4176464" cy="1080120"/>
          </a:xfrm>
          <a:prstGeom prst="rect">
            <a:avLst/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6000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PT Bold Heading" pitchFamily="2" charset="-78"/>
              </a:rPr>
              <a:t>( فعل أمر ) </a:t>
            </a:r>
            <a:endParaRPr lang="ar-SA" sz="6000" dirty="0">
              <a:cs typeface="PT Bold Heading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kaheel7.com/userimages/fly_spe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مستطيل 2"/>
          <p:cNvSpPr/>
          <p:nvPr/>
        </p:nvSpPr>
        <p:spPr>
          <a:xfrm>
            <a:off x="1043608" y="764704"/>
            <a:ext cx="4429156" cy="1323439"/>
          </a:xfrm>
          <a:prstGeom prst="rect">
            <a:avLst/>
          </a:prstGeom>
          <a:noFill/>
          <a:ln w="57150"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0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PT Bold Heading" pitchFamily="2" charset="-78"/>
              </a:rPr>
              <a:t>نستنتج القاعدة الجزئية الأولى للدرس :</a:t>
            </a:r>
          </a:p>
        </p:txBody>
      </p:sp>
      <p:pic>
        <p:nvPicPr>
          <p:cNvPr id="4" name="صورة 3" descr="49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6056" y="-747464"/>
            <a:ext cx="2688307" cy="4176464"/>
          </a:xfrm>
          <a:prstGeom prst="rect">
            <a:avLst/>
          </a:prstGeom>
        </p:spPr>
      </p:pic>
      <p:sp>
        <p:nvSpPr>
          <p:cNvPr id="6" name="وسيلة شرح بيضاوية 5"/>
          <p:cNvSpPr/>
          <p:nvPr/>
        </p:nvSpPr>
        <p:spPr>
          <a:xfrm>
            <a:off x="7020272" y="620688"/>
            <a:ext cx="2123728" cy="1368152"/>
          </a:xfrm>
          <a:prstGeom prst="wedgeEllipseCallout">
            <a:avLst>
              <a:gd name="adj1" fmla="val -74584"/>
              <a:gd name="adj2" fmla="val 55475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solidFill>
                  <a:schemeClr val="tx1"/>
                </a:solidFill>
                <a:cs typeface="PT Bold Heading" pitchFamily="2" charset="-78"/>
              </a:rPr>
              <a:t>ما فعل الأمر إذاً ؟</a:t>
            </a:r>
            <a:endParaRPr lang="ar-SA" sz="2800" b="1" dirty="0">
              <a:solidFill>
                <a:schemeClr val="tx1"/>
              </a:solidFill>
              <a:cs typeface="PT Bold Heading" pitchFamily="2" charset="-78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450528" y="2967335"/>
            <a:ext cx="8242962" cy="34163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ar-SA" sz="5400" b="1" spc="50" dirty="0" smtClean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PT Bold Heading" pitchFamily="2" charset="-78"/>
            </a:endParaRPr>
          </a:p>
          <a:p>
            <a:pPr algn="ctr"/>
            <a:r>
              <a:rPr lang="ar-SA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PT Bold Heading" pitchFamily="2" charset="-78"/>
              </a:rPr>
              <a:t>فعل الأمر : </a:t>
            </a:r>
            <a:r>
              <a:rPr lang="ar-SA" sz="5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PT Bold Heading" pitchFamily="2" charset="-78"/>
              </a:rPr>
              <a:t>هو كلمة نطلب بها </a:t>
            </a:r>
          </a:p>
          <a:p>
            <a:pPr algn="ctr"/>
            <a:r>
              <a:rPr lang="ar-SA" sz="5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PT Bold Heading" pitchFamily="2" charset="-78"/>
              </a:rPr>
              <a:t>من المخاطب القيام بعمل ما.</a:t>
            </a:r>
          </a:p>
          <a:p>
            <a:pPr algn="ctr"/>
            <a:r>
              <a:rPr lang="ar-SA" sz="5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PT Bold Heading" pitchFamily="2" charset="-78"/>
              </a:rPr>
              <a:t> </a:t>
            </a:r>
            <a:endParaRPr lang="ar-SA" sz="54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PT Bold Heading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3jb.cc/images/3jeb/history/Adventures-Fly/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" name="مستطيل 14"/>
          <p:cNvSpPr/>
          <p:nvPr/>
        </p:nvSpPr>
        <p:spPr>
          <a:xfrm>
            <a:off x="2267744" y="332656"/>
            <a:ext cx="5184576" cy="9541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dirty="0">
                <a:ln w="1905"/>
                <a:solidFill>
                  <a:schemeClr val="accent5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باستخدام </a:t>
            </a:r>
            <a:r>
              <a:rPr lang="ar-SA" sz="2800" dirty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مهارة الملاحظة ،،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dirty="0">
                <a:ln w="1905"/>
                <a:solidFill>
                  <a:schemeClr val="accent5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لاحظي </a:t>
            </a:r>
            <a:r>
              <a:rPr lang="ar-SA" sz="2800" dirty="0" smtClean="0">
                <a:ln w="1905"/>
                <a:solidFill>
                  <a:schemeClr val="accent5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آخر </a:t>
            </a:r>
            <a:r>
              <a:rPr lang="ar-SA" sz="2800" dirty="0">
                <a:ln w="1905"/>
                <a:solidFill>
                  <a:schemeClr val="accent5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 </a:t>
            </a:r>
            <a:r>
              <a:rPr lang="ar-SA" sz="2800" dirty="0" smtClean="0">
                <a:ln w="1905"/>
                <a:solidFill>
                  <a:schemeClr val="accent5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أفعال الأمر التالية : </a:t>
            </a:r>
          </a:p>
        </p:txBody>
      </p:sp>
      <p:sp>
        <p:nvSpPr>
          <p:cNvPr id="21" name="مستطيل 20"/>
          <p:cNvSpPr/>
          <p:nvPr/>
        </p:nvSpPr>
        <p:spPr>
          <a:xfrm>
            <a:off x="7092280" y="1700808"/>
            <a:ext cx="1545382" cy="1938992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ar-SA" sz="4000" b="1" dirty="0" smtClean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  <a:cs typeface="PT Bold Heading" pitchFamily="2" charset="-78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0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PT Bold Heading" pitchFamily="2" charset="-78"/>
              </a:rPr>
              <a:t>اتَّخِذْ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ar-SA" sz="4000" b="1" dirty="0" smtClean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  <a:cs typeface="PT Bold Heading" pitchFamily="2" charset="-78"/>
            </a:endParaRPr>
          </a:p>
        </p:txBody>
      </p:sp>
      <p:sp>
        <p:nvSpPr>
          <p:cNvPr id="22" name="مستطيل 21"/>
          <p:cNvSpPr/>
          <p:nvPr/>
        </p:nvSpPr>
        <p:spPr>
          <a:xfrm>
            <a:off x="683568" y="1700808"/>
            <a:ext cx="1545382" cy="1938992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ar-SA" sz="4000" b="1" dirty="0" smtClean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  <a:cs typeface="PT Bold Heading" pitchFamily="2" charset="-78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0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PT Bold Heading" pitchFamily="2" charset="-78"/>
              </a:rPr>
              <a:t>حَارِبْ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ar-SA" sz="4000" b="1" dirty="0" smtClean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  <a:cs typeface="PT Bold Heading" pitchFamily="2" charset="-78"/>
            </a:endParaRPr>
          </a:p>
        </p:txBody>
      </p:sp>
      <p:sp>
        <p:nvSpPr>
          <p:cNvPr id="23" name="مستطيل 22"/>
          <p:cNvSpPr/>
          <p:nvPr/>
        </p:nvSpPr>
        <p:spPr>
          <a:xfrm>
            <a:off x="2771800" y="1700808"/>
            <a:ext cx="1545382" cy="1938992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ar-SA" sz="4000" b="1" dirty="0" smtClean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  <a:cs typeface="PT Bold Heading" pitchFamily="2" charset="-78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0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PT Bold Heading" pitchFamily="2" charset="-78"/>
              </a:rPr>
              <a:t>احْفَظْ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ar-SA" sz="4000" b="1" dirty="0" smtClean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  <a:cs typeface="PT Bold Heading" pitchFamily="2" charset="-78"/>
            </a:endParaRPr>
          </a:p>
        </p:txBody>
      </p:sp>
      <p:sp>
        <p:nvSpPr>
          <p:cNvPr id="24" name="مستطيل 23"/>
          <p:cNvSpPr/>
          <p:nvPr/>
        </p:nvSpPr>
        <p:spPr>
          <a:xfrm>
            <a:off x="4932040" y="1700808"/>
            <a:ext cx="1545382" cy="1938992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ar-SA" sz="4000" b="1" dirty="0" smtClean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  <a:cs typeface="PT Bold Heading" pitchFamily="2" charset="-78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0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PT Bold Heading" pitchFamily="2" charset="-78"/>
              </a:rPr>
              <a:t>اطْرُدْ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ar-SA" sz="4000" b="1" dirty="0" smtClean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  <a:cs typeface="PT Bold Heading" pitchFamily="2" charset="-78"/>
            </a:endParaRPr>
          </a:p>
        </p:txBody>
      </p:sp>
      <p:sp>
        <p:nvSpPr>
          <p:cNvPr id="25" name="مستطيل 24"/>
          <p:cNvSpPr/>
          <p:nvPr/>
        </p:nvSpPr>
        <p:spPr>
          <a:xfrm>
            <a:off x="827584" y="3933056"/>
            <a:ext cx="7992888" cy="1584176"/>
          </a:xfrm>
          <a:prstGeom prst="rect">
            <a:avLst/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6000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PT Bold Heading" pitchFamily="2" charset="-78"/>
              </a:rPr>
              <a:t> </a:t>
            </a:r>
            <a:r>
              <a:rPr lang="ar-SA" sz="4000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PT Bold Heading" pitchFamily="2" charset="-78"/>
              </a:rPr>
              <a:t>ما العلامة التي تظهر على آخر الأفعال السابقة ؟ </a:t>
            </a:r>
            <a:endParaRPr lang="ar-SA" sz="6000" dirty="0">
              <a:solidFill>
                <a:schemeClr val="tx2">
                  <a:lumMod val="75000"/>
                </a:schemeClr>
              </a:solidFill>
              <a:cs typeface="PT Bold Heading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kaheel7.com/userimages/fly_spe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مستطيل 2"/>
          <p:cNvSpPr/>
          <p:nvPr/>
        </p:nvSpPr>
        <p:spPr>
          <a:xfrm>
            <a:off x="827584" y="764704"/>
            <a:ext cx="4645180" cy="1323439"/>
          </a:xfrm>
          <a:prstGeom prst="rect">
            <a:avLst/>
          </a:prstGeom>
          <a:noFill/>
          <a:ln w="57150">
            <a:noFill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0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PT Bold Heading" pitchFamily="2" charset="-78"/>
              </a:rPr>
              <a:t>نستنتج القاعدة الجزئية </a:t>
            </a:r>
            <a:r>
              <a:rPr lang="ar-SA" sz="4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PT Bold Heading" pitchFamily="2" charset="-78"/>
              </a:rPr>
              <a:t>الثانية </a:t>
            </a:r>
            <a:r>
              <a:rPr lang="ar-SA" sz="40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PT Bold Heading" pitchFamily="2" charset="-78"/>
              </a:rPr>
              <a:t>للدرس :</a:t>
            </a:r>
          </a:p>
        </p:txBody>
      </p:sp>
      <p:pic>
        <p:nvPicPr>
          <p:cNvPr id="4" name="صورة 3" descr="49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6056" y="-747464"/>
            <a:ext cx="2688307" cy="4176464"/>
          </a:xfrm>
          <a:prstGeom prst="rect">
            <a:avLst/>
          </a:prstGeom>
        </p:spPr>
      </p:pic>
      <p:sp>
        <p:nvSpPr>
          <p:cNvPr id="7" name="مستطيل 6"/>
          <p:cNvSpPr/>
          <p:nvPr/>
        </p:nvSpPr>
        <p:spPr>
          <a:xfrm>
            <a:off x="251520" y="2708920"/>
            <a:ext cx="8688596" cy="34163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ar-SA" sz="5400" b="1" spc="50" dirty="0" smtClean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PT Bold Heading" pitchFamily="2" charset="-78"/>
            </a:endParaRPr>
          </a:p>
          <a:p>
            <a:pPr algn="ctr"/>
            <a:r>
              <a:rPr lang="ar-SA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PT Bold Heading" pitchFamily="2" charset="-78"/>
              </a:rPr>
              <a:t>العلامة التي تظهر على آخر فعل</a:t>
            </a:r>
          </a:p>
          <a:p>
            <a:pPr algn="ctr"/>
            <a:r>
              <a:rPr lang="ar-SA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PT Bold Heading" pitchFamily="2" charset="-78"/>
              </a:rPr>
              <a:t>الأمر هي السكون </a:t>
            </a:r>
          </a:p>
          <a:p>
            <a:pPr algn="ctr"/>
            <a:r>
              <a:rPr lang="ar-SA" sz="5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PT Bold Heading" pitchFamily="2" charset="-78"/>
              </a:rPr>
              <a:t> </a:t>
            </a:r>
            <a:endParaRPr lang="ar-SA" sz="54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PT Bold Heading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5Ps507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شكل بيضاوي 3"/>
          <p:cNvSpPr/>
          <p:nvPr/>
        </p:nvSpPr>
        <p:spPr>
          <a:xfrm>
            <a:off x="3347864" y="404664"/>
            <a:ext cx="6120680" cy="4896544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dirty="0" smtClean="0">
                <a:solidFill>
                  <a:srgbClr val="FF0000"/>
                </a:solidFill>
                <a:cs typeface="PT Bold Heading" pitchFamily="2" charset="-78"/>
              </a:rPr>
              <a:t>فعل الأمر : </a:t>
            </a:r>
            <a:r>
              <a:rPr lang="ar-SA" sz="3200" dirty="0" smtClean="0">
                <a:solidFill>
                  <a:schemeClr val="tx1"/>
                </a:solidFill>
                <a:cs typeface="PT Bold Heading" pitchFamily="2" charset="-78"/>
              </a:rPr>
              <a:t>هو كلمة</a:t>
            </a:r>
          </a:p>
          <a:p>
            <a:pPr algn="ctr"/>
            <a:r>
              <a:rPr lang="ar-SA" sz="3200" dirty="0" smtClean="0">
                <a:solidFill>
                  <a:schemeClr val="tx1"/>
                </a:solidFill>
                <a:cs typeface="PT Bold Heading" pitchFamily="2" charset="-78"/>
              </a:rPr>
              <a:t> نطلب بها من المخاطب القيام بعمل ما .</a:t>
            </a:r>
          </a:p>
          <a:p>
            <a:pPr algn="ctr"/>
            <a:r>
              <a:rPr lang="ar-SA" sz="3200" dirty="0" smtClean="0">
                <a:solidFill>
                  <a:srgbClr val="00B050"/>
                </a:solidFill>
                <a:cs typeface="PT Bold Heading" pitchFamily="2" charset="-78"/>
              </a:rPr>
              <a:t>العلامة التي تظهر على آخر فعل الأمر هي</a:t>
            </a:r>
          </a:p>
          <a:p>
            <a:pPr algn="ctr"/>
            <a:r>
              <a:rPr lang="ar-SA" sz="3200" dirty="0" smtClean="0">
                <a:solidFill>
                  <a:srgbClr val="00B050"/>
                </a:solidFill>
                <a:cs typeface="PT Bold Heading" pitchFamily="2" charset="-78"/>
              </a:rPr>
              <a:t> السكون </a:t>
            </a:r>
            <a:endParaRPr lang="ar-SA" sz="3200" dirty="0">
              <a:solidFill>
                <a:srgbClr val="00B050"/>
              </a:solidFill>
              <a:cs typeface="PT Bold Heading" pitchFamily="2" charset="-78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0" y="0"/>
            <a:ext cx="6072198" cy="1323439"/>
          </a:xfrm>
          <a:prstGeom prst="rect">
            <a:avLst/>
          </a:prstGeom>
          <a:noFill/>
          <a:ln w="57150"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000" b="1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PT Bold Heading" pitchFamily="2" charset="-78"/>
              </a:rPr>
              <a:t>باستخدام </a:t>
            </a:r>
            <a:r>
              <a:rPr lang="ar-SA" sz="4000" b="1" dirty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PT Bold Heading" pitchFamily="2" charset="-78"/>
              </a:rPr>
              <a:t>مهارة الاستنتاج ،،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000" b="1" dirty="0">
                <a:ln w="1905"/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PT Bold Heading" pitchFamily="2" charset="-78"/>
              </a:rPr>
              <a:t>نستنتج القاعدة الكلية للدرس </a:t>
            </a:r>
            <a:r>
              <a:rPr lang="ar-SA" sz="40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PT Bold Heading" pitchFamily="2" charset="-78"/>
              </a:rPr>
              <a:t>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صورة 5" descr="wucqri030120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101408"/>
          </a:xfrm>
          <a:prstGeom prst="rect">
            <a:avLst/>
          </a:prstGeom>
        </p:spPr>
      </p:pic>
      <p:sp>
        <p:nvSpPr>
          <p:cNvPr id="2" name="مستطيل 1"/>
          <p:cNvSpPr/>
          <p:nvPr/>
        </p:nvSpPr>
        <p:spPr>
          <a:xfrm>
            <a:off x="7020272" y="836712"/>
            <a:ext cx="1784240" cy="507831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ar-SA" sz="3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باستخدام </a:t>
            </a:r>
          </a:p>
          <a:p>
            <a:pPr algn="ctr">
              <a:defRPr/>
            </a:pPr>
            <a:r>
              <a:rPr lang="ar-SA" sz="3200" b="1" dirty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مهارة </a:t>
            </a:r>
          </a:p>
          <a:p>
            <a:pPr algn="ctr">
              <a:defRPr/>
            </a:pPr>
            <a:r>
              <a:rPr lang="ar-SA" sz="3200" b="1" dirty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المقارنـة </a:t>
            </a:r>
            <a:r>
              <a:rPr lang="ar-SA" sz="3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،،</a:t>
            </a:r>
          </a:p>
          <a:p>
            <a:pPr algn="ctr">
              <a:defRPr/>
            </a:pPr>
            <a:r>
              <a:rPr lang="ar-SA" sz="3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 قارني</a:t>
            </a:r>
          </a:p>
          <a:p>
            <a:pPr algn="ctr">
              <a:defRPr/>
            </a:pPr>
            <a:r>
              <a:rPr lang="ar-SA" sz="3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 بين</a:t>
            </a:r>
          </a:p>
          <a:p>
            <a:pPr algn="ctr">
              <a:defRPr/>
            </a:pPr>
            <a:r>
              <a:rPr lang="ar-SA" sz="3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 الفعل </a:t>
            </a:r>
            <a:r>
              <a:rPr lang="en-US" sz="3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 :</a:t>
            </a:r>
            <a:endParaRPr lang="ar-SA" sz="32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PT Bold Heading" pitchFamily="2" charset="-78"/>
            </a:endParaRPr>
          </a:p>
          <a:p>
            <a:pPr algn="ctr">
              <a:defRPr/>
            </a:pPr>
            <a:r>
              <a:rPr lang="ar-SA" sz="3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الماضي </a:t>
            </a:r>
          </a:p>
          <a:p>
            <a:pPr algn="ctr">
              <a:defRPr/>
            </a:pPr>
            <a:r>
              <a:rPr lang="ar-SA" sz="3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و الفعل</a:t>
            </a:r>
          </a:p>
          <a:p>
            <a:pPr algn="ctr">
              <a:defRPr/>
            </a:pPr>
            <a:r>
              <a:rPr lang="ar-SA" sz="3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 </a:t>
            </a:r>
            <a:r>
              <a:rPr lang="ar-SA" sz="32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المضارع</a:t>
            </a:r>
          </a:p>
          <a:p>
            <a:pPr algn="ctr">
              <a:defRPr/>
            </a:pPr>
            <a:r>
              <a:rPr lang="ar-SA" sz="32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وفعل الأمر</a:t>
            </a:r>
            <a:r>
              <a:rPr lang="ar-SA" sz="36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 </a:t>
            </a:r>
            <a:endParaRPr lang="ar-SA" sz="36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PT Bold Heading" pitchFamily="2" charset="-78"/>
            </a:endParaRPr>
          </a:p>
        </p:txBody>
      </p:sp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251520" y="620688"/>
          <a:ext cx="6577996" cy="56436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7909"/>
                <a:gridCol w="2036507"/>
                <a:gridCol w="1656184"/>
                <a:gridCol w="1177396"/>
              </a:tblGrid>
              <a:tr h="1254135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2400" b="1" dirty="0" smtClean="0">
                          <a:solidFill>
                            <a:schemeClr val="tx1"/>
                          </a:solidFill>
                          <a:cs typeface="PT Bold Heading" pitchFamily="2" charset="-78"/>
                        </a:rPr>
                        <a:t>فعل الأمر </a:t>
                      </a:r>
                      <a:endParaRPr lang="en-US" sz="2400" b="1" dirty="0" smtClean="0">
                        <a:solidFill>
                          <a:schemeClr val="tx1"/>
                        </a:solidFill>
                        <a:cs typeface="PT Bold Heading" pitchFamily="2" charset="-78"/>
                      </a:endParaRPr>
                    </a:p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PT Bold Heading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2400" b="1" dirty="0" smtClean="0">
                          <a:solidFill>
                            <a:schemeClr val="tx1"/>
                          </a:solidFill>
                          <a:cs typeface="PT Bold Heading" pitchFamily="2" charset="-78"/>
                        </a:rPr>
                        <a:t>الفعل المضارع</a:t>
                      </a:r>
                      <a:r>
                        <a:rPr lang="ar-SA" sz="2400" b="1" baseline="0" dirty="0" smtClean="0">
                          <a:solidFill>
                            <a:schemeClr val="tx1"/>
                          </a:solidFill>
                          <a:cs typeface="PT Bold Heading" pitchFamily="2" charset="-78"/>
                        </a:rPr>
                        <a:t> </a:t>
                      </a:r>
                      <a:endParaRPr lang="en-US" sz="2400" b="1" dirty="0" smtClean="0">
                        <a:solidFill>
                          <a:schemeClr val="tx1"/>
                        </a:solidFill>
                        <a:cs typeface="PT Bold Heading" pitchFamily="2" charset="-78"/>
                      </a:endParaRPr>
                    </a:p>
                    <a:p>
                      <a:pPr rtl="1"/>
                      <a:endParaRPr lang="ar-SA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2400" b="1" dirty="0" smtClean="0">
                          <a:solidFill>
                            <a:schemeClr val="tx1"/>
                          </a:solidFill>
                          <a:cs typeface="PT Bold Heading" pitchFamily="2" charset="-78"/>
                        </a:rPr>
                        <a:t>الفعل</a:t>
                      </a:r>
                      <a:r>
                        <a:rPr lang="ar-SA" sz="2400" b="1" baseline="0" dirty="0" smtClean="0">
                          <a:solidFill>
                            <a:schemeClr val="tx1"/>
                          </a:solidFill>
                          <a:cs typeface="PT Bold Heading" pitchFamily="2" charset="-78"/>
                        </a:rPr>
                        <a:t> الماضي</a:t>
                      </a:r>
                      <a:endParaRPr lang="en-US" sz="2400" b="1" dirty="0" smtClean="0">
                        <a:solidFill>
                          <a:schemeClr val="tx1"/>
                        </a:solidFill>
                        <a:cs typeface="PT Bold Heading" pitchFamily="2" charset="-78"/>
                      </a:endParaRPr>
                    </a:p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PT Bold Heading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b="1" dirty="0" smtClean="0"/>
                        <a:t>  </a:t>
                      </a:r>
                      <a:endParaRPr 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463156">
                <a:tc gridSpan="3">
                  <a:txBody>
                    <a:bodyPr/>
                    <a:lstStyle/>
                    <a:p>
                      <a:pPr algn="ctr" rtl="1"/>
                      <a:endParaRPr 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2400" b="1" dirty="0" smtClean="0">
                          <a:solidFill>
                            <a:schemeClr val="tx1"/>
                          </a:solidFill>
                          <a:cs typeface="PT Bold Heading" pitchFamily="2" charset="-78"/>
                        </a:rPr>
                        <a:t>التشابه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PT Bold Heading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463156">
                <a:tc>
                  <a:txBody>
                    <a:bodyPr/>
                    <a:lstStyle/>
                    <a:p>
                      <a:pPr algn="ctr" rtl="1"/>
                      <a:endParaRPr 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2400" b="1" dirty="0" smtClean="0">
                          <a:solidFill>
                            <a:schemeClr val="tx1"/>
                          </a:solidFill>
                          <a:cs typeface="PT Bold Heading" pitchFamily="2" charset="-78"/>
                        </a:rPr>
                        <a:t>الاختلاف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PT Bold Heading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463156">
                <a:tc gridSpan="3">
                  <a:txBody>
                    <a:bodyPr/>
                    <a:lstStyle/>
                    <a:p>
                      <a:pPr algn="ctr" rtl="1"/>
                      <a:endParaRPr 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2000" b="1" dirty="0" smtClean="0">
                          <a:solidFill>
                            <a:schemeClr val="tx1"/>
                          </a:solidFill>
                          <a:cs typeface="PT Bold Heading" pitchFamily="2" charset="-78"/>
                        </a:rPr>
                        <a:t>الاستنتاج</a:t>
                      </a:r>
                      <a:endParaRPr lang="en-US" sz="2000" b="1" dirty="0">
                        <a:solidFill>
                          <a:schemeClr val="tx1"/>
                        </a:solidFill>
                        <a:cs typeface="PT Bold Heading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605</Words>
  <Application>Microsoft Office PowerPoint</Application>
  <PresentationFormat>عرض على الشاشة (3:4)‏</PresentationFormat>
  <Paragraphs>121</Paragraphs>
  <Slides>14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14</vt:i4>
      </vt:variant>
    </vt:vector>
  </HeadingPairs>
  <TitlesOfParts>
    <vt:vector size="15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GCE</dc:creator>
  <cp:lastModifiedBy>GCE</cp:lastModifiedBy>
  <cp:revision>2</cp:revision>
  <dcterms:created xsi:type="dcterms:W3CDTF">2010-11-01T14:33:01Z</dcterms:created>
  <dcterms:modified xsi:type="dcterms:W3CDTF">2010-11-01T17:49:50Z</dcterms:modified>
</cp:coreProperties>
</file>