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5"/>
  </p:notesMasterIdLst>
  <p:sldIdLst>
    <p:sldId id="315" r:id="rId2"/>
    <p:sldId id="273" r:id="rId3"/>
    <p:sldId id="276" r:id="rId4"/>
    <p:sldId id="277" r:id="rId5"/>
    <p:sldId id="318" r:id="rId6"/>
    <p:sldId id="258" r:id="rId7"/>
    <p:sldId id="323" r:id="rId8"/>
    <p:sldId id="284" r:id="rId9"/>
    <p:sldId id="283" r:id="rId10"/>
    <p:sldId id="292" r:id="rId11"/>
    <p:sldId id="303" r:id="rId12"/>
    <p:sldId id="294" r:id="rId13"/>
    <p:sldId id="304" r:id="rId14"/>
    <p:sldId id="307" r:id="rId15"/>
    <p:sldId id="309" r:id="rId16"/>
    <p:sldId id="322" r:id="rId17"/>
    <p:sldId id="298" r:id="rId18"/>
    <p:sldId id="308" r:id="rId19"/>
    <p:sldId id="305" r:id="rId20"/>
    <p:sldId id="280" r:id="rId21"/>
    <p:sldId id="306" r:id="rId22"/>
    <p:sldId id="268" r:id="rId23"/>
    <p:sldId id="316" r:id="rId24"/>
    <p:sldId id="310" r:id="rId25"/>
    <p:sldId id="312" r:id="rId26"/>
    <p:sldId id="270" r:id="rId27"/>
    <p:sldId id="330" r:id="rId28"/>
    <p:sldId id="328" r:id="rId29"/>
    <p:sldId id="325" r:id="rId30"/>
    <p:sldId id="326" r:id="rId31"/>
    <p:sldId id="327" r:id="rId32"/>
    <p:sldId id="319" r:id="rId33"/>
    <p:sldId id="257" r:id="rId3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7BC86E"/>
    <a:srgbClr val="AFFFAF"/>
    <a:srgbClr val="D9FFD9"/>
    <a:srgbClr val="FFFFFF"/>
    <a:srgbClr val="FFFFB9"/>
    <a:srgbClr val="9999FF"/>
    <a:srgbClr val="00B45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نمط ذو سمات 1 - تميي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324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4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32" y="1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1B58C07-00BE-47CC-B510-39DD43B4B660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F3F4FC-ABE4-4075-8FEE-533E36D6C13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721FD-5EEE-4E3F-98C2-7F737BEFC175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38334-D74A-4E20-AAAA-BD6A7CD814D4}" type="slidenum">
              <a:rPr lang="ar-SA" smtClean="0"/>
              <a:pPr/>
              <a:t>24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721FD-5EEE-4E3F-98C2-7F737BEFC175}" type="slidenum">
              <a:rPr lang="ar-SA" smtClean="0"/>
              <a:pPr/>
              <a:t>25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الرمز لإضافة صورة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C86E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F92AA-BACC-4504-81BB-911AFD175C0A}" type="datetimeFigureOut">
              <a:rPr lang="ar-SA" smtClean="0"/>
              <a:pPr/>
              <a:t>13/01/33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Compaq\Videos\RealPlayer%20Downloads\&#1581;&#1576;&#1610;%20&#1604;&#1605;&#1605;&#1604;&#1603;&#1578;&#1610;%20_&#1593;&#1576;&#1583;&#1575;&#1604;&#1593;&#1586;&#1610;&#1586;&#1575;&#1604;&#1582;&#1606;&#1610;&#1606;.avi%20-%20YouTube.wm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4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2hua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حبي لمملكتي _عبدالعزيزالخنين.avi - YouTub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s.alriyadh.com/2011/11/29/img/317241028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1999" cy="6858000"/>
          </a:xfrm>
          <a:prstGeom prst="rect">
            <a:avLst/>
          </a:prstGeom>
          <a:noFill/>
        </p:spPr>
      </p:pic>
      <p:pic>
        <p:nvPicPr>
          <p:cNvPr id="7" name="Picture 4" descr="http://www.majalisna.com/gallery/5/5_182215_1253173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188640"/>
            <a:ext cx="5544616" cy="1296144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628800"/>
            <a:ext cx="8501122" cy="4588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1835696" y="2564904"/>
            <a:ext cx="1867819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جملة فعلية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835696" y="3429000"/>
            <a:ext cx="566181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لا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187624" y="4437112"/>
            <a:ext cx="841897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نعم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323528" y="1772816"/>
            <a:ext cx="861133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اسم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pic>
        <p:nvPicPr>
          <p:cNvPr id="10" name="صورة 9" descr="868image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68344" y="260648"/>
            <a:ext cx="1224136" cy="1296144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dpic.de/data/picture/detail/Sonnenuntergang_ueber_dem_Meer_159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pic>
        <p:nvPicPr>
          <p:cNvPr id="3" name="Picture 6" descr="http://www.jawhara1.com/vb/imgcache/2/13311alsh3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8501122" cy="5500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 descr="1682008-041410P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323528" y="4797152"/>
            <a:ext cx="853244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4000" b="1" dirty="0" smtClean="0">
                <a:solidFill>
                  <a:schemeClr val="tx1"/>
                </a:solidFill>
                <a:latin typeface="Tahoma" pitchFamily="34" charset="0"/>
                <a:cs typeface="PT Bold Heading" pitchFamily="2" charset="-78"/>
              </a:rPr>
              <a:t>تخيلي لو لم يخلق الله سبحانه وتعالى الشمس ماذا يحدث ؟؟؟؟؟ </a:t>
            </a:r>
            <a:endParaRPr lang="ar-EG" sz="4000" b="1" dirty="0">
              <a:solidFill>
                <a:schemeClr val="tx1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57158" y="285728"/>
            <a:ext cx="23034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مهارة التخيل  </a:t>
            </a:r>
            <a:endParaRPr lang="ar-SA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dpic.de/data/picture/detail/Sonnenuntergang_ueber_dem_Meer_159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pic>
        <p:nvPicPr>
          <p:cNvPr id="3" name="Picture 6" descr="http://www.jawhara1.com/vb/imgcache/2/13311alsh3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8501122" cy="5500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428860" y="2357430"/>
            <a:ext cx="140775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الشمسَ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data:image/jpeg;base64,/9j/4AAQSkZJRgABAQAAAQABAAD/2wCEAAkGBhQSERUUEhMVFBUUFhUVFxgXFhcVGhwYFhYVFBcXGBgYHCceGxwjGxcYHy8iJCcpLCwsFR8xNTAqNSYrLCkBCQoKDgwOGg8PGikkHyUsLCwsLCwsLCwsKSwsLCwsLCwsLCkpLCwsLCwsLCwsKSwsLCwsLCwsKSksLCkpLCksKf/AABEIAN0A5AMBIgACEQEDEQH/xAAcAAEAAgMBAQEAAAAAAAAAAAAABQYDBAcCAQj/xABFEAACAAMFBAcECAQEBgMAAAABAgADEQQFEiExBkFRcRMiMmGBkaEHQrHBFCNScpKi0fAzQ2KCFRY04SRjg5OywiVzs//EABkBAQADAQEAAAAAAAAAAAAAAAABAgMEBf/EACoRAAICAgIBAgUEAwAAAAAAAAABAhEDIRIxQSJRBBNhcYEyobHhBULR/9oADAMBAAIRAxEAPwDuMIQgBCEIAQhCAEIQgBCEIAQhCAEIQgBCNW0WlgDhTFSuWIA+uXrHOz7TrfZT/wDI3XMCg5zbOca05Go/OIzWSLdWHo6dCKdc3tau200AtAlMfdnAyjyxN1D4NFukzlZQykMpzBBBB5EZGNBZ7hCEAIQhACEIQAhCEAIQhACEIQAhCEAIQhACEIQAhCEAIQhACEIQAj4TH2Mc45RDdKwY1iL2i2gSySmmTAxAG4anSldB4xC2jadpYVsQJdpj0I/lhnVfRPEtH2+LxlW2zTLPM+rLqQGNSA4NFamuT/CPF7ezQrEybZLWJBt1hkg2pqCZLJlsobEVZiKE5U3nMxszfY00gl7tt0+ytrhLEqe4lCPUGH+R51onWdWdBZ5C9tHqWKlVAA904RUcKR0qRLwihYt3mlfQRvGbXTIaTOY/4rtDYf4kmVb5Y95AMdP7MJ80MbV3+3azYsFrkT7K9aGq9Io50Af8kdIpGneVzSbQuGfKlzRwdA3lXTwjoWZ+SnH2MNz7XWS1f6e0yph+yGGLxQ0YeIiXrHN759h9gm5yuks7bsDYlB+69fQiIf8Aybflh/0du+kINEmNXLhhm1Uf2sI2WZMjaOwQjkCe2C3WQ4byu5h/WmKX4gNiU+DCLPc/tku20UBnGQx3TlKfnFU/NGqkmOSLxCMNktiTVDy3V1OjIwYeYyjNWJJEIQgBCEIAQhCAEIQgBCEIAQjHPm4VLcBWPFmtivprw3xFgzwhCJAhCEAIx4a8ox221CWpZtBwzPCgG8nSPST1JIBFRqK5xnJrpgj7TcKGhSikDDQqHTD9kqd3IiNK07JIwBH1bZHq9ZK56A6ZknKkWKEYSwRkWsoU+4rTINZdSAMihJ3Ii1HaoArHfUmNqw7VzBk64wDTLJs5hloD3kDFoNYuRSNO13TLmdpQTuYZMORGcc8/hpR2hZrWHaGTNAo1CdA2W+mR0OY3GJGsVi2bIkfw2xAYBhbqnCjFgoYZUJJ1ERsmbaLMKEspCjqkAqzmZuGa0Cn3SNIy5Sj2SXqPsV2ybV54Zie9MUMm/o+0cJNaciYmbHeMuaOo4bu3jmDmPGNYSiwZ5soMKMAQdQRUeRiq3z7LrvtNS1nWWx96V9WfIdX0i2wpG2yDj9r9iE6QxmXfbXltuDFpZ/HL18RGudoNoLv/AI0r6VLG8oJmX35VG/FWOzkR8hzlErwXg5ddPt+kE4bVZ5slt5QiaviDhYeRi8XNt3YbVQSLVKZj7pbA/wCB6N6Ro7b3NZWs02ZOkSnYL1SVGLEch1hnvr4Rxq3bIyems8uWhxzXzWtVooFcjxZlHiY1jmsq+UVZ+kYRhsdmEuWiCtEVVFczRQAKnwj7HQWMsIQgBCEIAQhCAI7aGdgs01uC/MRUrv2iGPA5oRTrd9BXlmfWLRtUP+Enfd+YjnNmsazce58RpwIwp5HOObM2nolHS7Jede15j5xIAxzG774mWc4Zg6u8HcMsweGvlFzu29AwqjVG8fvSLY8t6YonI8zHABJyAzMeZU4NERf9u/lg97fIfPyjVulZBD27aYM+Ig4UbCgpXFNOQy34Qa84zLdEwATFmdIdWKnrVyrvoeA5k0MVgvUtNUGiky5S1oGZiKvl4mv6Rv3be0yUFIaqIGH33OVchmtSac1jhlDntlixWLaBlymitMiQM65DTXNjQA5mlYnLNbFmCqkGIKy3lKtBKzBgmIoLMpoATkQG30OUeJl0TJfWlHEKZFeQVaqPdAqerqYmMsmP6r9wWeEQNmv4r2wSBv35thUH+o64dYmJFqVx1TX4+UdUM0Z9EUZSIxzJAIoQCDqCKiMsItKEZdkEDbdl5bVwVlkqy5ZrRxRqA6V/pIiHtVyzUNSKispQyAtgRBhYhR1wSM8gecXaPJSOPJ8Je0Wsp9iv6aCoBxhpjoobrdVBXEzjMZca6RNWPaOW4UscGLQnsmmR62nnSNm13RLmZsvW0xDqtw7Qz8NIgLfs60oY5bBujlOi16pUEHMUyJFTwjnrLjJ7LUGrmI+ExXdk6MKqCAq4G3BnxdrCMssOtK9bOLEwjXk5x5ApvtEtvVlSvtMXPJNPU+kVLYmy/SL2LarZkA8R1z+ZpY8I3Ns7yD2uYSerJGD8IxP61jf9i1gPQTbQw605yfPrn/yUf2xthjspN9I6SIQhHYBCEIARH3regs+F5mUokK7fYLGis39Fcid1QdKkSEYrTZlmIyOAyupVgdCCKEHwgDIDH2Of3PfbXZahYLWxMh87HPY+7UDoZh4rUCvLcRToFYA1b0s+OTMUasjAc6GnrHHzPoXplmfzSv1SO1RxfayydDbJss9lsx91jiXyxMP7DGc1eyUTSWhZtUmiub0YZUoBv5E+UeOjm2dgytUE5MNDiO/hqTwyiGuy1kYamuWdeOAqfhE3dttoKGhV+jFDn2loRQ8hlzjBwsksdz7QrMADHC+XdXKuXfQ6R5v26ZjqeiNcZGOpzCntFePKIO03VUYpJqM6qNRmtcPHJaU8o27p2lKELMqy6V3jtGnfQLnvEZubWpAjJ8rFLwUK4sUtRpQDIlq91R4k748SZXRogBNEYDERUMSa1oNNfDqjOkXW13dKtSYlIxEEK4FdeI3jKKtfVjm2frFAVlgKh1Vq0OIgfZoWO8xp4ARiOocmZazG+yOe4gGgHExu3dfjSWNWFGwpLQkkdXI5eIXLeDEfKnF1BIKzJigtXRQtSKg6UqDTiQN0YpEqil1UqsuglAUJyDVyr7vaPEiLIF7lmVPoezMpXq6gilc9DQnfGlOul5ZFOyMIxLWqqCS3V1xE7xXlEZd1mm/R0CEly1SrMEdpYFVTuBYgsRnTjFlsLuqy0chyE67itMS5PyzIoOAMUljjPvv3FmjZ79ZR16EAAk10q1FWujN3RMWe2K+hzGo0I5iNSbZJc0mnVdSDUCmeorXJvWndEbPu55QqBiChiCK5ux7b54h4V5iM1PLi79SFWWSEQcq+Sg6xxqCq10LMR7h0b05xK2e2q+QOY1ByI5iOrHmhPoqZ48TJYYUIqDHuEatX2DBIsgTFh944jzoB8o8W21CXLd20RWY/2gn5RskxVdu7bhsxFf4rBB93tMfELTx7458ijFUiyOTbUWo9C1T157BTzmGrflxR2nYy7egsMhKUOAMeb9cjwrTwjir2X6VeVls27EGbkTQ+SK5j9CARbCtWZ9yZ9hCEblhCEIAQhCAIfarZiVb7O0mblvRx2kcaMvwI3gkRUdjNqptln/4beJpMWgkTSerMXRRiOtaZHuwnMZ9Giu7a7Gy7wkYGOCalWlTN6twPFTlUd1dQIhgsUc/9ruz7TLOLVJFZlmqXA96Uc2/DryLQ2E20mCYbvvDqWmX1UZv5g3Cu80zDe8O/W/stRQ6GHYPzvdN8BwCDwPka/rE1Z7YDRhlQjLgVag8sXlEV7R9iHuyeZ9nBNkmNlT+UxP8ADb+knsn+3UCuvc17LMHeciPClfRYzaokuVivGYsyWB1hidGA0rQUrwyp5HjEzPsiTxUEJMIbvr2kNeJoDmMxFas1qq6GtKspI44lKkH08okbNbOxUFSC4rXPJZmY31oQaxjONko3LPbplmc+72mIOakDAF578x48It13XtLngqQMQyZGocwd3EV3j0iv2e0pNlos4EliQDTRgzLqNDl6xoXjd0yRV1qwGIhhkQzMDVqaGlc9OWhwtw+wJ68tmCpZpFDjIxK2Zpvw556knfziHmoCeiAOFAK5UFdQtdxLUqOETuzt/NMYo4xULKHyFcFK1HHPUZcokb0udJw1KNUHEuRPEHiCMuNDkY1+ZGrBq3RKUS/pLjDMcUz61FLACg76A+IjZHSKor13ZgWAAAGLKmuQXInWtO+NG6ltBmt0g+qGMgEUQAECSijf1RiLcTTuG7ZlGITJg+sIaWKLl1WNWAH2qDwA74ty0BPl9iUGGIsC29qGpZ+KncD3xtpbavhWhA7WoKghqEgjUldOGcaWNpUtprrimU6wlgYqDsKq1NSTQUrqdchGOajypIJHSTZpTH7uJyFUDDQgLlnwCmCddA3p1ilzGqpAdTWopUHSpU68/WIe03e0kKTmiBiKHtOTkSxNV5+sTIUSxqvSOaAsKYmINByy04CI28LVN+rl4RNq2ByaAFiulB+/KMs0IVyrf09wbNxWx3VasHGGpO8HKgrv3+WpiYjWu+xLKQKopT4/v4RmmPQR1404w9TIPE41y8+X+8c99oVtxT0ljSWlT96Yf0UfijoMtd51OscU2vviptE+upYr4dSX/wCscrfJ2T0Z/ZBY/pF5Wi06rJUqp72+rX8qzPOO1xzz2H3R0V3dIR1p8xnr/Sn1a+qsf7o6HHbFUjOPQhCEWLCEIrV+3jPs8yqsDLfMBlBoRqKih79fhFZS4q2CywipS9tmA68oH7pI9CDGaT7QLOe1jT7y0+MVWWL8k0WeERkraSQwqJnmG/SkbCXrKOk1PxARfkiCvbfbDrbpYeWcFplZypmnfgYjPCTmD7pz4g1jZv2rtKrIvCWyzJRwO4HWBGVXXf3le40Nax01bWh0dfxCKV7RdhBbF6ez4VtMsZZgCYo9xjx+yTyORyh+6BaZNrs1tksFaXPlOpVlyYEHIhlOY5ERwnb72ezbrmdPZ8T2Rjrq0ok5I/Fa6NyBzpWJsVsmS2xyWKMpoyglSpBoaUNQK5d2kXC7vaZacBlzgJyEFWWYgmAg5EGlGIPfWK8/ckrlyX7j11GnniHqPhFlsd5guCKAiYMjwYajwqfOOe31ZVkzTNs9BJZqhQSej/p62ZXgTyPEz1x3qHWp7VMNeXWX9Iq1e0SXmx2qhl5knp2G+lOtkRuoSCOUTF1XphlPMmEsoYClK07IIHEYj6cIqNmtmQJrlNRqg50OGnPIUiXFr6OXMw5DpCaHSmBSfDqmOd6JJrZxVFrnFGGEAjCMsJLDd3gVi2TZ9FJGoBpz3RStm5y9PPKilSK9+bEHyoPCLDb7YFlEkgAlRU/1MB84zrVAyWGXiQ2fMKipUgkkqScQrT3qMMt0bctFeaWp1ZdAcVR1xhIpXLqjUj7XcYj7stiIplhsM+YqsQalVJ+rlgV0BwVAGuZ3xnW916XoMOQmCWCTm0zA01mA3gAGp41yyjo1Wytm3JkBpmNqZMMOfvBSp50BI8TlHlZ1WaZmQKKgzoS+ElvgO4KTvjFa5KtMSTmV6M4xooShGvEkUy3A5jeEsK4WpKhWLVoAqgUzoBSuVAMqKeEZu0SadotuFDPdurWksAZsa0MxuIxdkZZAfajcuO7xnMqxDElcWuep+Q8eMaFkVpsxQjL0GCmEAGiLkAeBP77MWdVoKDICGFc3z8L+Qz7GBjiPcPjx+XnGC9rWVUKnbdgo7gSAW8AaxsgRfPP/AFQSI3aS3dDZZr78JVfvN1R6mvhHAdsJxwS5KZtMcUHHDQAeLFfKOve0i20lypQ95i55KKD1b8scy2YsX0u/ZCUqln+sb/pDpP8A9CgimNWVn1R3e4rsFms0mQukqWkvnhUAnxNT4xvQEI7gIQhACNO9rvE6UUOuqngw0P74xtkxFWC+xPlLNlFSjaEZ6EgxWTSWwczve/pdmmdHOqpzrkcqZfGI+ewDLMluWlN9lvTXWLBtddLzZzYnwv2kcKtCKUwsKZ6Dvis3XctoE11mLKCEZlajEfdYDj/vHnqq0aNBrVbZbdVWmy9VZc8SnSoNaER9/wA2WhKY5LjjVQPhElc9pKMZDkg1OE9/DSmesb5vAq2FmXxqM++gIAiUyCLujamZP7KJUGhDFUbwUvWJCZfM+XTpJCgGuYZT/wC8eLXNLkDCj5GoV86cRU4fjHpbtlkiktiR3y/2SPlCgVTaOzNNf6RKlYJgr0igg4qDtUr2qeY474mRPBAZdN43qf0O7y59HsySyDgQOAaH+ExHfp8YrO12zBlE2izo2GhM5MKgU3sAMqfaHjxjWL8EEFOsizdWZT3Uz7jln4xGvdb2U40OOUe1xXmPs9+6N5GBAZc1PjQ8D8j843JM8EU18iOWeXrGqdA2LttwIpWuVB/5KfiIlp1448SnKqr50Ip5E+UVG02RpPXl1walaHq8s81+Hwk7rvCoAOY049Vt3g1POKyjYLzcFrPTzc8mAZRvFTUg+J9Y39q2L2RlUgFmQAniWFNIqdz2wC0Kd7yypPeh39+QPjE9f0+tnPc0s/nUH4xiiSzXfd0uY0ubVi0lUJA95kDS0OWfuk05d8SVlCENaMAJXGUbSq+8wGgJC60zAEVPZm/fqZhDEVwLWmnVdqUORzPrEi95zJUyVZ5oBlsshCAKAtNmNiBIOQQKABvAasWeiCd6RUVsQqWwl1FGordVVPdRad5rxiOtLtLlKioZnSTGaZqP4jFwpFSRkQKchG1NtMrpMS4GWXLE40G4qyyiG35BgB/VXcIx3BI6SY07GzqcJAOQDkZ0Hd/7DhGDbk+K8gk7muwSZYUAA6n5DkNPXfG/MagzgIhr5t2TqrYcICk5AYptUUEnSlcXgPHs1igR2RVlt6TJ72lsS9DLeuLNQBmpFM9Gav3YnroQiSmJixwgkswY559oajgeFI1Nm5bYGaZTETgNKAUl1G7vJHhEnaZ4loznRFLHkor8o4krVsscv27vINaZhJ6spcP4QWb1LeUa3sCu0u1rtjDNmEpT3k9LM+MuKxtneBEhyT1prUPNiWb0r5x1z2VXP9HuuzqRRpimc3OacYryUqPCO3EjJ7lRboQhHQWEIQgD4Yo93L9CvGZZTlJtWK0WfgHr9fKHicQHBgIvMVvby5mnWbHJ/wBRZmE+TTUsmqf3LUc8PCKTVoh+56vy7ekl1HbXNfmIq6GLfcN7JarPLnppMUGnA+8PA1iEv2wdHMxAdV8+R3x581xlfhmy2ir37d2IdIvaXhrTyMe7NaOml4qzMS0xBCQT3gEZ1iVpFdtC/RJwdR1G5DmNNd4qYEdG+itVsRemVMaBl8qAxjkVEztyip1UoEOW9QFqfExtTZSnC6s9GzBD8RXIGvlHmTiFWPSADQUD8iMqUixDMRdVYuOjyBy+sz4gKBStOFYyyp6N1gJdKHfMy30IK+mVc4SLTXGzTZoUDetAe8f7UjzZyF6uMgHM/VUBJ0zxVrziQU3aK4hZ26SUytKftqprgJ95ch1CfIgbtIiVOIPfx4iOnibUGW00mown6sUoRQ0zyy4jzjnu0Ozps5JQ45YOuE9UHMA1rUHUGvEcK6xlemQe7PaK7h36j1H6RrWixGWS8oEpqygg0G8jfT4fDDZLSMuPj8s4kLNMIauo7+t5EZjlF+geLJeeavXssG8NG9KRa7wtGOzTQNcDEc1GIeoin2u7a1myFFPflgn8SqQDzAr3cIkbhvYMgUmtMvDd6RRryDJsxegbEoIoSr4S1ARhKmh3GkdRkXiHnFjhKpLZkJCkqzUXECcx1SRTvjhtqu9rJMxpVpOYI1Kg/Lv3Rc7q2hLUOInGtMs+zhqaaHsk8aGJmr2C+Wy1FZT9Gih+lAKgAdSSqjDrnSnHOnfE/c9EVZYWhw42pSgLGuHWo1yy0EUefbZbrIXslnmUwaY2YE+BB+Ai+WSzATJj1qZhXcKgABaAgVIyrQ6EmOVemVkme3WnAhO/Ree79fCKlec5DKCzASs6bNbqnEwArLTESdQBmN2Gm6Je/rZhYAVByANMXWmVlgYdDqNftDvjVMpmtAQMrKCstxQA9X6wtQaVJcZRbJLl/AROXbZejlIn2VFeep9axDbdW3o7Kw3zCE8O03otPGLJSOee0W3Yp0uUPcXEebnL0Ufii/HaBy2+7MbVbbNZF991B7ukYKT4KCfGP0rKlBVCqKAAADgBkBHB/ZLYvpV8zLQc1kK7Ke9vqZf5cZ8I73HXjVIyju2IQhGhYQhCAEfDH2EAUa5x9BvGbZDlJtVbRZ+Af+bLHjmBwKxaLxsImoV36jnETt/czTrN0kn+PZmE+TTUlO0g+8tRTiFiS2evlbXZpc9NHUEjg3vDzjmyY000IOnRUZkoqxBFCDSNe22MTUKnwO8HjFl2ju+h6QDXXnEGI4YX+l9o2fuV66J9GMiaMq5drJvvHjqM/jHuQpSYVaTMUnJWRpr1A4kph07+GUZtoLtxDpVAxL2tezxyI0/ekZrFbOmlZs6snaoKEjcwDDf8YunRQwzpwJNXnLgNcpZNRkQK4KKd2cZhaAaENOpQgdXmMJ5HOvcMzGtabxrT61ioOuEKQRvqKeemcZ3ml1p9IZSSK01prWqzNDxrXIxewehaMKnDPdixzNF6orQ0BIYCuVMzH2fLRw6s02Z1cLAgU0ryr5R4s89xVTaEJamAjE5I41La/wC8fZN44MLGbMYVZaKjzF0GZz3E+uWQrEg53tFcJskzEtWksRRiM1JzwNwO8d3CMUi01H7HqI6hO+ulMs+ZLaWykFcJOLliIIcEV4ikc0v/AGfaxuMLCbKbsONe9WFciPI05gaxnemGSdhnjXKvEqGy4Yl+ca1vu6jdLZytcy0sHUb2Uce7fu79CyTwfnnQ+Y+cTdhtWEVYqTlTGM/FhWvOLEGrJvHEoIzByIpUeP73RglyuhOOT1pdalNSpORoOBG6Nu8btLMXkpQnN1UijbyVz7W/KleeupYrxPE5agjF/v6QQJu7r5qqEMKLMB8DhbzqtfGOq3fedd8cWnWHEpeRQ1HXljzqK76/vfFp2Z2kxoKnMZEcCMjWMpQvaJRYDe7reTliSjzURV1AlypGN3w/fxHFuIArEtsiRMmTJ2Aq9ML13tiJqOGh84rsjaFT9JlEhXPVUnhMK1od2RqR3Rb9kQ/QYphq7sSx44epu+7XxjlbqRJO1jiO2181NpnA6lgnpLT5GOt7Q27obNNcahSF+83VX1Ij8+bcWmiS5QzLHFTuXIDxJ9I6oPlspJ0jpfsDubo7DMnkZ2iaafcldQfnMyOnxE7J3P8ARbFZ5FKGXKRW+9SrnxYsfGJaO1KkVSpCEIRJIhCEAIQhAHwiKLcf/AXlNshykWqtos/ANX6yWOR3cCkXuKr7Q7ladZhNkg9PZW6eURqcPbT+5a+IWKTVorL3LHPkhlIOhil22zFHI4GLLs7fS2uzS56HJ1BPc28efoRGG/7BiGIbtf1jzM64tZF+ft/RvBp6K3FZtUo2WcGWgU1I7RqN6ZVHpwiziMVtsYmoV0OoPA7jE9og1LRMd0DypgCtQ54q8gRkOEY1lTfemoKAChI7RrQEleFD+6xo3TbOjcypuSsaEM4YhuO40P6GMdptIs89uklYFOSOsyZWg0oCuEk8BnEK/AsnZYdl0lMMswykZD7njGIuWVkwyCcjQlcLV0qCnAHMV38I1Jk+WuX1oNCc5k0dbICmIGta04d2UeVaSZYw9M4wk0Z5i1xHPPDiOYrUD5RZMEhIRkXCsqUFpkgaUAAR2lGADPTOPFskGaHQrIOIDV0NUNer2NOBrXPLSMInyQwQYwRjI+um9warEZZ01prXnklWmWQrLKc4xhU1mg650xDQ5kHTjSsWBSr62KaV15REwZVVGxOtRXh1lyPfQZjfERZprL3g/vQ5R1HopYQ4ZLMwBOHDNmHEagVqBnvNePjEfeOzCT6MJLSXPaYCgrvLKzUpv3HUZxop+5FFUsduXQgcR7h8aUHrGO87sEzrygVmanOqt46A+Mbk25Xk0xqCDpQg+lcSx9kWFDSlV35H9fhE37AhbBehRhjGYNCcwR4jPwIiUmShMJmyCFmDVQRR/Lf6xuTdnBMJYPRuJB8jnmI0Xu8yzSdLp/UNDyYfPOLWQZ7JOE1s6g1CzF30AI+BMdY2anBZEtQcgtPUxy1LnlucSuyvuNajxFIsWze0Rlt0M/qP7p91h3H9+BjPJjUtkosHtBtf1MtB771PJF/Vh5Rya67v+mX5Z5RzWWyM33ZQM9geeS+MdD2yn4nldyt6kfpEV7HroxXhbrSR2CJK82IZvIIn4onBHwUnukdfEfYQjuAhCEAIQhACEIQAgYQgCg3Cf8PvKbYzlItNZ9n4Ak9eWOTVFOBSL0y1HOKx7RbjadZhOk/x7K3Ty6akL/EQc1071WJbZq+1tdmlzlI66ivc28fvjGEoJ6Kx1og71sPRueBzEaYMW297EJiHiMxFIvC0mSrMVLYcyFOdN5z4ax5W8Uvlv8fY6a5K0eLdcyTTU5EihyB5HPQ94jUbZc4QqzmFDWtM+Ro2Y5xt3He4tLBVVkLVw9JRa0zIBBNTSp8DEtMklMiVrwDKT5A1jRS8MoQA2dmBiRPIBFMIxADvHWqPhH0XFaMIAtLVBrixOKjgRpErLtyHFQ1wdrI5bsxrGxZpnSdgFuSsfllEN+w0QQuO0YienyIoRimcKVrr51jJKuG0YQDaTUHWr5jgRWnwiyfQ3+w34THoWR/sN5GHqJ0V47NOSxM7Jt1GanepLVEapulFIBM5jLNKiTmeedGG/fXOldIty2R/sN5RkWwv9k+Y/WFsEEmysqjAs9HzIGEDjkKZeEZxstZ6UwHniavoYmhYX4AcyPlCdIwCsx0QcWanxpEpsEA+yC+5MYdzAN6ikef8tzAKVRh31HoRG7adpbOn80v9xCfzEgRXrf7TJSnDLALbgWMxvwSxX1jb1PwVcku2bn+UN4QL91h8DlHmfs1kFmMhBIoGKg1OWWda8ojltd6Wr+FZpyqd8zDZl59brkRuWX2aWyYa2i1S5XdJQzG/7kylD34TFliytaZT5i8KzDfN39EUWY5oFNNWNK6YjQZd5OsW72eXcsqwoyjrTy09z9pphyOp9wKB3ARjt+z0maEl2pBPWUVIMzf1cOJsNATrUaVGmkWWzyFRQqKFVQFVQAAABQAAZAAbow/xeeeWMo5f1xdP/v5LzW9dGSEIR65QQhCAEIQgBCEIAQhCAPhjn+zx/wAPvKbYzlItP19n4Ak9aWOTVFOBSOgxUvaRcjTbMJ0ofX2Ruml01Kj+IniufNRFZLVlJa2WqKxf13Uao0P7IiT2avxbXZpc5SDiXP72/wDXxjctdmDqQY834vHzjce0dGOVP6HKZGxJaa+BggYjC2I1UcAtKHnWLjYtipf1ZmTGdpY6pACeJpUkxG9OZUwhuMWax3qmGrMFHEkAeZjzHlm2mbSgq0bEm4pCmvRqSc6t1jXjnG+BEBatsrMn8zGeCAt66esV68/avLTJVRfvvU/gXP1j0cbddUc7pdnQTGKfaVQVdlUcWIA9Y5iu1N42v/TyLQwOhVBIT/uPT4xlkbAXjPNZ02TIB17VometF9THTxlIz+YvGy4WvbOzJo5c8EBPqaD1itXn7WJaGiBAd2JsR/AmfrG/Y/ZLZtbRNn2g8Gcy08El0+JizXXs5ZrN/AkSpXeqKD4tSp8TF1g9yOUmc7F/3na/4Fnn4T7xUWZPxPRiPOM9n9nNunHFPtEqTXUIrT3/ABOQK+cdPhGqxRQpvtlKsXsnsgznmdaT/wA2YQvgkvCPOsWi7rkkWcUkSZcof0IqedBnG7CNEkugopHykfYQiSxX9pwytKZCRUujbxTD0gqP+mVr/wAzvibs8zEoPEA+YjJSPsc0MChmllXlL9r3f5JvVCEIR0kCEIQAhCEAIQhACEIQAj4RH2EAc2uif/hd4T7KwPQTgZ8imdAScSD7rVHLCYkrz9o0qVrgT/7HFfwjOJ3aPZKRbQnThqyySpRijDEKMtRnQgCvKPN17EWKz5yrNKDD3iuNvxPU+sc8sNsouS0jmdqvafbZrPZ7POnVoAyIZcvIfaegjesmwF4zs5jSLOO8mc/kvV/NHWaR9hH4eESfU+2UKx+yKTraZ8+ed4xdEn4Uz/NFmuvZKyWb+DZpSEe8FBb8Zq3rEvCNlBLpBQSPlI+whFiwhCEAIQhACEIQAhCEAIQhACEIQAhCEAIQhAH/2Q=="/>
          <p:cNvSpPr>
            <a:spLocks noChangeAspect="1" noChangeArrowheads="1"/>
          </p:cNvSpPr>
          <p:nvPr/>
        </p:nvSpPr>
        <p:spPr bwMode="auto">
          <a:xfrm>
            <a:off x="9017000" y="-1019175"/>
            <a:ext cx="2171700" cy="2105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9460" name="AutoShape 4" descr="data:image/jpeg;base64,/9j/4AAQSkZJRgABAQAAAQABAAD/2wCEAAkGBhQSERUUEhMVFBUUFhUVFxgXFhcVGhwYFhYVFBcXGBgYHCceGxwjGxcYHy8iJCcpLCwsFR8xNTAqNSYrLCkBCQoKDgwOGg8PGikkHyUsLCwsLCwsLCwsKSwsLCwsLCwsLCkpLCwsLCwsLCwsKSwsLCwsLCwsKSksLCkpLCksKf/AABEIAN0A5AMBIgACEQEDEQH/xAAcAAEAAgMBAQEAAAAAAAAAAAAABQYDBAcCAQj/xABFEAACAAMFBAcECAQEBgMAAAABAgADEQQFEiExBkFRcRMiMmGBkaEHQrHBFCNScpKi0fAzQ2KCFRY04SRjg5OywiVzs//EABkBAQADAQEAAAAAAAAAAAAAAAABAgMEBf/EACoRAAICAgIBAgUEAwAAAAAAAAABAhEDIRIxQSJRBBNhcYEyobHhBULR/9oADAMBAAIRAxEAPwDuMIQgBCEIAQhCAEIQgBCEIAQhCAEIQgBCNW0WlgDhTFSuWIA+uXrHOz7TrfZT/wDI3XMCg5zbOca05Go/OIzWSLdWHo6dCKdc3tau200AtAlMfdnAyjyxN1D4NFukzlZQykMpzBBBB5EZGNBZ7hCEAIQhACEIQAhCEAIQhACEIQAhCEAIQhACEIQAhCEAIQhACEIQAj4TH2Mc45RDdKwY1iL2i2gSySmmTAxAG4anSldB4xC2jadpYVsQJdpj0I/lhnVfRPEtH2+LxlW2zTLPM+rLqQGNSA4NFamuT/CPF7ezQrEybZLWJBt1hkg2pqCZLJlsobEVZiKE5U3nMxszfY00gl7tt0+ytrhLEqe4lCPUGH+R51onWdWdBZ5C9tHqWKlVAA904RUcKR0qRLwihYt3mlfQRvGbXTIaTOY/4rtDYf4kmVb5Y95AMdP7MJ80MbV3+3azYsFrkT7K9aGq9Io50Af8kdIpGneVzSbQuGfKlzRwdA3lXTwjoWZ+SnH2MNz7XWS1f6e0yph+yGGLxQ0YeIiXrHN759h9gm5yuks7bsDYlB+69fQiIf8Aybflh/0du+kINEmNXLhhm1Uf2sI2WZMjaOwQjkCe2C3WQ4byu5h/WmKX4gNiU+DCLPc/tku20UBnGQx3TlKfnFU/NGqkmOSLxCMNktiTVDy3V1OjIwYeYyjNWJJEIQgBCEIAQhCAEIQgBCEIAQjHPm4VLcBWPFmtivprw3xFgzwhCJAhCEAIx4a8ox221CWpZtBwzPCgG8nSPST1JIBFRqK5xnJrpgj7TcKGhSikDDQqHTD9kqd3IiNK07JIwBH1bZHq9ZK56A6ZknKkWKEYSwRkWsoU+4rTINZdSAMihJ3Ii1HaoArHfUmNqw7VzBk64wDTLJs5hloD3kDFoNYuRSNO13TLmdpQTuYZMORGcc8/hpR2hZrWHaGTNAo1CdA2W+mR0OY3GJGsVi2bIkfw2xAYBhbqnCjFgoYZUJJ1ERsmbaLMKEspCjqkAqzmZuGa0Cn3SNIy5Sj2SXqPsV2ybV54Zie9MUMm/o+0cJNaciYmbHeMuaOo4bu3jmDmPGNYSiwZ5soMKMAQdQRUeRiq3z7LrvtNS1nWWx96V9WfIdX0i2wpG2yDj9r9iE6QxmXfbXltuDFpZ/HL18RGudoNoLv/AI0r6VLG8oJmX35VG/FWOzkR8hzlErwXg5ddPt+kE4bVZ5slt5QiaviDhYeRi8XNt3YbVQSLVKZj7pbA/wCB6N6Ro7b3NZWs02ZOkSnYL1SVGLEch1hnvr4Rxq3bIyems8uWhxzXzWtVooFcjxZlHiY1jmsq+UVZ+kYRhsdmEuWiCtEVVFczRQAKnwj7HQWMsIQgBCEIAQhCAI7aGdgs01uC/MRUrv2iGPA5oRTrd9BXlmfWLRtUP+Enfd+YjnNmsazce58RpwIwp5HOObM2nolHS7Jede15j5xIAxzG774mWc4Zg6u8HcMsweGvlFzu29AwqjVG8fvSLY8t6YonI8zHABJyAzMeZU4NERf9u/lg97fIfPyjVulZBD27aYM+Ig4UbCgpXFNOQy34Qa84zLdEwATFmdIdWKnrVyrvoeA5k0MVgvUtNUGiky5S1oGZiKvl4mv6Rv3be0yUFIaqIGH33OVchmtSac1jhlDntlixWLaBlymitMiQM65DTXNjQA5mlYnLNbFmCqkGIKy3lKtBKzBgmIoLMpoATkQG30OUeJl0TJfWlHEKZFeQVaqPdAqerqYmMsmP6r9wWeEQNmv4r2wSBv35thUH+o64dYmJFqVx1TX4+UdUM0Z9EUZSIxzJAIoQCDqCKiMsItKEZdkEDbdl5bVwVlkqy5ZrRxRqA6V/pIiHtVyzUNSKispQyAtgRBhYhR1wSM8gecXaPJSOPJ8Je0Wsp9iv6aCoBxhpjoobrdVBXEzjMZca6RNWPaOW4UscGLQnsmmR62nnSNm13RLmZsvW0xDqtw7Qz8NIgLfs60oY5bBujlOi16pUEHMUyJFTwjnrLjJ7LUGrmI+ExXdk6MKqCAq4G3BnxdrCMssOtK9bOLEwjXk5x5ApvtEtvVlSvtMXPJNPU+kVLYmy/SL2LarZkA8R1z+ZpY8I3Ns7yD2uYSerJGD8IxP61jf9i1gPQTbQw605yfPrn/yUf2xthjspN9I6SIQhHYBCEIARH3regs+F5mUokK7fYLGis39Fcid1QdKkSEYrTZlmIyOAyupVgdCCKEHwgDIDH2Of3PfbXZahYLWxMh87HPY+7UDoZh4rUCvLcRToFYA1b0s+OTMUasjAc6GnrHHzPoXplmfzSv1SO1RxfayydDbJss9lsx91jiXyxMP7DGc1eyUTSWhZtUmiub0YZUoBv5E+UeOjm2dgytUE5MNDiO/hqTwyiGuy1kYamuWdeOAqfhE3dttoKGhV+jFDn2loRQ8hlzjBwsksdz7QrMADHC+XdXKuXfQ6R5v26ZjqeiNcZGOpzCntFePKIO03VUYpJqM6qNRmtcPHJaU8o27p2lKELMqy6V3jtGnfQLnvEZubWpAjJ8rFLwUK4sUtRpQDIlq91R4k748SZXRogBNEYDERUMSa1oNNfDqjOkXW13dKtSYlIxEEK4FdeI3jKKtfVjm2frFAVlgKh1Vq0OIgfZoWO8xp4ARiOocmZazG+yOe4gGgHExu3dfjSWNWFGwpLQkkdXI5eIXLeDEfKnF1BIKzJigtXRQtSKg6UqDTiQN0YpEqil1UqsuglAUJyDVyr7vaPEiLIF7lmVPoezMpXq6gilc9DQnfGlOul5ZFOyMIxLWqqCS3V1xE7xXlEZd1mm/R0CEly1SrMEdpYFVTuBYgsRnTjFlsLuqy0chyE67itMS5PyzIoOAMUljjPvv3FmjZ79ZR16EAAk10q1FWujN3RMWe2K+hzGo0I5iNSbZJc0mnVdSDUCmeorXJvWndEbPu55QqBiChiCK5ux7b54h4V5iM1PLi79SFWWSEQcq+Sg6xxqCq10LMR7h0b05xK2e2q+QOY1ByI5iOrHmhPoqZ48TJYYUIqDHuEatX2DBIsgTFh944jzoB8o8W21CXLd20RWY/2gn5RskxVdu7bhsxFf4rBB93tMfELTx7458ijFUiyOTbUWo9C1T157BTzmGrflxR2nYy7egsMhKUOAMeb9cjwrTwjir2X6VeVls27EGbkTQ+SK5j9CARbCtWZ9yZ9hCEblhCEIAQhCAIfarZiVb7O0mblvRx2kcaMvwI3gkRUdjNqptln/4beJpMWgkTSerMXRRiOtaZHuwnMZ9Giu7a7Gy7wkYGOCalWlTN6twPFTlUd1dQIhgsUc/9ruz7TLOLVJFZlmqXA96Uc2/DryLQ2E20mCYbvvDqWmX1UZv5g3Cu80zDe8O/W/stRQ6GHYPzvdN8BwCDwPka/rE1Z7YDRhlQjLgVag8sXlEV7R9iHuyeZ9nBNkmNlT+UxP8ADb+knsn+3UCuvc17LMHeciPClfRYzaokuVivGYsyWB1hidGA0rQUrwyp5HjEzPsiTxUEJMIbvr2kNeJoDmMxFas1qq6GtKspI44lKkH08okbNbOxUFSC4rXPJZmY31oQaxjONko3LPbplmc+72mIOakDAF578x48It13XtLngqQMQyZGocwd3EV3j0iv2e0pNlos4EliQDTRgzLqNDl6xoXjd0yRV1qwGIhhkQzMDVqaGlc9OWhwtw+wJ68tmCpZpFDjIxK2Zpvw556knfziHmoCeiAOFAK5UFdQtdxLUqOETuzt/NMYo4xULKHyFcFK1HHPUZcokb0udJw1KNUHEuRPEHiCMuNDkY1+ZGrBq3RKUS/pLjDMcUz61FLACg76A+IjZHSKor13ZgWAAAGLKmuQXInWtO+NG6ltBmt0g+qGMgEUQAECSijf1RiLcTTuG7ZlGITJg+sIaWKLl1WNWAH2qDwA74ty0BPl9iUGGIsC29qGpZ+KncD3xtpbavhWhA7WoKghqEgjUldOGcaWNpUtprrimU6wlgYqDsKq1NSTQUrqdchGOajypIJHSTZpTH7uJyFUDDQgLlnwCmCddA3p1ilzGqpAdTWopUHSpU68/WIe03e0kKTmiBiKHtOTkSxNV5+sTIUSxqvSOaAsKYmINByy04CI28LVN+rl4RNq2ByaAFiulB+/KMs0IVyrf09wbNxWx3VasHGGpO8HKgrv3+WpiYjWu+xLKQKopT4/v4RmmPQR1404w9TIPE41y8+X+8c99oVtxT0ljSWlT96Yf0UfijoMtd51OscU2vviptE+upYr4dSX/wCscrfJ2T0Z/ZBY/pF5Wi06rJUqp72+rX8qzPOO1xzz2H3R0V3dIR1p8xnr/Sn1a+qsf7o6HHbFUjOPQhCEWLCEIrV+3jPs8yqsDLfMBlBoRqKih79fhFZS4q2CywipS9tmA68oH7pI9CDGaT7QLOe1jT7y0+MVWWL8k0WeERkraSQwqJnmG/SkbCXrKOk1PxARfkiCvbfbDrbpYeWcFplZypmnfgYjPCTmD7pz4g1jZv2rtKrIvCWyzJRwO4HWBGVXXf3le40Nax01bWh0dfxCKV7RdhBbF6ez4VtMsZZgCYo9xjx+yTyORyh+6BaZNrs1tksFaXPlOpVlyYEHIhlOY5ERwnb72ezbrmdPZ8T2Rjrq0ok5I/Fa6NyBzpWJsVsmS2xyWKMpoyglSpBoaUNQK5d2kXC7vaZacBlzgJyEFWWYgmAg5EGlGIPfWK8/ckrlyX7j11GnniHqPhFlsd5guCKAiYMjwYajwqfOOe31ZVkzTNs9BJZqhQSej/p62ZXgTyPEz1x3qHWp7VMNeXWX9Iq1e0SXmx2qhl5knp2G+lOtkRuoSCOUTF1XphlPMmEsoYClK07IIHEYj6cIqNmtmQJrlNRqg50OGnPIUiXFr6OXMw5DpCaHSmBSfDqmOd6JJrZxVFrnFGGEAjCMsJLDd3gVi2TZ9FJGoBpz3RStm5y9PPKilSK9+bEHyoPCLDb7YFlEkgAlRU/1MB84zrVAyWGXiQ2fMKipUgkkqScQrT3qMMt0bctFeaWp1ZdAcVR1xhIpXLqjUj7XcYj7stiIplhsM+YqsQalVJ+rlgV0BwVAGuZ3xnW916XoMOQmCWCTm0zA01mA3gAGp41yyjo1Wytm3JkBpmNqZMMOfvBSp50BI8TlHlZ1WaZmQKKgzoS+ElvgO4KTvjFa5KtMSTmV6M4xooShGvEkUy3A5jeEsK4WpKhWLVoAqgUzoBSuVAMqKeEZu0SadotuFDPdurWksAZsa0MxuIxdkZZAfajcuO7xnMqxDElcWuep+Q8eMaFkVpsxQjL0GCmEAGiLkAeBP77MWdVoKDICGFc3z8L+Qz7GBjiPcPjx+XnGC9rWVUKnbdgo7gSAW8AaxsgRfPP/AFQSI3aS3dDZZr78JVfvN1R6mvhHAdsJxwS5KZtMcUHHDQAeLFfKOve0i20lypQ95i55KKD1b8scy2YsX0u/ZCUqln+sb/pDpP8A9CgimNWVn1R3e4rsFms0mQukqWkvnhUAnxNT4xvQEI7gIQhACNO9rvE6UUOuqngw0P74xtkxFWC+xPlLNlFSjaEZ6EgxWTSWwczve/pdmmdHOqpzrkcqZfGI+ewDLMluWlN9lvTXWLBtddLzZzYnwv2kcKtCKUwsKZ6Dvis3XctoE11mLKCEZlajEfdYDj/vHnqq0aNBrVbZbdVWmy9VZc8SnSoNaER9/wA2WhKY5LjjVQPhElc9pKMZDkg1OE9/DSmesb5vAq2FmXxqM++gIAiUyCLujamZP7KJUGhDFUbwUvWJCZfM+XTpJCgGuYZT/wC8eLXNLkDCj5GoV86cRU4fjHpbtlkiktiR3y/2SPlCgVTaOzNNf6RKlYJgr0igg4qDtUr2qeY474mRPBAZdN43qf0O7y59HsySyDgQOAaH+ExHfp8YrO12zBlE2izo2GhM5MKgU3sAMqfaHjxjWL8EEFOsizdWZT3Uz7jln4xGvdb2U40OOUe1xXmPs9+6N5GBAZc1PjQ8D8j843JM8EU18iOWeXrGqdA2LttwIpWuVB/5KfiIlp1448SnKqr50Ip5E+UVG02RpPXl1walaHq8s81+Hwk7rvCoAOY049Vt3g1POKyjYLzcFrPTzc8mAZRvFTUg+J9Y39q2L2RlUgFmQAniWFNIqdz2wC0Kd7yypPeh39+QPjE9f0+tnPc0s/nUH4xiiSzXfd0uY0ubVi0lUJA95kDS0OWfuk05d8SVlCENaMAJXGUbSq+8wGgJC60zAEVPZm/fqZhDEVwLWmnVdqUORzPrEi95zJUyVZ5oBlsshCAKAtNmNiBIOQQKABvAasWeiCd6RUVsQqWwl1FGordVVPdRad5rxiOtLtLlKioZnSTGaZqP4jFwpFSRkQKchG1NtMrpMS4GWXLE40G4qyyiG35BgB/VXcIx3BI6SY07GzqcJAOQDkZ0Hd/7DhGDbk+K8gk7muwSZYUAA6n5DkNPXfG/MagzgIhr5t2TqrYcICk5AYptUUEnSlcXgPHs1igR2RVlt6TJ72lsS9DLeuLNQBmpFM9Gav3YnroQiSmJixwgkswY559oajgeFI1Nm5bYGaZTETgNKAUl1G7vJHhEnaZ4loznRFLHkor8o4krVsscv27vINaZhJ6spcP4QWb1LeUa3sCu0u1rtjDNmEpT3k9LM+MuKxtneBEhyT1prUPNiWb0r5x1z2VXP9HuuzqRRpimc3OacYryUqPCO3EjJ7lRboQhHQWEIQgD4Yo93L9CvGZZTlJtWK0WfgHr9fKHicQHBgIvMVvby5mnWbHJ/wBRZmE+TTUsmqf3LUc8PCKTVoh+56vy7ekl1HbXNfmIq6GLfcN7JarPLnppMUGnA+8PA1iEv2wdHMxAdV8+R3x581xlfhmy2ir37d2IdIvaXhrTyMe7NaOml4qzMS0xBCQT3gEZ1iVpFdtC/RJwdR1G5DmNNd4qYEdG+itVsRemVMaBl8qAxjkVEztyip1UoEOW9QFqfExtTZSnC6s9GzBD8RXIGvlHmTiFWPSADQUD8iMqUixDMRdVYuOjyBy+sz4gKBStOFYyyp6N1gJdKHfMy30IK+mVc4SLTXGzTZoUDetAe8f7UjzZyF6uMgHM/VUBJ0zxVrziQU3aK4hZ26SUytKftqprgJ95ch1CfIgbtIiVOIPfx4iOnibUGW00mown6sUoRQ0zyy4jzjnu0Ozps5JQ45YOuE9UHMA1rUHUGvEcK6xlemQe7PaK7h36j1H6RrWixGWS8oEpqygg0G8jfT4fDDZLSMuPj8s4kLNMIauo7+t5EZjlF+geLJeeavXssG8NG9KRa7wtGOzTQNcDEc1GIeoin2u7a1myFFPflgn8SqQDzAr3cIkbhvYMgUmtMvDd6RRryDJsxegbEoIoSr4S1ARhKmh3GkdRkXiHnFjhKpLZkJCkqzUXECcx1SRTvjhtqu9rJMxpVpOYI1Kg/Lv3Rc7q2hLUOInGtMs+zhqaaHsk8aGJmr2C+Wy1FZT9Gih+lAKgAdSSqjDrnSnHOnfE/c9EVZYWhw42pSgLGuHWo1yy0EUefbZbrIXslnmUwaY2YE+BB+Ai+WSzATJj1qZhXcKgABaAgVIyrQ6EmOVemVkme3WnAhO/Ree79fCKlec5DKCzASs6bNbqnEwArLTESdQBmN2Gm6Je/rZhYAVByANMXWmVlgYdDqNftDvjVMpmtAQMrKCstxQA9X6wtQaVJcZRbJLl/AROXbZejlIn2VFeep9axDbdW3o7Kw3zCE8O03otPGLJSOee0W3Yp0uUPcXEebnL0Ufii/HaBy2+7MbVbbNZF991B7ukYKT4KCfGP0rKlBVCqKAAADgBkBHB/ZLYvpV8zLQc1kK7Ke9vqZf5cZ8I73HXjVIyju2IQhGhYQhCAEfDH2EAUa5x9BvGbZDlJtVbRZ+Af+bLHjmBwKxaLxsImoV36jnETt/czTrN0kn+PZmE+TTUlO0g+8tRTiFiS2evlbXZpc9NHUEjg3vDzjmyY000IOnRUZkoqxBFCDSNe22MTUKnwO8HjFl2ju+h6QDXXnEGI4YX+l9o2fuV66J9GMiaMq5drJvvHjqM/jHuQpSYVaTMUnJWRpr1A4kph07+GUZtoLtxDpVAxL2tezxyI0/ekZrFbOmlZs6snaoKEjcwDDf8YunRQwzpwJNXnLgNcpZNRkQK4KKd2cZhaAaENOpQgdXmMJ5HOvcMzGtabxrT61ioOuEKQRvqKeemcZ3ml1p9IZSSK01prWqzNDxrXIxewehaMKnDPdixzNF6orQ0BIYCuVMzH2fLRw6s02Z1cLAgU0ryr5R4s89xVTaEJamAjE5I41La/wC8fZN44MLGbMYVZaKjzF0GZz3E+uWQrEg53tFcJskzEtWksRRiM1JzwNwO8d3CMUi01H7HqI6hO+ulMs+ZLaWykFcJOLliIIcEV4ikc0v/AGfaxuMLCbKbsONe9WFciPI05gaxnemGSdhnjXKvEqGy4Yl+ca1vu6jdLZytcy0sHUb2Uce7fu79CyTwfnnQ+Y+cTdhtWEVYqTlTGM/FhWvOLEGrJvHEoIzByIpUeP73RglyuhOOT1pdalNSpORoOBG6Nu8btLMXkpQnN1UijbyVz7W/KleeupYrxPE5agjF/v6QQJu7r5qqEMKLMB8DhbzqtfGOq3fedd8cWnWHEpeRQ1HXljzqK76/vfFp2Z2kxoKnMZEcCMjWMpQvaJRYDe7reTliSjzURV1AlypGN3w/fxHFuIArEtsiRMmTJ2Aq9ML13tiJqOGh84rsjaFT9JlEhXPVUnhMK1od2RqR3Rb9kQ/QYphq7sSx44epu+7XxjlbqRJO1jiO2181NpnA6lgnpLT5GOt7Q27obNNcahSF+83VX1Ij8+bcWmiS5QzLHFTuXIDxJ9I6oPlspJ0jpfsDubo7DMnkZ2iaafcldQfnMyOnxE7J3P8ARbFZ5FKGXKRW+9SrnxYsfGJaO1KkVSpCEIRJIhCEAIQhAHwiKLcf/AXlNshykWqtos/ANX6yWOR3cCkXuKr7Q7ladZhNkg9PZW6eURqcPbT+5a+IWKTVorL3LHPkhlIOhil22zFHI4GLLs7fS2uzS56HJ1BPc28efoRGG/7BiGIbtf1jzM64tZF+ft/RvBp6K3FZtUo2WcGWgU1I7RqN6ZVHpwiziMVtsYmoV0OoPA7jE9og1LRMd0DypgCtQ54q8gRkOEY1lTfemoKAChI7RrQEleFD+6xo3TbOjcypuSsaEM4YhuO40P6GMdptIs89uklYFOSOsyZWg0oCuEk8BnEK/AsnZYdl0lMMswykZD7njGIuWVkwyCcjQlcLV0qCnAHMV38I1Jk+WuX1oNCc5k0dbICmIGta04d2UeVaSZYw9M4wk0Z5i1xHPPDiOYrUD5RZMEhIRkXCsqUFpkgaUAAR2lGADPTOPFskGaHQrIOIDV0NUNer2NOBrXPLSMInyQwQYwRjI+um9warEZZ01prXnklWmWQrLKc4xhU1mg650xDQ5kHTjSsWBSr62KaV15REwZVVGxOtRXh1lyPfQZjfERZprL3g/vQ5R1HopYQ4ZLMwBOHDNmHEagVqBnvNePjEfeOzCT6MJLSXPaYCgrvLKzUpv3HUZxop+5FFUsduXQgcR7h8aUHrGO87sEzrygVmanOqt46A+Mbk25Xk0xqCDpQg+lcSx9kWFDSlV35H9fhE37AhbBehRhjGYNCcwR4jPwIiUmShMJmyCFmDVQRR/Lf6xuTdnBMJYPRuJB8jnmI0Xu8yzSdLp/UNDyYfPOLWQZ7JOE1s6g1CzF30AI+BMdY2anBZEtQcgtPUxy1LnlucSuyvuNajxFIsWze0Rlt0M/qP7p91h3H9+BjPJjUtkosHtBtf1MtB771PJF/Vh5Rya67v+mX5Z5RzWWyM33ZQM9geeS+MdD2yn4nldyt6kfpEV7HroxXhbrSR2CJK82IZvIIn4onBHwUnukdfEfYQjuAhCEAIQhACEIQAgYQgCg3Cf8PvKbYzlItNZ9n4Ak9eWOTVFOBSL0y1HOKx7RbjadZhOk/x7K3Ty6akL/EQc1071WJbZq+1tdmlzlI66ivc28fvjGEoJ6Kx1og71sPRueBzEaYMW297EJiHiMxFIvC0mSrMVLYcyFOdN5z4ax5W8Uvlv8fY6a5K0eLdcyTTU5EihyB5HPQ94jUbZc4QqzmFDWtM+Ro2Y5xt3He4tLBVVkLVw9JRa0zIBBNTSp8DEtMklMiVrwDKT5A1jRS8MoQA2dmBiRPIBFMIxADvHWqPhH0XFaMIAtLVBrixOKjgRpErLtyHFQ1wdrI5bsxrGxZpnSdgFuSsfllEN+w0QQuO0YienyIoRimcKVrr51jJKuG0YQDaTUHWr5jgRWnwiyfQ3+w34THoWR/sN5GHqJ0V47NOSxM7Jt1GanepLVEapulFIBM5jLNKiTmeedGG/fXOldIty2R/sN5RkWwv9k+Y/WFsEEmysqjAs9HzIGEDjkKZeEZxstZ6UwHniavoYmhYX4AcyPlCdIwCsx0QcWanxpEpsEA+yC+5MYdzAN6ikef8tzAKVRh31HoRG7adpbOn80v9xCfzEgRXrf7TJSnDLALbgWMxvwSxX1jb1PwVcku2bn+UN4QL91h8DlHmfs1kFmMhBIoGKg1OWWda8ojltd6Wr+FZpyqd8zDZl59brkRuWX2aWyYa2i1S5XdJQzG/7kylD34TFliytaZT5i8KzDfN39EUWY5oFNNWNK6YjQZd5OsW72eXcsqwoyjrTy09z9pphyOp9wKB3ARjt+z0maEl2pBPWUVIMzf1cOJsNATrUaVGmkWWzyFRQqKFVQFVQAAABQAAZAAbow/xeeeWMo5f1xdP/v5LzW9dGSEIR65QQhCAEIQgBCEIAQhCAPhjn+zx/wAPvKbYzlItP19n4Ak9aWOTVFOBSOgxUvaRcjTbMJ0ofX2Ruml01Kj+IniufNRFZLVlJa2WqKxf13Uao0P7IiT2avxbXZpc5SDiXP72/wDXxjctdmDqQY834vHzjce0dGOVP6HKZGxJaa+BggYjC2I1UcAtKHnWLjYtipf1ZmTGdpY6pACeJpUkxG9OZUwhuMWax3qmGrMFHEkAeZjzHlm2mbSgq0bEm4pCmvRqSc6t1jXjnG+BEBatsrMn8zGeCAt66esV68/avLTJVRfvvU/gXP1j0cbddUc7pdnQTGKfaVQVdlUcWIA9Y5iu1N42v/TyLQwOhVBIT/uPT4xlkbAXjPNZ02TIB17VometF9THTxlIz+YvGy4WvbOzJo5c8EBPqaD1itXn7WJaGiBAd2JsR/AmfrG/Y/ZLZtbRNn2g8Gcy08El0+JizXXs5ZrN/AkSpXeqKD4tSp8TF1g9yOUmc7F/3na/4Fnn4T7xUWZPxPRiPOM9n9nNunHFPtEqTXUIrT3/ABOQK+cdPhGqxRQpvtlKsXsnsgznmdaT/wA2YQvgkvCPOsWi7rkkWcUkSZcof0IqedBnG7CNEkugopHykfYQiSxX9pwytKZCRUujbxTD0gqP+mVr/wAzvibs8zEoPEA+YjJSPsc0MChmllXlL9r3f5JvVCEIR0kCEIQAhCEAIQhACEIQAj4RH2EAc2uif/hd4T7KwPQTgZ8imdAScSD7rVHLCYkrz9o0qVrgT/7HFfwjOJ3aPZKRbQnThqyySpRijDEKMtRnQgCvKPN17EWKz5yrNKDD3iuNvxPU+sc8sNsouS0jmdqvafbZrPZ7POnVoAyIZcvIfaegjesmwF4zs5jSLOO8mc/kvV/NHWaR9hH4eESfU+2UKx+yKTraZ8+ed4xdEn4Uz/NFmuvZKyWb+DZpSEe8FBb8Zq3rEvCNlBLpBQSPlI+whFiwhCEAIQhACEIQAhCEAIQhACEIQAhCEAIQhAH/2Q=="/>
          <p:cNvSpPr>
            <a:spLocks noChangeAspect="1" noChangeArrowheads="1"/>
          </p:cNvSpPr>
          <p:nvPr/>
        </p:nvSpPr>
        <p:spPr bwMode="auto">
          <a:xfrm>
            <a:off x="9017000" y="-1019175"/>
            <a:ext cx="2171700" cy="2105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4" name="صورة 3" descr="قران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764704"/>
            <a:ext cx="7091121" cy="5301208"/>
          </a:xfrm>
          <a:prstGeom prst="rect">
            <a:avLst/>
          </a:prstGeom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123728" y="6093296"/>
            <a:ext cx="4211960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40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الباحثات الصغيرات </a:t>
            </a:r>
            <a:endParaRPr lang="ar-EG" sz="4000" b="1" dirty="0">
              <a:solidFill>
                <a:schemeClr val="tx1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3131840" y="260648"/>
            <a:ext cx="23034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مهارة البحث  </a:t>
            </a:r>
            <a:endParaRPr lang="ar-SA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dpic.de/data/picture/detail/Sonnenuntergang_ueber_dem_Meer_159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pic>
        <p:nvPicPr>
          <p:cNvPr id="3" name="Picture 6" descr="http://www.jawhara1.com/vb/imgcache/2/13311alsh3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8501122" cy="5500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428860" y="2357430"/>
            <a:ext cx="140775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الشمس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643042" y="3714752"/>
            <a:ext cx="128913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السكان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nsaayat6fed2671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611560" y="1988840"/>
            <a:ext cx="6264696" cy="258532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54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المفعول </a:t>
            </a:r>
            <a:r>
              <a:rPr lang="ar-SA" sz="5400" b="1" dirty="0" err="1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54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 : اسم يدل على من وقع عليه ............الفاعل .</a:t>
            </a:r>
            <a:endParaRPr lang="ar-SA" sz="5400" b="1" dirty="0">
              <a:solidFill>
                <a:schemeClr val="tx1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3635896" y="3645024"/>
            <a:ext cx="2000264" cy="92333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5400" b="1" dirty="0" smtClean="0">
                <a:solidFill>
                  <a:srgbClr val="FF0000"/>
                </a:solidFill>
                <a:latin typeface="Tahoma" pitchFamily="34" charset="0"/>
                <a:cs typeface="PT Bold Heading" pitchFamily="2" charset="-78"/>
              </a:rPr>
              <a:t>فــعــل</a:t>
            </a:r>
            <a:r>
              <a:rPr lang="ar-SA" sz="3200" b="1" dirty="0" smtClean="0">
                <a:solidFill>
                  <a:srgbClr val="0070C0"/>
                </a:solidFill>
                <a:latin typeface="Tahoma" pitchFamily="34" charset="0"/>
                <a:cs typeface="PT Bold Heading" pitchFamily="2" charset="-78"/>
              </a:rPr>
              <a:t>  </a:t>
            </a:r>
            <a:endParaRPr lang="ar-EG" sz="3200" b="1" dirty="0">
              <a:solidFill>
                <a:srgbClr val="0070C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79512" y="188640"/>
            <a:ext cx="834234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40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نستنتج القاعدة الجزئية </a:t>
            </a:r>
            <a:r>
              <a:rPr lang="ar-SA" sz="4400" dirty="0" smtClean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الأولى </a:t>
            </a:r>
            <a:r>
              <a:rPr lang="ar-SA" sz="440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 وهي 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3563938" y="333375"/>
            <a:ext cx="23034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مهمة أدائية ( 1 </a:t>
            </a:r>
            <a:r>
              <a:rPr lang="ar-SA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)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357158" y="285728"/>
            <a:ext cx="23034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مهارة الطلاقة </a:t>
            </a:r>
            <a:endParaRPr lang="ar-SA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84212" y="1231900"/>
            <a:ext cx="7816877" cy="1569660"/>
          </a:xfrm>
          <a:prstGeom prst="rect">
            <a:avLst/>
          </a:prstGeom>
          <a:solidFill>
            <a:srgbClr val="FFE7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CC00CC"/>
                </a:solidFill>
              </a:rPr>
              <a:t>الموضوع : المفعول به</a:t>
            </a:r>
          </a:p>
          <a:p>
            <a:r>
              <a:rPr lang="ar-SA" sz="2400" b="1" u="sng" dirty="0" smtClean="0">
                <a:solidFill>
                  <a:srgbClr val="CC00CC"/>
                </a:solidFill>
              </a:rPr>
              <a:t>الهدف</a:t>
            </a:r>
            <a:r>
              <a:rPr lang="ar-SA" sz="2400" b="1" dirty="0" smtClean="0">
                <a:solidFill>
                  <a:srgbClr val="CC00CC"/>
                </a:solidFill>
              </a:rPr>
              <a:t> </a:t>
            </a:r>
            <a:r>
              <a:rPr lang="ar-SA" sz="2400" b="1" dirty="0">
                <a:solidFill>
                  <a:srgbClr val="CC00CC"/>
                </a:solidFill>
              </a:rPr>
              <a:t>:</a:t>
            </a:r>
            <a:r>
              <a:rPr lang="ar-SA" sz="2400" b="1" dirty="0"/>
              <a:t> </a:t>
            </a:r>
            <a:r>
              <a:rPr lang="ar-SA" sz="2400" b="1" dirty="0" smtClean="0"/>
              <a:t>- أن تستعمل الطالبة المفعول به في تعبيرها الشفهي والكتابي ..   </a:t>
            </a:r>
            <a:endParaRPr lang="ar-SA" sz="2400" b="1" dirty="0"/>
          </a:p>
          <a:p>
            <a:r>
              <a:rPr lang="ar-SA" sz="2400" b="1" dirty="0"/>
              <a:t>          </a:t>
            </a:r>
          </a:p>
          <a:p>
            <a:r>
              <a:rPr lang="ar-SA" sz="2400" b="1" dirty="0">
                <a:solidFill>
                  <a:srgbClr val="CC00CC"/>
                </a:solidFill>
              </a:rPr>
              <a:t>آلية التنفيذ : جماعي  . /  الزمن : </a:t>
            </a:r>
            <a:r>
              <a:rPr lang="ar-SA" sz="2400" b="1" dirty="0" smtClean="0">
                <a:solidFill>
                  <a:srgbClr val="CC00CC"/>
                </a:solidFill>
              </a:rPr>
              <a:t>2دقائق </a:t>
            </a:r>
            <a:r>
              <a:rPr lang="ar-SA" sz="2400" b="1" dirty="0">
                <a:solidFill>
                  <a:srgbClr val="CC00CC"/>
                </a:solidFill>
              </a:rPr>
              <a:t>.  / الأدوات : أقلام </a:t>
            </a:r>
            <a:r>
              <a:rPr lang="ar-SA" sz="2400" b="1" dirty="0" smtClean="0">
                <a:solidFill>
                  <a:srgbClr val="CC00CC"/>
                </a:solidFill>
              </a:rPr>
              <a:t>أوراق  </a:t>
            </a:r>
            <a:r>
              <a:rPr lang="ar-SA" sz="2400" b="1" dirty="0">
                <a:solidFill>
                  <a:srgbClr val="CC00CC"/>
                </a:solidFill>
              </a:rPr>
              <a:t>. </a:t>
            </a:r>
            <a:endParaRPr lang="en-US" sz="2400" b="1" dirty="0">
              <a:solidFill>
                <a:srgbClr val="CC00CC"/>
              </a:solidFill>
            </a:endParaRPr>
          </a:p>
        </p:txBody>
      </p:sp>
      <p:pic>
        <p:nvPicPr>
          <p:cNvPr id="2" name="Picture 2" descr="http://www.e-tejarah.com/wp-content/uploads/2009/01/j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61889">
            <a:off x="7452570" y="284640"/>
            <a:ext cx="1530935" cy="1080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57158" y="2857496"/>
            <a:ext cx="842968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ar-SA" sz="2400" b="1" u="sng" dirty="0">
              <a:solidFill>
                <a:srgbClr val="009900"/>
              </a:solidFill>
            </a:endParaRPr>
          </a:p>
          <a:p>
            <a:r>
              <a:rPr lang="ar-SA" sz="2400" b="1" dirty="0" smtClean="0"/>
              <a:t>طالباتي النجيبات : من خلال معلوماتكن :-اذكرن أكبر عدد ممكن من الجمل الفعلية التي تحتوي على فعل وفاعل ومفعول به .</a:t>
            </a:r>
          </a:p>
          <a:p>
            <a:endParaRPr lang="ar-SA" sz="2400" b="1" dirty="0">
              <a:solidFill>
                <a:srgbClr val="0000FF"/>
              </a:solidFill>
            </a:endParaRPr>
          </a:p>
          <a:p>
            <a:r>
              <a:rPr lang="ar-SA" dirty="0" smtClean="0"/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ar-SA" dirty="0"/>
          </a:p>
          <a:p>
            <a:r>
              <a:rPr lang="ar-SA" dirty="0" smtClean="0"/>
              <a:t>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dirty="0"/>
          </a:p>
        </p:txBody>
      </p:sp>
      <p:pic>
        <p:nvPicPr>
          <p:cNvPr id="9" name="Picture 2" descr="http://www.balasmr.net/traidnt/uploads/images/balasmer-9cbc1336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9083">
            <a:off x="232915" y="4366577"/>
            <a:ext cx="1499658" cy="1124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http://www.sakheer.com/thumbnail.php?file=makkah.jpg&amp;size=article_lar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89196">
            <a:off x="1235336" y="5510628"/>
            <a:ext cx="1499658" cy="1124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s.alriyadh.com/2011/11/29/img/317241028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1999" cy="3429000"/>
          </a:xfrm>
          <a:prstGeom prst="rect">
            <a:avLst/>
          </a:prstGeom>
          <a:noFill/>
        </p:spPr>
      </p:pic>
      <p:pic>
        <p:nvPicPr>
          <p:cNvPr id="6" name="Picture 6" descr="http://www.jawhara1.com/vb/imgcache/2/13311alsh3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7" name="Picture 4" descr="http://www.majalisna.com/gallery/5/5_182215_1253173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24578" name="Picture 2" descr="http://www.adpic.de/data/picture/detail/Sonnenuntergang_ueber_dem_Meer_159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9" name="مستطيل 8"/>
          <p:cNvSpPr/>
          <p:nvPr/>
        </p:nvSpPr>
        <p:spPr>
          <a:xfrm>
            <a:off x="683568" y="404664"/>
            <a:ext cx="7786742" cy="3416320"/>
          </a:xfrm>
          <a:prstGeom prst="rect">
            <a:avLst/>
          </a:prstGeom>
          <a:solidFill>
            <a:srgbClr val="FCFC8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زَارَ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الْمَناطِقَ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القديمةَ والْجديدَةَ.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رأى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الشَّمْسَ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كَأنَّها تَغْطِسُ.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تَسْتَهْوي الْمَدينَةُ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السُّكانَ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بِأَضْوائِها.</a:t>
            </a:r>
            <a:endParaRPr lang="ar-SA" sz="4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933056"/>
            <a:ext cx="6651873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nsaayat0cd147af8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51520" y="260648"/>
            <a:ext cx="870142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400" dirty="0">
                <a:ln w="1905">
                  <a:solidFill>
                    <a:schemeClr val="tx1"/>
                  </a:solidFill>
                </a:ln>
                <a:solidFill>
                  <a:srgbClr val="00823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نستنتج القاعدة الجزئية الأخيرة ،، وهي  :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539552" y="1556792"/>
            <a:ext cx="6352282" cy="92333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800" b="1" dirty="0" smtClean="0">
                <a:latin typeface="Times New Roman" pitchFamily="18" charset="0"/>
                <a:cs typeface="PT Bold Heading" pitchFamily="2" charset="-78"/>
              </a:rPr>
              <a:t>المفعول </a:t>
            </a:r>
            <a:r>
              <a:rPr lang="ar-SA" sz="4800" b="1" dirty="0" err="1" smtClean="0"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4800" b="1" dirty="0" smtClean="0"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4800" b="1" dirty="0">
                <a:latin typeface="Times New Roman" pitchFamily="18" charset="0"/>
                <a:cs typeface="PT Bold Heading" pitchFamily="2" charset="-78"/>
              </a:rPr>
              <a:t>: </a:t>
            </a:r>
            <a:r>
              <a:rPr lang="ar-SA" sz="4800" b="1" dirty="0" smtClean="0">
                <a:latin typeface="Times New Roman" pitchFamily="18" charset="0"/>
                <a:cs typeface="PT Bold Heading" pitchFamily="2" charset="-78"/>
              </a:rPr>
              <a:t>منصوب </a:t>
            </a:r>
            <a:r>
              <a:rPr lang="ar-SA" sz="4800" b="1" dirty="0">
                <a:latin typeface="Times New Roman" pitchFamily="18" charset="0"/>
                <a:cs typeface="PT Bold Heading" pitchFamily="2" charset="-78"/>
              </a:rPr>
              <a:t>دائماً </a:t>
            </a:r>
            <a:r>
              <a:rPr lang="ar-SA" sz="5400" b="1" dirty="0">
                <a:latin typeface="Times New Roman" pitchFamily="18" charset="0"/>
                <a:cs typeface="PT Bold Heading" pitchFamily="2" charset="-78"/>
              </a:rPr>
              <a:t>.</a:t>
            </a:r>
          </a:p>
        </p:txBody>
      </p:sp>
      <p:sp>
        <p:nvSpPr>
          <p:cNvPr id="5" name="مربع نص 3"/>
          <p:cNvSpPr txBox="1">
            <a:spLocks noChangeArrowheads="1"/>
          </p:cNvSpPr>
          <p:nvPr/>
        </p:nvSpPr>
        <p:spPr bwMode="auto">
          <a:xfrm>
            <a:off x="683568" y="2636912"/>
            <a:ext cx="6284834" cy="156966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800" b="1" dirty="0">
                <a:latin typeface="Times New Roman" pitchFamily="18" charset="0"/>
                <a:cs typeface="PT Bold Heading" pitchFamily="2" charset="-78"/>
              </a:rPr>
              <a:t>العلامة التي تظهر على آخره ، هي :</a:t>
            </a:r>
          </a:p>
        </p:txBody>
      </p:sp>
      <p:sp>
        <p:nvSpPr>
          <p:cNvPr id="6" name="مربع نص 3"/>
          <p:cNvSpPr txBox="1">
            <a:spLocks noChangeArrowheads="1"/>
          </p:cNvSpPr>
          <p:nvPr/>
        </p:nvSpPr>
        <p:spPr bwMode="auto">
          <a:xfrm>
            <a:off x="2843808" y="4293096"/>
            <a:ext cx="2284876" cy="156966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6600" b="1" dirty="0" smtClean="0">
                <a:solidFill>
                  <a:srgbClr val="EE0000"/>
                </a:solidFill>
                <a:latin typeface="Times New Roman" pitchFamily="18" charset="0"/>
                <a:cs typeface="PT Bold Heading" pitchFamily="2" charset="-78"/>
              </a:rPr>
              <a:t>الفتحة</a:t>
            </a:r>
            <a:r>
              <a:rPr lang="ar-SA" sz="9600" b="1" dirty="0" smtClean="0">
                <a:solidFill>
                  <a:srgbClr val="EE0000"/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endParaRPr lang="ar-SA" sz="9600" b="1" dirty="0">
              <a:solidFill>
                <a:srgbClr val="EE0000"/>
              </a:solidFill>
              <a:latin typeface="Times New Roman" pitchFamily="18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nsaayat8f695fac7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2666803" y="6000768"/>
            <a:ext cx="1960793" cy="400110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cap="none" spc="0" dirty="0" smtClean="0">
                <a:ln w="1778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وحدة مدينتي وقريتي </a:t>
            </a:r>
            <a:endParaRPr lang="ar-SA" sz="2000" b="1" cap="none" spc="0" dirty="0">
              <a:ln w="1778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grpSp>
        <p:nvGrpSpPr>
          <p:cNvPr id="3" name="مجموعة 9"/>
          <p:cNvGrpSpPr/>
          <p:nvPr/>
        </p:nvGrpSpPr>
        <p:grpSpPr>
          <a:xfrm>
            <a:off x="285720" y="428604"/>
            <a:ext cx="8858280" cy="3929090"/>
            <a:chOff x="71438" y="142852"/>
            <a:chExt cx="8858280" cy="3929090"/>
          </a:xfrm>
        </p:grpSpPr>
        <p:sp>
          <p:nvSpPr>
            <p:cNvPr id="11" name="شكل بيضاوي 10"/>
            <p:cNvSpPr/>
            <p:nvPr/>
          </p:nvSpPr>
          <p:spPr>
            <a:xfrm>
              <a:off x="71438" y="478952"/>
              <a:ext cx="7000924" cy="107836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b="1" dirty="0" smtClean="0">
                  <a:solidFill>
                    <a:schemeClr val="tx1"/>
                  </a:solidFill>
                </a:rPr>
                <a:t>الموضوع : المفعول به </a:t>
              </a:r>
            </a:p>
            <a:p>
              <a:pPr algn="ctr"/>
              <a:endParaRPr lang="ar-SA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b="1" dirty="0" smtClean="0">
                  <a:solidFill>
                    <a:schemeClr val="tx1"/>
                  </a:solidFill>
                </a:rPr>
                <a:t>الهدف : أن تصوب  الطالبة الخطأ الوارد في الجملة المعطاة لها . .</a:t>
              </a:r>
              <a:endParaRPr lang="ar-SA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شكل بيضاوي 11"/>
            <p:cNvSpPr/>
            <p:nvPr/>
          </p:nvSpPr>
          <p:spPr>
            <a:xfrm>
              <a:off x="6858016" y="714356"/>
              <a:ext cx="2071702" cy="8572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وضعية التنفيذ:</a:t>
              </a: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جماعي</a:t>
              </a:r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شكل بيضاوي 12"/>
            <p:cNvSpPr/>
            <p:nvPr/>
          </p:nvSpPr>
          <p:spPr>
            <a:xfrm>
              <a:off x="6786578" y="3214686"/>
              <a:ext cx="2071702" cy="8572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اسم المجموعة</a:t>
              </a:r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شكل بيضاوي 13"/>
            <p:cNvSpPr/>
            <p:nvPr/>
          </p:nvSpPr>
          <p:spPr>
            <a:xfrm>
              <a:off x="7000892" y="1571612"/>
              <a:ext cx="1643074" cy="78581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20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الصف الرابع</a:t>
              </a:r>
            </a:p>
            <a:p>
              <a:pPr algn="ctr"/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شكل بيضاوي 14"/>
            <p:cNvSpPr/>
            <p:nvPr/>
          </p:nvSpPr>
          <p:spPr>
            <a:xfrm>
              <a:off x="7072330" y="2428868"/>
              <a:ext cx="1643074" cy="78581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20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الزمن</a:t>
              </a: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1د</a:t>
              </a:r>
            </a:p>
            <a:p>
              <a:pPr algn="ctr"/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شكل بيضاوي 15"/>
            <p:cNvSpPr/>
            <p:nvPr/>
          </p:nvSpPr>
          <p:spPr>
            <a:xfrm>
              <a:off x="214314" y="142852"/>
              <a:ext cx="1643074" cy="7143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20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sz="2000" b="1" dirty="0" smtClean="0">
                  <a:solidFill>
                    <a:srgbClr val="FF0066"/>
                  </a:solidFill>
                </a:rPr>
                <a:t>مهمة أدائية 2</a:t>
              </a:r>
            </a:p>
            <a:p>
              <a:pPr algn="ctr"/>
              <a:endParaRPr lang="ar-SA" sz="2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مستطيل 16"/>
          <p:cNvSpPr/>
          <p:nvPr/>
        </p:nvSpPr>
        <p:spPr>
          <a:xfrm>
            <a:off x="857224" y="2928934"/>
            <a:ext cx="596509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2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س- صوبي الخطأ في الجملة التي أمامك.</a:t>
            </a:r>
          </a:p>
          <a:p>
            <a:pPr algn="ctr"/>
            <a:endParaRPr lang="ar-SA" sz="3200" b="1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ar-SA" sz="32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ar-SA" sz="3200" b="1" cap="none" spc="50" dirty="0" smtClean="0">
              <a:ln w="11430">
                <a:solidFill>
                  <a:srgbClr val="FF0066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ar-SA" sz="5400" b="1" cap="none" spc="50" dirty="0" smtClean="0">
                <a:ln w="11430">
                  <a:solidFill>
                    <a:srgbClr val="FF0066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تزورُ هندُ الرياض</a:t>
            </a:r>
            <a:endParaRPr lang="ar-SA" sz="5400" b="1" cap="none" spc="50" dirty="0">
              <a:ln w="11430">
                <a:solidFill>
                  <a:srgbClr val="FF0066"/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9" name="رابط مستقيم 18"/>
          <p:cNvCxnSpPr/>
          <p:nvPr/>
        </p:nvCxnSpPr>
        <p:spPr>
          <a:xfrm rot="10800000" flipV="1">
            <a:off x="1547664" y="5301208"/>
            <a:ext cx="357190" cy="142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http://www.araby4design.com/gallery/data/media/25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2158">
            <a:off x="7139432" y="5021065"/>
            <a:ext cx="1874006" cy="1245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2" descr="http://www.ksa-vib.com/up/uploads/images/domain-d7eff9186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5589240"/>
            <a:ext cx="1859699" cy="1268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صورة 5" descr="gf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339975" y="3068638"/>
            <a:ext cx="4286250" cy="95408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2800" b="1"/>
              <a:t>العلم يرتقي بكــِ....وأنا هنــا من أجلكـــ...</a:t>
            </a:r>
            <a:endParaRPr lang="ar-SA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ksa-vib.com/up/uploads/images/domain-da29af7c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32656"/>
            <a:ext cx="1959471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268760"/>
            <a:ext cx="8136904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nsaayat5c55b906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611560" y="0"/>
            <a:ext cx="6336704" cy="10527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8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باستخدام مهارة الاستنتاج</a:t>
            </a:r>
            <a:endParaRPr lang="ar-SA" sz="4800" b="1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88194" y="260648"/>
            <a:ext cx="225580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نستنتج القاعدة الكلية للدرس :</a:t>
            </a:r>
          </a:p>
        </p:txBody>
      </p:sp>
      <p:sp>
        <p:nvSpPr>
          <p:cNvPr id="7" name="مربع نص 2"/>
          <p:cNvSpPr txBox="1">
            <a:spLocks noChangeArrowheads="1"/>
          </p:cNvSpPr>
          <p:nvPr/>
        </p:nvSpPr>
        <p:spPr bwMode="auto">
          <a:xfrm>
            <a:off x="683568" y="1196752"/>
            <a:ext cx="6120680" cy="1323439"/>
          </a:xfrm>
          <a:prstGeom prst="rect">
            <a:avLst/>
          </a:prstGeom>
          <a:noFill/>
          <a:ln w="28575">
            <a:noFill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000" b="1" dirty="0" smtClean="0">
                <a:ln>
                  <a:solidFill>
                    <a:schemeClr val="tx1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1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-المفعول </a:t>
            </a:r>
            <a:r>
              <a:rPr lang="ar-SA" sz="4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 : اسم 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منصوب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 وقع عليه فعل الفاعل</a:t>
            </a:r>
            <a:endParaRPr lang="ar-SA" sz="40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8" name="مربع نص 2"/>
          <p:cNvSpPr txBox="1">
            <a:spLocks noChangeArrowheads="1"/>
          </p:cNvSpPr>
          <p:nvPr/>
        </p:nvSpPr>
        <p:spPr bwMode="auto">
          <a:xfrm>
            <a:off x="683568" y="2708920"/>
            <a:ext cx="6048672" cy="707886"/>
          </a:xfrm>
          <a:prstGeom prst="rect">
            <a:avLst/>
          </a:prstGeom>
          <a:noFill/>
          <a:ln w="28575">
            <a:noFill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2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-علامة نصب المفعول </a:t>
            </a:r>
            <a:r>
              <a:rPr lang="ar-SA" sz="4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 هنا               </a:t>
            </a:r>
            <a:endParaRPr lang="ar-SA" sz="40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987824" y="3429000"/>
            <a:ext cx="1512168" cy="64807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PT Bold Heading" pitchFamily="2" charset="-78"/>
              </a:rPr>
              <a:t>الفتحة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10" name="مربع نص 2"/>
          <p:cNvSpPr txBox="1">
            <a:spLocks noChangeArrowheads="1"/>
          </p:cNvSpPr>
          <p:nvPr/>
        </p:nvSpPr>
        <p:spPr bwMode="auto">
          <a:xfrm>
            <a:off x="467544" y="4365104"/>
            <a:ext cx="6192688" cy="1323439"/>
          </a:xfrm>
          <a:prstGeom prst="rect">
            <a:avLst/>
          </a:prstGeom>
          <a:noFill/>
          <a:ln w="28575">
            <a:noFill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0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التي تظهر على الحرف الأخير منه .</a:t>
            </a:r>
            <a:endParaRPr lang="ar-SA" sz="4000" b="1" dirty="0">
              <a:ln>
                <a:solidFill>
                  <a:sysClr val="windowText" lastClr="000000"/>
                </a:solidFill>
              </a:ln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100" name="مربع نص 3"/>
          <p:cNvSpPr txBox="1">
            <a:spLocks noChangeArrowheads="1"/>
          </p:cNvSpPr>
          <p:nvPr/>
        </p:nvSpPr>
        <p:spPr bwMode="auto">
          <a:xfrm>
            <a:off x="142875" y="190500"/>
            <a:ext cx="1785938" cy="501675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SA" sz="3200" b="1" dirty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أجيب عن الأسئلة التالية بجمل فعلية ،</a:t>
            </a:r>
          </a:p>
          <a:p>
            <a:pPr algn="ctr">
              <a:defRPr/>
            </a:pPr>
            <a:r>
              <a:rPr lang="ar-SA" sz="3200" b="1" dirty="0" smtClean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مع </a:t>
            </a:r>
            <a:r>
              <a:rPr lang="ar-SA" sz="3200" b="1" dirty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ضبط آخر </a:t>
            </a:r>
            <a:r>
              <a:rPr lang="ar-SA" sz="3200" b="1" dirty="0" smtClean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الفاعل والمفعول </a:t>
            </a:r>
            <a:r>
              <a:rPr lang="ar-SA" sz="3200" b="1" dirty="0" err="1" smtClean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3200" b="1" dirty="0" smtClean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 بالحركة المناسبة </a:t>
            </a:r>
            <a:r>
              <a:rPr lang="ar-SA" sz="3200" b="1" dirty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214563" y="5786438"/>
            <a:ext cx="6643687" cy="7858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800" b="1" dirty="0">
                <a:solidFill>
                  <a:schemeClr val="accent2"/>
                </a:solidFill>
                <a:latin typeface="Times New Roman" pitchFamily="18" charset="0"/>
                <a:cs typeface="PT Bold Heading" pitchFamily="2" charset="-78"/>
              </a:rPr>
              <a:t>باستخدام مهارة التطبيق :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857488" y="214290"/>
            <a:ext cx="4343400" cy="10001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ماذا يبني البناء؟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714612" y="1357298"/>
            <a:ext cx="4643438" cy="1000125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ماذا صادت القطة ؟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714612" y="2571744"/>
            <a:ext cx="4643438" cy="1000125"/>
          </a:xfrm>
          <a:prstGeom prst="rect">
            <a:avLst/>
          </a:prstGeom>
          <a:solidFill>
            <a:srgbClr val="98FB75"/>
          </a:solidFill>
          <a:ln>
            <a:solidFill>
              <a:srgbClr val="98F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ماذا تجني النحلة ؟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714612" y="3714752"/>
            <a:ext cx="4643438" cy="1000125"/>
          </a:xfrm>
          <a:prstGeom prst="rect">
            <a:avLst/>
          </a:prstGeom>
          <a:solidFill>
            <a:srgbClr val="F7903B"/>
          </a:solidFill>
          <a:ln>
            <a:solidFill>
              <a:srgbClr val="F79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ماذا تأكل الأغنام ؟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714612" y="4857760"/>
            <a:ext cx="4643438" cy="10001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ماذا يحمل الطالب ؟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857488" y="214290"/>
            <a:ext cx="4343400" cy="10001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يبني البناءُ البناءَ.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714612" y="1357298"/>
            <a:ext cx="4643438" cy="1000125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صادت القطةُ الفأرَ.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714612" y="2571744"/>
            <a:ext cx="4643438" cy="1000125"/>
          </a:xfrm>
          <a:prstGeom prst="rect">
            <a:avLst/>
          </a:prstGeom>
          <a:solidFill>
            <a:srgbClr val="98FB75"/>
          </a:solidFill>
          <a:ln>
            <a:solidFill>
              <a:srgbClr val="98F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تجني النحلةُ الرحيقَ.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714612" y="3714752"/>
            <a:ext cx="4643438" cy="1000125"/>
          </a:xfrm>
          <a:prstGeom prst="rect">
            <a:avLst/>
          </a:prstGeom>
          <a:solidFill>
            <a:srgbClr val="F7903B"/>
          </a:solidFill>
          <a:ln>
            <a:solidFill>
              <a:srgbClr val="F79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تأكل الأغنامُ العشبَ.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714612" y="4857760"/>
            <a:ext cx="4643438" cy="10001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يحمل الطالبُ الحقيبةَ.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214290"/>
            <a:ext cx="1109664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8572560" cy="6286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4929190" y="3857628"/>
            <a:ext cx="3693774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قاد السائقُ السيارةَ بسرعةٍ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4572000" y="4857760"/>
            <a:ext cx="4214842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باع التاجرُ القماشَ بثمنٍ قليلٍ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4214810" y="5715016"/>
            <a:ext cx="4572032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يدخل المعلمُ الفصلَ بعدَ التلاميذِ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500034" y="3857628"/>
            <a:ext cx="400052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شارك المديرُ الطلابَ في الحفلِ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214282" y="4857760"/>
            <a:ext cx="4286280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يستذكر الأخُ دروسهُ بعدَ العصرِ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8" grpId="1" animBg="1"/>
      <p:bldP spid="19" grpId="0" animBg="1"/>
      <p:bldP spid="20" grpId="0" animBg="1"/>
      <p:bldP spid="21" grpId="0" animBg="1"/>
      <p:bldP spid="11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267744" y="5589240"/>
            <a:ext cx="5328592" cy="92333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54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لعبة بدون كلام </a:t>
            </a:r>
            <a:endParaRPr lang="ar-SA" sz="5400" b="1" dirty="0">
              <a:solidFill>
                <a:schemeClr val="tx1"/>
              </a:solidFill>
              <a:latin typeface="Times New Roman" pitchFamily="18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صورة 27" descr="صورة1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1" y="204882"/>
            <a:ext cx="8572560" cy="6224514"/>
          </a:xfrm>
          <a:prstGeom prst="rect">
            <a:avLst/>
          </a:prstGeom>
        </p:spPr>
      </p:pic>
      <p:sp>
        <p:nvSpPr>
          <p:cNvPr id="29" name="مستطيل مستدير الزوايا 28"/>
          <p:cNvSpPr/>
          <p:nvPr/>
        </p:nvSpPr>
        <p:spPr>
          <a:xfrm>
            <a:off x="2143108" y="2214554"/>
            <a:ext cx="6072230" cy="1857388"/>
          </a:xfrm>
          <a:prstGeom prst="roundRect">
            <a:avLst/>
          </a:prstGeom>
          <a:solidFill>
            <a:srgbClr val="FF0000"/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spcBef>
                <a:spcPct val="50000"/>
              </a:spcBef>
            </a:pPr>
            <a:r>
              <a:rPr lang="ar-SA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نشرة أخبار لغتي</a:t>
            </a:r>
            <a:endParaRPr lang="ar-SA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5" name="صورة 24" descr="عصفور البريد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2143116"/>
            <a:ext cx="1571636" cy="1800833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7" name="Picture 12" descr="An69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5449830"/>
            <a:ext cx="714380" cy="816609"/>
          </a:xfrm>
          <a:prstGeom prst="rect">
            <a:avLst/>
          </a:prstGeom>
          <a:noFill/>
        </p:spPr>
      </p:pic>
      <p:pic>
        <p:nvPicPr>
          <p:cNvPr id="30" name="Picture 12" descr="An69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5439608"/>
            <a:ext cx="785818" cy="898269"/>
          </a:xfrm>
          <a:prstGeom prst="rect">
            <a:avLst/>
          </a:prstGeom>
          <a:noFill/>
        </p:spPr>
      </p:pic>
      <p:pic>
        <p:nvPicPr>
          <p:cNvPr id="31" name="Picture 12" descr="An69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5296732"/>
            <a:ext cx="785818" cy="898270"/>
          </a:xfrm>
          <a:prstGeom prst="rect">
            <a:avLst/>
          </a:prstGeom>
          <a:noFill/>
        </p:spPr>
      </p:pic>
      <p:pic>
        <p:nvPicPr>
          <p:cNvPr id="33" name="Picture 12" descr="An69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4868104"/>
            <a:ext cx="785818" cy="898270"/>
          </a:xfrm>
          <a:prstGeom prst="rect">
            <a:avLst/>
          </a:prstGeom>
          <a:noFill/>
        </p:spPr>
      </p:pic>
      <p:pic>
        <p:nvPicPr>
          <p:cNvPr id="34" name="Picture 12" descr="An69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5449830"/>
            <a:ext cx="714380" cy="816609"/>
          </a:xfrm>
          <a:prstGeom prst="rect">
            <a:avLst/>
          </a:prstGeom>
          <a:noFill/>
        </p:spPr>
      </p:pic>
      <p:grpSp>
        <p:nvGrpSpPr>
          <p:cNvPr id="2" name="مجموعة 63"/>
          <p:cNvGrpSpPr/>
          <p:nvPr/>
        </p:nvGrpSpPr>
        <p:grpSpPr>
          <a:xfrm>
            <a:off x="-101322" y="0"/>
            <a:ext cx="9272618" cy="6871010"/>
            <a:chOff x="-101322" y="0"/>
            <a:chExt cx="9272618" cy="6871010"/>
          </a:xfrm>
        </p:grpSpPr>
        <p:grpSp>
          <p:nvGrpSpPr>
            <p:cNvPr id="3" name="مجموعة 20"/>
            <p:cNvGrpSpPr/>
            <p:nvPr/>
          </p:nvGrpSpPr>
          <p:grpSpPr>
            <a:xfrm>
              <a:off x="-101322" y="0"/>
              <a:ext cx="9272618" cy="6871010"/>
              <a:chOff x="-101322" y="0"/>
              <a:chExt cx="9272618" cy="6871010"/>
            </a:xfrm>
          </p:grpSpPr>
          <p:sp>
            <p:nvSpPr>
              <p:cNvPr id="68" name="مكعب 67"/>
              <p:cNvSpPr/>
              <p:nvPr/>
            </p:nvSpPr>
            <p:spPr>
              <a:xfrm>
                <a:off x="857224" y="6456692"/>
                <a:ext cx="7572428" cy="414318"/>
              </a:xfrm>
              <a:prstGeom prst="cub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9" name="مخطط انسيابي: مهلة 68"/>
              <p:cNvSpPr/>
              <p:nvPr/>
            </p:nvSpPr>
            <p:spPr>
              <a:xfrm rot="5400000">
                <a:off x="4451195" y="2035991"/>
                <a:ext cx="214314" cy="9144000"/>
              </a:xfrm>
              <a:prstGeom prst="flowChartDelay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grpSp>
            <p:nvGrpSpPr>
              <p:cNvPr id="4" name="مجموعة 20"/>
              <p:cNvGrpSpPr/>
              <p:nvPr/>
            </p:nvGrpSpPr>
            <p:grpSpPr>
              <a:xfrm>
                <a:off x="-101322" y="0"/>
                <a:ext cx="9272618" cy="6832305"/>
                <a:chOff x="-101322" y="0"/>
                <a:chExt cx="9272618" cy="6832305"/>
              </a:xfrm>
            </p:grpSpPr>
            <p:sp>
              <p:nvSpPr>
                <p:cNvPr id="71" name="مكعب 70"/>
                <p:cNvSpPr/>
                <p:nvPr/>
              </p:nvSpPr>
              <p:spPr>
                <a:xfrm>
                  <a:off x="0" y="6357958"/>
                  <a:ext cx="9144000" cy="214314"/>
                </a:xfrm>
                <a:prstGeom prst="cub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2" name="مكعب 71"/>
                <p:cNvSpPr/>
                <p:nvPr/>
              </p:nvSpPr>
              <p:spPr>
                <a:xfrm>
                  <a:off x="-14288" y="57126"/>
                  <a:ext cx="371446" cy="6572272"/>
                </a:xfrm>
                <a:prstGeom prst="cub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3" name="مكعب 72"/>
                <p:cNvSpPr/>
                <p:nvPr/>
              </p:nvSpPr>
              <p:spPr>
                <a:xfrm>
                  <a:off x="8786874" y="57126"/>
                  <a:ext cx="357158" cy="6572272"/>
                </a:xfrm>
                <a:prstGeom prst="cub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4" name="مكعب 73"/>
                <p:cNvSpPr/>
                <p:nvPr/>
              </p:nvSpPr>
              <p:spPr>
                <a:xfrm>
                  <a:off x="-101322" y="0"/>
                  <a:ext cx="9272618" cy="428604"/>
                </a:xfrm>
                <a:prstGeom prst="cub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5" name="شكل بيضاوي 74"/>
                <p:cNvSpPr/>
                <p:nvPr/>
              </p:nvSpPr>
              <p:spPr>
                <a:xfrm>
                  <a:off x="5431174" y="6715148"/>
                  <a:ext cx="171452" cy="117157"/>
                </a:xfrm>
                <a:prstGeom prst="ellipse">
                  <a:avLst/>
                </a:prstGeom>
                <a:solidFill>
                  <a:schemeClr val="tx1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 dirty="0">
                    <a:ln w="76200">
                      <a:solidFill>
                        <a:schemeClr val="bg1"/>
                      </a:solidFill>
                    </a:ln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شكل بيضاوي 75"/>
                <p:cNvSpPr/>
                <p:nvPr/>
              </p:nvSpPr>
              <p:spPr>
                <a:xfrm flipV="1">
                  <a:off x="5143504" y="6742446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77" name="شكل بيضاوي 76"/>
                <p:cNvSpPr/>
                <p:nvPr/>
              </p:nvSpPr>
              <p:spPr>
                <a:xfrm flipV="1">
                  <a:off x="4914902" y="6742444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78" name="شكل بيضاوي 77"/>
                <p:cNvSpPr/>
                <p:nvPr/>
              </p:nvSpPr>
              <p:spPr>
                <a:xfrm flipV="1">
                  <a:off x="4629150" y="6742446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79" name="شكل بيضاوي 78"/>
                <p:cNvSpPr/>
                <p:nvPr/>
              </p:nvSpPr>
              <p:spPr>
                <a:xfrm flipV="1">
                  <a:off x="4343398" y="6742446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80" name="شكل بيضاوي 79"/>
                <p:cNvSpPr/>
                <p:nvPr/>
              </p:nvSpPr>
              <p:spPr>
                <a:xfrm flipV="1">
                  <a:off x="4057646" y="6742446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81" name="شكل بيضاوي 80"/>
                <p:cNvSpPr/>
                <p:nvPr/>
              </p:nvSpPr>
              <p:spPr>
                <a:xfrm flipV="1">
                  <a:off x="3771894" y="6742446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82" name="شكل بيضاوي 81"/>
                <p:cNvSpPr/>
                <p:nvPr/>
              </p:nvSpPr>
              <p:spPr>
                <a:xfrm flipV="1">
                  <a:off x="3457566" y="6742446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83" name="شكل بيضاوي 82"/>
                <p:cNvSpPr/>
                <p:nvPr/>
              </p:nvSpPr>
              <p:spPr>
                <a:xfrm flipV="1">
                  <a:off x="3214678" y="6742448"/>
                  <a:ext cx="71438" cy="71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ar-SA"/>
                </a:p>
              </p:txBody>
            </p:sp>
            <p:sp>
              <p:nvSpPr>
                <p:cNvPr id="84" name="مستطيل 83"/>
                <p:cNvSpPr/>
                <p:nvPr/>
              </p:nvSpPr>
              <p:spPr>
                <a:xfrm>
                  <a:off x="3500430" y="6487186"/>
                  <a:ext cx="1785950" cy="14287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1" anchor="ctr"/>
                <a:lstStyle/>
                <a:p>
                  <a:pPr algn="ctr"/>
                  <a:r>
                    <a:rPr lang="ar-SA" sz="1400" b="1" dirty="0" smtClean="0">
                      <a:ln w="3175" cmpd="sng">
                        <a:noFill/>
                        <a:prstDash val="solid"/>
                        <a:miter lim="800000"/>
                      </a:ln>
                      <a:solidFill>
                        <a:schemeClr val="bg1">
                          <a:lumMod val="75000"/>
                        </a:schemeClr>
                      </a:solidFill>
                      <a:effectLst>
                        <a:outerShdw blurRad="50800" algn="tl" rotWithShape="0">
                          <a:srgbClr val="000000"/>
                        </a:outerShdw>
                      </a:effectLst>
                    </a:rPr>
                    <a:t>تلفــــزيـــون  لــغـــتــــي</a:t>
                  </a:r>
                  <a:endParaRPr lang="ar-SA" sz="1400" b="1" dirty="0">
                    <a:ln w="3175" cmpd="sng">
                      <a:noFill/>
                      <a:prstDash val="solid"/>
                      <a:miter lim="800000"/>
                    </a:ln>
                    <a:solidFill>
                      <a:schemeClr val="bg1">
                        <a:lumMod val="75000"/>
                      </a:schemeClr>
                    </a:solidFill>
                    <a:effectLst>
                      <a:outerShdw blurRad="50800" algn="tl" rotWithShape="0">
                        <a:srgbClr val="000000"/>
                      </a:outerShdw>
                    </a:effectLst>
                  </a:endParaRPr>
                </a:p>
              </p:txBody>
            </p:sp>
          </p:grpSp>
        </p:grpSp>
        <p:sp>
          <p:nvSpPr>
            <p:cNvPr id="67" name="مستطيل 66"/>
            <p:cNvSpPr/>
            <p:nvPr/>
          </p:nvSpPr>
          <p:spPr>
            <a:xfrm>
              <a:off x="428596" y="1251774"/>
              <a:ext cx="1143008" cy="3693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dirty="0" smtClean="0">
                  <a:ln w="6350" cmpd="sng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مباشر</a:t>
              </a:r>
              <a:endParaRPr lang="ar-SA" dirty="0">
                <a:ln w="63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نشرة أخبار لغتي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45481_imgcach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مستطيل 12"/>
          <p:cNvSpPr/>
          <p:nvPr/>
        </p:nvSpPr>
        <p:spPr>
          <a:xfrm>
            <a:off x="467544" y="620688"/>
            <a:ext cx="8208912" cy="396044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PT Bold Heading" pitchFamily="2" charset="-78"/>
              </a:rPr>
              <a:t>أهلا وسهلا </a:t>
            </a:r>
            <a:r>
              <a:rPr lang="ar-SA" sz="4400" dirty="0" err="1" smtClean="0">
                <a:cs typeface="PT Bold Heading" pitchFamily="2" charset="-78"/>
              </a:rPr>
              <a:t>بكن</a:t>
            </a:r>
            <a:r>
              <a:rPr lang="ar-SA" sz="4400" dirty="0" smtClean="0">
                <a:cs typeface="PT Bold Heading" pitchFamily="2" charset="-78"/>
              </a:rPr>
              <a:t> على قناة أخبار لغتي لهذا اليوم </a:t>
            </a:r>
          </a:p>
          <a:p>
            <a:pPr algn="ctr"/>
            <a:r>
              <a:rPr lang="ar-SA" sz="4400" dirty="0" smtClean="0">
                <a:cs typeface="PT Bold Heading" pitchFamily="2" charset="-78"/>
              </a:rPr>
              <a:t>في هذا اليوم فقدت مدينة لغتي اسم وقع عليه فعل الفاعل منصوب دائما هيا لنبحث عنه في الجمل يا صغيراتي 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642910" y="214290"/>
            <a:ext cx="8072494" cy="1200329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باستخدام </a:t>
            </a:r>
            <a:r>
              <a:rPr lang="ar-SA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مهارة التطبيق ،، </a:t>
            </a:r>
          </a:p>
          <a:p>
            <a:pPr>
              <a:defRPr/>
            </a:pP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أعربي </a:t>
            </a: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الجملة 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التالية إعراباً صحيحا </a:t>
            </a:r>
            <a:r>
              <a:rPr lang="ar-SA" sz="3200" b="1" dirty="0">
                <a:solidFill>
                  <a:schemeClr val="accent1"/>
                </a:solidFill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395536" y="1628799"/>
          <a:ext cx="8136904" cy="448607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1623064"/>
                <a:gridCol w="6513840"/>
              </a:tblGrid>
              <a:tr h="966746"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smtClean="0"/>
                        <a:t>الكلمة</a:t>
                      </a:r>
                      <a:endParaRPr lang="ar-SA" sz="32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smtClean="0"/>
                        <a:t>إعرابها</a:t>
                      </a:r>
                      <a:endParaRPr lang="ar-SA" sz="32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</a:tr>
              <a:tr h="1173108">
                <a:tc>
                  <a:txBody>
                    <a:bodyPr/>
                    <a:lstStyle/>
                    <a:p>
                      <a:pPr algn="ctr"/>
                      <a:r>
                        <a:rPr lang="ar-SA" sz="4000" dirty="0" smtClean="0">
                          <a:cs typeface="PT Bold Heading" pitchFamily="2" charset="-78"/>
                        </a:rPr>
                        <a:t>كتب</a:t>
                      </a:r>
                      <a:endParaRPr lang="ar-SA" sz="4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173108">
                <a:tc>
                  <a:txBody>
                    <a:bodyPr/>
                    <a:lstStyle/>
                    <a:p>
                      <a:pPr algn="ctr"/>
                      <a:r>
                        <a:rPr lang="ar-SA" sz="4000" dirty="0" smtClean="0">
                          <a:cs typeface="PT Bold Heading" pitchFamily="2" charset="-78"/>
                        </a:rPr>
                        <a:t>محمد</a:t>
                      </a:r>
                      <a:endParaRPr lang="ar-SA" sz="4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endParaRPr lang="ar-SA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173108">
                <a:tc>
                  <a:txBody>
                    <a:bodyPr/>
                    <a:lstStyle/>
                    <a:p>
                      <a:pPr algn="ctr"/>
                      <a:r>
                        <a:rPr lang="ar-SA" sz="4000" dirty="0" smtClean="0">
                          <a:cs typeface="PT Bold Heading" pitchFamily="2" charset="-78"/>
                        </a:rPr>
                        <a:t>الدرس</a:t>
                      </a:r>
                      <a:endParaRPr lang="ar-SA" sz="4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51520" y="764704"/>
            <a:ext cx="3637638" cy="646331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6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كتب محمد الدرس.</a:t>
            </a:r>
            <a:endParaRPr lang="ar-SA" sz="3600" b="1" dirty="0">
              <a:solidFill>
                <a:schemeClr val="tx1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331640" y="2708920"/>
            <a:ext cx="547778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3600" b="1" dirty="0">
                <a:ln w="1905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فعل ماضي مبني على الفتح </a:t>
            </a:r>
            <a:r>
              <a:rPr lang="ar-SA" sz="4800" b="1" dirty="0">
                <a:ln w="1905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755576" y="3717032"/>
            <a:ext cx="624821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فاعل مرفوع </a:t>
            </a: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وعلامة رفعه  الضمة الظاهرة على آخره  </a:t>
            </a:r>
            <a:r>
              <a:rPr lang="ar-SA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95536" y="4941168"/>
            <a:ext cx="637959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مفعول </a:t>
            </a:r>
            <a:r>
              <a:rPr lang="ar-SA" sz="4000" b="1" dirty="0" err="1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به</a:t>
            </a: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منصوب وعلامة نصبه</a:t>
            </a:r>
          </a:p>
          <a:p>
            <a:pPr algn="ctr">
              <a:defRPr/>
            </a:pP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الفتحة الظاهرة على آخره  .</a:t>
            </a:r>
            <a:endParaRPr lang="ar-SA" sz="4000" b="1" dirty="0">
              <a:ln w="1905">
                <a:solidFill>
                  <a:sysClr val="windowText" lastClr="000000"/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مربع نص 1"/>
          <p:cNvSpPr txBox="1">
            <a:spLocks noChangeArrowheads="1"/>
          </p:cNvSpPr>
          <p:nvPr/>
        </p:nvSpPr>
        <p:spPr bwMode="auto">
          <a:xfrm>
            <a:off x="5715008" y="3073786"/>
            <a:ext cx="30003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فكري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14375" y="214313"/>
            <a:ext cx="7286625" cy="1077912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SA" sz="3200" b="1" dirty="0">
                <a:solidFill>
                  <a:srgbClr val="00B050"/>
                </a:solidFill>
                <a:latin typeface="Times New Roman" pitchFamily="18" charset="0"/>
                <a:cs typeface="PT Bold Heading" pitchFamily="2" charset="-78"/>
              </a:rPr>
              <a:t>باستخدام </a:t>
            </a:r>
            <a:r>
              <a:rPr lang="ar-SA" sz="3200" b="1" dirty="0"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مهارة المقارنة ،،</a:t>
            </a:r>
            <a:r>
              <a:rPr lang="ar-SA" sz="3200" b="1" dirty="0">
                <a:solidFill>
                  <a:srgbClr val="FF00FF"/>
                </a:solidFill>
                <a:latin typeface="Times New Roman" pitchFamily="18" charset="0"/>
                <a:cs typeface="PT Bold Heading" pitchFamily="2" charset="-78"/>
              </a:rPr>
              <a:t> </a:t>
            </a:r>
          </a:p>
          <a:p>
            <a:pPr>
              <a:defRPr/>
            </a:pPr>
            <a:r>
              <a:rPr lang="ar-SA" sz="2800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قارني بين </a:t>
            </a:r>
            <a:r>
              <a:rPr lang="ar-SA" sz="2800" dirty="0" smtClean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الفاعل </a:t>
            </a:r>
            <a:r>
              <a:rPr lang="ar-SA" sz="2800" dirty="0" err="1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و</a:t>
            </a:r>
            <a:r>
              <a:rPr lang="ar-SA" sz="2800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المفعول </a:t>
            </a:r>
            <a:r>
              <a:rPr lang="ar-SA" sz="2800" dirty="0" err="1" smtClean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2800" dirty="0" smtClean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2800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من خلال الجدول التالي</a:t>
            </a:r>
            <a:r>
              <a:rPr lang="ar-SA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342901" y="1428750"/>
          <a:ext cx="8229599" cy="4943103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1328785"/>
                <a:gridCol w="3450407"/>
                <a:gridCol w="3450407"/>
              </a:tblGrid>
              <a:tr h="584352">
                <a:tc>
                  <a:txBody>
                    <a:bodyPr/>
                    <a:lstStyle/>
                    <a:p>
                      <a:pPr algn="ctr" rtl="1"/>
                      <a:endParaRPr lang="ar-SA" b="0" dirty="0">
                        <a:solidFill>
                          <a:srgbClr val="B51B8D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الفاعل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المفعول</a:t>
                      </a:r>
                      <a:r>
                        <a:rPr lang="ar-SA" sz="2800" b="0" baseline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 </a:t>
                      </a:r>
                      <a:r>
                        <a:rPr lang="ar-SA" sz="2800" b="0" baseline="0" dirty="0" err="1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به</a:t>
                      </a:r>
                      <a:r>
                        <a:rPr lang="ar-SA" sz="2800" b="0" baseline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 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01490">
                <a:tc>
                  <a:txBody>
                    <a:bodyPr/>
                    <a:lstStyle/>
                    <a:p>
                      <a:r>
                        <a:rPr lang="ar-SA" sz="2800" dirty="0" smtClean="0">
                          <a:solidFill>
                            <a:schemeClr val="accent1"/>
                          </a:solidFill>
                          <a:cs typeface="PT Bold Heading" pitchFamily="2" charset="-78"/>
                        </a:rPr>
                        <a:t>التشابه</a:t>
                      </a:r>
                      <a:endParaRPr lang="ar-SA" sz="2800" dirty="0">
                        <a:solidFill>
                          <a:schemeClr val="accent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247">
                <a:tc>
                  <a:txBody>
                    <a:bodyPr/>
                    <a:lstStyle/>
                    <a:p>
                      <a:r>
                        <a:rPr lang="ar-SA" sz="2800" dirty="0" smtClean="0">
                          <a:solidFill>
                            <a:schemeClr val="accent1"/>
                          </a:solidFill>
                          <a:cs typeface="PT Bold Heading" pitchFamily="2" charset="-78"/>
                        </a:rPr>
                        <a:t>الاختلاف</a:t>
                      </a:r>
                      <a:endParaRPr lang="ar-SA" sz="2800" dirty="0">
                        <a:solidFill>
                          <a:schemeClr val="accent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4014">
                <a:tc>
                  <a:txBody>
                    <a:bodyPr/>
                    <a:lstStyle/>
                    <a:p>
                      <a:r>
                        <a:rPr lang="ar-SA" sz="2400" dirty="0" smtClean="0">
                          <a:solidFill>
                            <a:schemeClr val="accent1"/>
                          </a:solidFill>
                          <a:cs typeface="PT Bold Heading" pitchFamily="2" charset="-78"/>
                        </a:rPr>
                        <a:t>الاستنتاج</a:t>
                      </a:r>
                      <a:endParaRPr lang="ar-SA" sz="2400" dirty="0">
                        <a:solidFill>
                          <a:schemeClr val="accent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3500430" y="2000240"/>
            <a:ext cx="324800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1- كلاهما أسماء 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1862481" y="2571744"/>
            <a:ext cx="509145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 </a:t>
            </a:r>
            <a:r>
              <a:rPr lang="ar-S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كلاهما في الجملة الفعلية .</a:t>
            </a:r>
            <a:endParaRPr lang="ar-SA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929058" y="3286124"/>
            <a:ext cx="332494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1- يأتي بعد </a:t>
            </a:r>
            <a:r>
              <a:rPr lang="ar-SA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الفعـل </a:t>
            </a:r>
          </a:p>
          <a:p>
            <a:pPr algn="ctr">
              <a:defRPr/>
            </a:pPr>
            <a:r>
              <a:rPr lang="ar-SA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مباشرة </a:t>
            </a:r>
            <a:r>
              <a:rPr lang="ar-SA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83885" y="3357562"/>
            <a:ext cx="307488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1-يكون منصوب </a:t>
            </a:r>
            <a:endParaRPr lang="ar-SA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917838" y="4500570"/>
            <a:ext cx="328968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2- يكون مرفوع  </a:t>
            </a:r>
            <a:endParaRPr lang="ar-SA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428728" y="5500702"/>
            <a:ext cx="538801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كلاهما مهمان في الكلام المفيد .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755576" y="3933056"/>
            <a:ext cx="271420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2-يكون مكمل</a:t>
            </a:r>
          </a:p>
          <a:p>
            <a:pPr algn="ctr">
              <a:defRPr/>
            </a:pPr>
            <a:r>
              <a:rPr lang="ar-SA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للجملة الفعلية  </a:t>
            </a:r>
            <a:endParaRPr lang="ar-SA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nsaayat908449651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50" y="0"/>
            <a:ext cx="9010650" cy="6857999"/>
          </a:xfrm>
          <a:prstGeom prst="rect">
            <a:avLst/>
          </a:prstGeom>
        </p:spPr>
      </p:pic>
      <p:sp>
        <p:nvSpPr>
          <p:cNvPr id="3" name="مربع نص 3"/>
          <p:cNvSpPr txBox="1">
            <a:spLocks noChangeArrowheads="1"/>
          </p:cNvSpPr>
          <p:nvPr/>
        </p:nvSpPr>
        <p:spPr bwMode="auto">
          <a:xfrm>
            <a:off x="683568" y="2636912"/>
            <a:ext cx="6284834" cy="156966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لننتقل يا صديقاتي إلى كتاب النشاط </a:t>
            </a:r>
            <a:endParaRPr lang="ar-SA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itchFamily="18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785786" y="214290"/>
            <a:ext cx="7929558" cy="1138773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باستخدام</a:t>
            </a:r>
            <a:r>
              <a:rPr lang="ar-SA" sz="3200" b="1" dirty="0">
                <a:solidFill>
                  <a:srgbClr val="FF00FF"/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مهارة التصنيف ،، </a:t>
            </a:r>
          </a:p>
          <a:p>
            <a:pPr>
              <a:defRPr/>
            </a:pPr>
            <a:r>
              <a:rPr lang="ar-SA" sz="3600" b="1" dirty="0">
                <a:solidFill>
                  <a:schemeClr val="tx1"/>
                </a:solidFill>
                <a:latin typeface="Times New Roman" pitchFamily="18" charset="0"/>
                <a:cs typeface="+mj-cs"/>
              </a:rPr>
              <a:t>صنفي الفعل والفاعل </a:t>
            </a:r>
            <a:r>
              <a:rPr lang="ar-SA" sz="3600" b="1" dirty="0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والمفعول </a:t>
            </a:r>
            <a:r>
              <a:rPr lang="ar-SA" sz="3600" b="1" dirty="0" err="1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به</a:t>
            </a:r>
            <a:r>
              <a:rPr lang="ar-SA" sz="3600" b="1" dirty="0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 في </a:t>
            </a:r>
            <a:r>
              <a:rPr lang="ar-SA" sz="3600" b="1" dirty="0">
                <a:solidFill>
                  <a:schemeClr val="tx1"/>
                </a:solidFill>
                <a:latin typeface="Times New Roman" pitchFamily="18" charset="0"/>
                <a:cs typeface="+mj-cs"/>
              </a:rPr>
              <a:t>الجدول التالي :</a:t>
            </a:r>
          </a:p>
        </p:txBody>
      </p:sp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428598" y="1714488"/>
          <a:ext cx="8215368" cy="4606905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3556032"/>
                <a:gridCol w="1553112"/>
                <a:gridCol w="1553112"/>
                <a:gridCol w="1553112"/>
              </a:tblGrid>
              <a:tr h="64293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الجملة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الفعل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الفاعل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المفعول </a:t>
                      </a:r>
                      <a:r>
                        <a:rPr lang="ar-SA" sz="2800" b="0" dirty="0" err="1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به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قرأ</a:t>
                      </a:r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 التلميذ قصيدة 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نظم</a:t>
                      </a:r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 الشرطي السير </a:t>
                      </a:r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انتعل شاهر الحذاء 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أعدت</a:t>
                      </a:r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 الأم الطعام </a:t>
                      </a:r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اشترت</a:t>
                      </a:r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 سميحة حاسبا</a:t>
                      </a:r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مستطيل 5"/>
          <p:cNvSpPr/>
          <p:nvPr/>
        </p:nvSpPr>
        <p:spPr>
          <a:xfrm>
            <a:off x="3571868" y="2428868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50"/>
                </a:solidFill>
                <a:cs typeface="PT Bold Heading" pitchFamily="2" charset="-78"/>
              </a:rPr>
              <a:t>قرأَ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000232" y="2500306"/>
            <a:ext cx="17145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50"/>
                </a:solidFill>
                <a:cs typeface="PT Bold Heading" pitchFamily="2" charset="-78"/>
              </a:rPr>
              <a:t>التلميذُ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643306" y="3286124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C00000"/>
                </a:solidFill>
                <a:cs typeface="PT Bold Heading" pitchFamily="2" charset="-78"/>
              </a:rPr>
              <a:t>نظمَ</a:t>
            </a: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857356" y="3286124"/>
            <a:ext cx="17859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C00000"/>
                </a:solidFill>
                <a:cs typeface="PT Bold Heading" pitchFamily="2" charset="-78"/>
              </a:rPr>
              <a:t>الشرطيُّ</a:t>
            </a: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571868" y="4000504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F0"/>
                </a:solidFill>
                <a:cs typeface="PT Bold Heading" pitchFamily="2" charset="-78"/>
              </a:rPr>
              <a:t>انتعلَ</a:t>
            </a:r>
            <a:endParaRPr lang="ar-SA" sz="3600" dirty="0">
              <a:solidFill>
                <a:srgbClr val="00B0F0"/>
              </a:solidFill>
              <a:cs typeface="PT Bold Heading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071670" y="4000504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F0"/>
                </a:solidFill>
                <a:cs typeface="PT Bold Heading" pitchFamily="2" charset="-78"/>
              </a:rPr>
              <a:t>شاهرٌ</a:t>
            </a:r>
            <a:endParaRPr lang="ar-SA" sz="3600" dirty="0">
              <a:solidFill>
                <a:srgbClr val="00B0F0"/>
              </a:solidFill>
              <a:cs typeface="PT Bold Heading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571868" y="4786322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cs typeface="PT Bold Heading" pitchFamily="2" charset="-78"/>
              </a:rPr>
              <a:t>أعدتِ</a:t>
            </a:r>
            <a:endParaRPr lang="ar-SA" sz="3600" dirty="0">
              <a:solidFill>
                <a:schemeClr val="accent6">
                  <a:lumMod val="75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071670" y="4786322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cs typeface="PT Bold Heading" pitchFamily="2" charset="-78"/>
              </a:rPr>
              <a:t>الأمُّ</a:t>
            </a:r>
            <a:endParaRPr lang="ar-SA" sz="3600" dirty="0">
              <a:solidFill>
                <a:schemeClr val="accent6">
                  <a:lumMod val="75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500430" y="5643578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7030A0"/>
                </a:solidFill>
                <a:cs typeface="PT Bold Heading" pitchFamily="2" charset="-78"/>
              </a:rPr>
              <a:t>اشترتْ</a:t>
            </a:r>
            <a:endParaRPr lang="ar-SA" sz="3600" dirty="0">
              <a:solidFill>
                <a:srgbClr val="7030A0"/>
              </a:solidFill>
              <a:cs typeface="PT Bold Heading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000232" y="5643578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7030A0"/>
                </a:solidFill>
                <a:cs typeface="PT Bold Heading" pitchFamily="2" charset="-78"/>
              </a:rPr>
              <a:t>سميحةُ</a:t>
            </a:r>
            <a:endParaRPr lang="ar-SA" sz="3600" dirty="0">
              <a:solidFill>
                <a:srgbClr val="7030A0"/>
              </a:solidFill>
              <a:cs typeface="PT Bold Heading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57158" y="2428868"/>
            <a:ext cx="17145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50"/>
                </a:solidFill>
                <a:cs typeface="PT Bold Heading" pitchFamily="2" charset="-78"/>
              </a:rPr>
              <a:t>قصيدةً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85720" y="3143248"/>
            <a:ext cx="17859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28596" y="3286124"/>
            <a:ext cx="17859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C00000"/>
                </a:solidFill>
                <a:cs typeface="PT Bold Heading" pitchFamily="2" charset="-78"/>
              </a:rPr>
              <a:t>السيرَ</a:t>
            </a: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500034" y="4000504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F0"/>
                </a:solidFill>
                <a:cs typeface="PT Bold Heading" pitchFamily="2" charset="-78"/>
              </a:rPr>
              <a:t>الحذاءَ</a:t>
            </a:r>
            <a:endParaRPr lang="ar-SA" sz="3600" dirty="0">
              <a:solidFill>
                <a:srgbClr val="00B0F0"/>
              </a:solidFill>
              <a:cs typeface="PT Bold Heading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00034" y="4786322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cs typeface="PT Bold Heading" pitchFamily="2" charset="-78"/>
              </a:rPr>
              <a:t>الطعامَ</a:t>
            </a:r>
            <a:endParaRPr lang="ar-SA" sz="3600" dirty="0">
              <a:solidFill>
                <a:schemeClr val="accent6">
                  <a:lumMod val="75000"/>
                </a:schemeClr>
              </a:solidFill>
              <a:cs typeface="PT Bold Heading" pitchFamily="2" charset="-78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500034" y="5643578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7030A0"/>
                </a:solidFill>
                <a:cs typeface="PT Bold Heading" pitchFamily="2" charset="-78"/>
              </a:rPr>
              <a:t>حاسباً</a:t>
            </a:r>
            <a:endParaRPr lang="ar-SA" sz="3600" dirty="0">
              <a:solidFill>
                <a:srgbClr val="7030A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FF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1" name="Text Box 77"/>
          <p:cNvSpPr txBox="1">
            <a:spLocks noChangeArrowheads="1"/>
          </p:cNvSpPr>
          <p:nvPr/>
        </p:nvSpPr>
        <p:spPr bwMode="auto">
          <a:xfrm>
            <a:off x="2699791" y="866775"/>
            <a:ext cx="374441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4400" b="1" dirty="0">
                <a:solidFill>
                  <a:srgbClr val="00823B"/>
                </a:solidFill>
              </a:rPr>
              <a:t>أي هذه </a:t>
            </a:r>
            <a:r>
              <a:rPr lang="ar-SA" sz="4400" b="1" dirty="0" smtClean="0">
                <a:solidFill>
                  <a:srgbClr val="00823B"/>
                </a:solidFill>
              </a:rPr>
              <a:t>المناطق</a:t>
            </a:r>
            <a:endParaRPr lang="en-US" sz="4400" b="1" dirty="0">
              <a:solidFill>
                <a:srgbClr val="00823B"/>
              </a:solidFill>
            </a:endParaRPr>
          </a:p>
        </p:txBody>
      </p:sp>
      <p:sp>
        <p:nvSpPr>
          <p:cNvPr id="16462" name="Text Box 78"/>
          <p:cNvSpPr txBox="1">
            <a:spLocks noChangeArrowheads="1"/>
          </p:cNvSpPr>
          <p:nvPr/>
        </p:nvSpPr>
        <p:spPr bwMode="auto">
          <a:xfrm>
            <a:off x="2267744" y="5301208"/>
            <a:ext cx="4465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4400" b="1" dirty="0" smtClean="0">
                <a:solidFill>
                  <a:srgbClr val="00823B"/>
                </a:solidFill>
              </a:rPr>
              <a:t>ستصل للقمة أولا </a:t>
            </a:r>
            <a:endParaRPr lang="en-US" sz="4400" b="1" dirty="0">
              <a:solidFill>
                <a:srgbClr val="00823B"/>
              </a:solidFill>
            </a:endParaRPr>
          </a:p>
        </p:txBody>
      </p:sp>
      <p:pic>
        <p:nvPicPr>
          <p:cNvPr id="37890" name="Picture 2" descr="http://islam.makcdn.com/image19289_500_361/500X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76672"/>
            <a:ext cx="1812540" cy="1576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مستطيل 26"/>
          <p:cNvSpPr/>
          <p:nvPr/>
        </p:nvSpPr>
        <p:spPr>
          <a:xfrm>
            <a:off x="7092280" y="692696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cs typeface="PT Bold Heading" pitchFamily="2" charset="-78"/>
              </a:rPr>
              <a:t>مكة المكرمة </a:t>
            </a:r>
            <a:endParaRPr lang="ar-SA" sz="2000" dirty="0">
              <a:cs typeface="PT Bold Heading" pitchFamily="2" charset="-78"/>
            </a:endParaRPr>
          </a:p>
        </p:txBody>
      </p:sp>
      <p:pic>
        <p:nvPicPr>
          <p:cNvPr id="37892" name="Picture 4" descr="http://www.lolotv.net/uploads/732011-030411AM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653136"/>
            <a:ext cx="1812789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مستطيل 28"/>
          <p:cNvSpPr/>
          <p:nvPr/>
        </p:nvSpPr>
        <p:spPr>
          <a:xfrm>
            <a:off x="6876256" y="4797152"/>
            <a:ext cx="15841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tx1"/>
                </a:solidFill>
                <a:cs typeface="PT Bold Heading" pitchFamily="2" charset="-78"/>
              </a:rPr>
              <a:t>المدينة المنورة </a:t>
            </a:r>
            <a:endParaRPr lang="ar-SA" sz="2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pic>
        <p:nvPicPr>
          <p:cNvPr id="37894" name="Picture 6" descr="http://www.pr-news.org/wp-content/uploads/%D8%A7%D9%84%D8%B1%D9%8A%D8%A7%D8%B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437112"/>
            <a:ext cx="180020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مستطيل 30"/>
          <p:cNvSpPr/>
          <p:nvPr/>
        </p:nvSpPr>
        <p:spPr>
          <a:xfrm>
            <a:off x="539552" y="4653136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cs typeface="PT Bold Heading" pitchFamily="2" charset="-78"/>
              </a:rPr>
              <a:t>الرياض</a:t>
            </a:r>
            <a:endParaRPr lang="ar-SA" sz="2000" dirty="0">
              <a:cs typeface="PT Bold Heading" pitchFamily="2" charset="-78"/>
            </a:endParaRPr>
          </a:p>
        </p:txBody>
      </p:sp>
      <p:pic>
        <p:nvPicPr>
          <p:cNvPr id="37896" name="Picture 8" descr="http://www.taabok.com/up/uploads/13159091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636912"/>
            <a:ext cx="1676431" cy="1483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مستطيل 32"/>
          <p:cNvSpPr/>
          <p:nvPr/>
        </p:nvSpPr>
        <p:spPr>
          <a:xfrm>
            <a:off x="6948264" y="2780928"/>
            <a:ext cx="15841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tx1"/>
                </a:solidFill>
                <a:cs typeface="PT Bold Heading" pitchFamily="2" charset="-78"/>
              </a:rPr>
              <a:t>قرية بجده</a:t>
            </a:r>
            <a:endParaRPr lang="ar-SA" sz="2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pic>
        <p:nvPicPr>
          <p:cNvPr id="37898" name="Picture 10" descr="http://www.syadh.com/vb/imgcache9/18319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2636912"/>
            <a:ext cx="1728192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مستطيل 34"/>
          <p:cNvSpPr/>
          <p:nvPr/>
        </p:nvSpPr>
        <p:spPr>
          <a:xfrm>
            <a:off x="467544" y="2780928"/>
            <a:ext cx="15841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cs typeface="PT Bold Heading" pitchFamily="2" charset="-78"/>
              </a:rPr>
              <a:t>قرية رحيب</a:t>
            </a:r>
            <a:endParaRPr lang="ar-SA" sz="2000" dirty="0">
              <a:solidFill>
                <a:schemeClr val="accent3">
                  <a:lumMod val="40000"/>
                  <a:lumOff val="60000"/>
                </a:schemeClr>
              </a:solidFill>
              <a:cs typeface="PT Bold Heading" pitchFamily="2" charset="-78"/>
            </a:endParaRPr>
          </a:p>
        </p:txBody>
      </p:sp>
      <p:pic>
        <p:nvPicPr>
          <p:cNvPr id="37900" name="Picture 12" descr="http://www.onlinea1.com/vb/imgcache/2/22503alsh3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548680"/>
            <a:ext cx="1718773" cy="1451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مستطيل 36"/>
          <p:cNvSpPr/>
          <p:nvPr/>
        </p:nvSpPr>
        <p:spPr>
          <a:xfrm>
            <a:off x="539552" y="692696"/>
            <a:ext cx="15841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tx1"/>
                </a:solidFill>
                <a:cs typeface="PT Bold Heading" pitchFamily="2" charset="-78"/>
              </a:rPr>
              <a:t>تبوك الورد</a:t>
            </a:r>
            <a:endParaRPr lang="ar-SA" sz="2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pic>
        <p:nvPicPr>
          <p:cNvPr id="38" name="صورة 1" descr="3rbsc-b596bba305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6" y="2276872"/>
            <a:ext cx="3035674" cy="238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صوت الماء والعصافير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2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600"/>
                            </p:stCondLst>
                            <p:childTnLst>
                              <p:par>
                                <p:cTn id="19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64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" presetID="19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6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61" grpId="0"/>
      <p:bldP spid="16461" grpId="1"/>
      <p:bldP spid="16462" grpId="0"/>
      <p:bldP spid="1646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1115616" y="332656"/>
            <a:ext cx="756786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400" b="1" dirty="0" smtClean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PT Bold Heading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أ</a:t>
            </a:r>
            <a:r>
              <a:rPr lang="ar-EG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ضعُ </a:t>
            </a:r>
            <a:r>
              <a:rPr lang="ar-EG" sz="24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مكانَ الفراغِ مفعولا </a:t>
            </a:r>
            <a:r>
              <a:rPr lang="ar-EG" sz="2400" b="1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به</a:t>
            </a:r>
            <a:r>
              <a:rPr lang="ar-EG" sz="24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 ، </a:t>
            </a:r>
            <a:r>
              <a:rPr lang="ar-EG" sz="2400" b="1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و</a:t>
            </a:r>
            <a:r>
              <a:rPr lang="ar-EG" sz="24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 أضبطُ آخرَهُ بِالْحَرَكةِ الْمُناِسبَةِ </a:t>
            </a:r>
            <a:r>
              <a:rPr lang="ar-EG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PT Bold Heading" pitchFamily="2" charset="-78"/>
              </a:rPr>
              <a:t>:</a:t>
            </a:r>
            <a:endParaRPr lang="ar-SA" sz="2400" b="1" dirty="0" smtClean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PT Bold Heading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24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PT Bold Heading" pitchFamily="2" charset="-78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7025977" cy="31546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5652120" y="1988840"/>
            <a:ext cx="13998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EG" sz="3200" b="1" dirty="0" smtClean="0">
                <a:solidFill>
                  <a:srgbClr val="C00000"/>
                </a:solidFill>
                <a:latin typeface="Tahoma" pitchFamily="34" charset="0"/>
              </a:rPr>
              <a:t>الحقيبة</a:t>
            </a:r>
            <a:r>
              <a:rPr lang="ar-SA" sz="3200" b="1" dirty="0" smtClean="0">
                <a:solidFill>
                  <a:srgbClr val="C00000"/>
                </a:solidFill>
                <a:latin typeface="Tahoma" pitchFamily="34" charset="0"/>
              </a:rPr>
              <a:t>َ</a:t>
            </a:r>
            <a:endParaRPr lang="ar-EG" sz="3200" b="1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6012160" y="2636912"/>
            <a:ext cx="9909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 smtClean="0">
                <a:solidFill>
                  <a:srgbClr val="C00000"/>
                </a:solidFill>
                <a:latin typeface="Tahoma" pitchFamily="34" charset="0"/>
              </a:rPr>
              <a:t>القصة</a:t>
            </a:r>
            <a:r>
              <a:rPr lang="ar-SA" sz="3200" b="1" dirty="0" smtClean="0">
                <a:solidFill>
                  <a:srgbClr val="C00000"/>
                </a:solidFill>
                <a:latin typeface="Tahoma" pitchFamily="34" charset="0"/>
              </a:rPr>
              <a:t>َ</a:t>
            </a:r>
            <a:endParaRPr lang="ar-EG" sz="3200" b="1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5580112" y="3212976"/>
            <a:ext cx="1355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EG" sz="3200" b="1" dirty="0" smtClean="0">
                <a:solidFill>
                  <a:srgbClr val="C00000"/>
                </a:solidFill>
                <a:latin typeface="Tahoma" pitchFamily="34" charset="0"/>
              </a:rPr>
              <a:t>البيض</a:t>
            </a:r>
            <a:r>
              <a:rPr lang="ar-SA" sz="3200" b="1" dirty="0" smtClean="0">
                <a:solidFill>
                  <a:srgbClr val="C00000"/>
                </a:solidFill>
                <a:latin typeface="Tahoma" pitchFamily="34" charset="0"/>
              </a:rPr>
              <a:t>َ</a:t>
            </a:r>
            <a:endParaRPr lang="ar-EG" b="1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6156176" y="3789040"/>
            <a:ext cx="9476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C00000"/>
                </a:solidFill>
                <a:latin typeface="Tahoma" pitchFamily="34" charset="0"/>
              </a:rPr>
              <a:t>الناسَ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4355976" y="3861048"/>
            <a:ext cx="9845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C00000"/>
                </a:solidFill>
                <a:latin typeface="Tahoma" pitchFamily="34" charset="0"/>
              </a:rPr>
              <a:t>الرسلَ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2195736" y="3861048"/>
            <a:ext cx="8467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C00000"/>
                </a:solidFill>
                <a:latin typeface="Tahoma" pitchFamily="34" charset="0"/>
              </a:rPr>
              <a:t>الدينَ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2699792" y="2636912"/>
            <a:ext cx="1059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C00000"/>
                </a:solidFill>
                <a:latin typeface="Tahoma" pitchFamily="34" charset="0"/>
              </a:rPr>
              <a:t>الدجاجَ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2555776" y="1988840"/>
            <a:ext cx="10438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C00000"/>
                </a:solidFill>
                <a:latin typeface="Tahoma" pitchFamily="34" charset="0"/>
              </a:rPr>
              <a:t>القاربَ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88840"/>
            <a:ext cx="7776864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827584" y="692696"/>
            <a:ext cx="7524328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أَجْعَلُ كُلَّ كَلِمَةٍ مِمَّا </a:t>
            </a:r>
            <a:r>
              <a:rPr lang="ar-EG" sz="28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يأت</a:t>
            </a:r>
            <a:r>
              <a:rPr lang="ar-SA" sz="28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ي </a:t>
            </a:r>
            <a:r>
              <a:rPr lang="ar-EG" sz="28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مَفْعولا </a:t>
            </a:r>
            <a:r>
              <a:rPr lang="ar-EG" sz="2800" b="1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بِهِ</a:t>
            </a:r>
            <a:r>
              <a:rPr lang="ar-EG" sz="28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 في جُمْلَةٍ </a:t>
            </a:r>
            <a:r>
              <a:rPr lang="ar-EG" sz="28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تامَّةٍ،و </a:t>
            </a:r>
            <a:r>
              <a:rPr lang="ar-EG" sz="2800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cs typeface="PT Bold Heading" pitchFamily="2" charset="-78"/>
              </a:rPr>
              <a:t>أَضبِطُ  آخِرَهُ :</a:t>
            </a:r>
            <a:endParaRPr lang="ar-EG" sz="28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cs typeface="PT Bold Heading" pitchFamily="2" charset="-78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267744" y="2852936"/>
            <a:ext cx="9893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solidFill>
                  <a:srgbClr val="FF0000"/>
                </a:solidFill>
                <a:latin typeface="Calibri" pitchFamily="34" charset="0"/>
                <a:cs typeface="PT Bold Heading" pitchFamily="2" charset="-78"/>
              </a:rPr>
              <a:t>المسجـد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827584" y="2636912"/>
            <a:ext cx="9076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solidFill>
                  <a:srgbClr val="FF0000"/>
                </a:solidFill>
                <a:latin typeface="Calibri" pitchFamily="34" charset="0"/>
                <a:cs typeface="PT Bold Heading" pitchFamily="2" charset="-78"/>
              </a:rPr>
              <a:t>المدينة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2051720" y="4797152"/>
            <a:ext cx="8242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solidFill>
                  <a:srgbClr val="FF0000"/>
                </a:solidFill>
                <a:latin typeface="Calibri" pitchFamily="34" charset="0"/>
                <a:cs typeface="PT Bold Heading" pitchFamily="2" charset="-78"/>
              </a:rPr>
              <a:t>اللّغـة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677554" y="4725144"/>
            <a:ext cx="930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  <a:latin typeface="Calibri" pitchFamily="34" charset="0"/>
                <a:cs typeface="PT Bold Heading" pitchFamily="2" charset="-78"/>
              </a:rPr>
              <a:t>القرآن</a:t>
            </a:r>
            <a:r>
              <a:rPr lang="ar-EG" sz="2400" b="1" dirty="0" smtClean="0">
                <a:latin typeface="Calibri" pitchFamily="34" charset="0"/>
                <a:cs typeface="PT Bold Heading" pitchFamily="2" charset="-78"/>
              </a:rPr>
              <a:t> </a:t>
            </a:r>
            <a:endParaRPr lang="ar-EG" sz="2400" b="1" dirty="0">
              <a:latin typeface="Calibri" pitchFamily="34" charset="0"/>
              <a:cs typeface="PT Bold Heading" pitchFamily="2" charset="-78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6720307" y="2564904"/>
            <a:ext cx="16450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latin typeface="Calibri" pitchFamily="34" charset="0"/>
                <a:cs typeface="PT Bold Heading" pitchFamily="2" charset="-78"/>
              </a:rPr>
              <a:t>نظّف العامل 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6444208" y="3501008"/>
            <a:ext cx="1754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EG" sz="2400" b="1" dirty="0">
                <a:latin typeface="Calibri" pitchFamily="34" charset="0"/>
                <a:cs typeface="PT Bold Heading" pitchFamily="2" charset="-78"/>
              </a:rPr>
              <a:t>يزور الحاج 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4647897" y="4365104"/>
            <a:ext cx="35686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latin typeface="Calibri" pitchFamily="34" charset="0"/>
                <a:cs typeface="PT Bold Heading" pitchFamily="2" charset="-78"/>
              </a:rPr>
              <a:t>يتكلم الرجل              العربية 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6732240" y="5229200"/>
            <a:ext cx="1550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latin typeface="Calibri" pitchFamily="34" charset="0"/>
                <a:cs typeface="PT Bold Heading" pitchFamily="2" charset="-78"/>
              </a:rPr>
              <a:t>يقرأ الطالب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3948 -0.0439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2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5882 0.1238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" y="6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0.42744 -0.0756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3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47 -0.0125 L 0.53733 0.0694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" y="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5" descr="gf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11560" y="1844824"/>
            <a:ext cx="7416824" cy="34563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ar-SA" sz="4400" b="1" dirty="0" smtClean="0">
              <a:solidFill>
                <a:srgbClr val="000000"/>
              </a:solidFill>
              <a:cs typeface="PT Bold Heading" pitchFamily="2" charset="-78"/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إن رأيتم حسن </a:t>
            </a:r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فدعوة </a:t>
            </a:r>
            <a:endParaRPr lang="ar-SA" sz="4400" b="1" dirty="0" smtClean="0">
              <a:solidFill>
                <a:srgbClr val="000000"/>
              </a:solidFill>
              <a:cs typeface="PT Bold Heading" pitchFamily="2" charset="-78"/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في </a:t>
            </a:r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ظهر الغيب </a:t>
            </a:r>
          </a:p>
          <a:p>
            <a:pPr algn="ctr"/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وإن تكن </a:t>
            </a:r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الأخرى</a:t>
            </a:r>
          </a:p>
          <a:p>
            <a:pPr algn="ctr"/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 </a:t>
            </a:r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فشأن الكرام ستر </a:t>
            </a:r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العيب</a:t>
            </a:r>
          </a:p>
          <a:p>
            <a:pPr algn="ctr"/>
            <a:r>
              <a:rPr lang="ar-SA" sz="3600" b="1" dirty="0" smtClean="0">
                <a:solidFill>
                  <a:srgbClr val="000000"/>
                </a:solidFill>
                <a:cs typeface="PT Bold Heading" pitchFamily="2" charset="-78"/>
              </a:rPr>
              <a:t> </a:t>
            </a:r>
            <a:r>
              <a:rPr lang="ar-S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PT Bold Heading" pitchFamily="2" charset="-78"/>
              </a:rPr>
              <a:t>والسلام عليكم ورحمة الله وبركاته </a:t>
            </a:r>
            <a:endParaRPr lang="ar-SA" sz="3600" b="1" dirty="0">
              <a:ln>
                <a:solidFill>
                  <a:sysClr val="windowText" lastClr="000000"/>
                </a:solidFill>
              </a:ln>
              <a:solidFill>
                <a:schemeClr val="accent5">
                  <a:lumMod val="75000"/>
                </a:schemeClr>
              </a:solidFill>
              <a:cs typeface="PT Bold Heading" pitchFamily="2" charset="-78"/>
            </a:endParaRPr>
          </a:p>
          <a:p>
            <a:pPr algn="ctr"/>
            <a:endParaRPr lang="en-US" sz="3600" b="1" dirty="0">
              <a:solidFill>
                <a:srgbClr val="0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804248" y="1772816"/>
            <a:ext cx="1406155" cy="769441"/>
          </a:xfrm>
          <a:prstGeom prst="rect">
            <a:avLst/>
          </a:prstGeom>
          <a:solidFill>
            <a:srgbClr val="FF0000"/>
          </a:solidFill>
        </p:spPr>
        <p:txBody>
          <a:bodyPr wrap="none" rtlCol="1">
            <a:spAutoFit/>
          </a:bodyPr>
          <a:lstStyle/>
          <a:p>
            <a:r>
              <a:rPr lang="ar-SA" sz="4400" dirty="0" smtClean="0">
                <a:cs typeface="PT Bold Heading" pitchFamily="2" charset="-78"/>
              </a:rPr>
              <a:t>إهداء </a:t>
            </a:r>
            <a:endParaRPr lang="ar-SA" sz="4400" dirty="0"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4eqt.org/6pic2/a/jeddah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14348" y="2643182"/>
            <a:ext cx="764386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9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انتهى الدرس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rab-x.com/up/uploads/images/www_arab-x_com_8a9bc79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611560" y="2564904"/>
            <a:ext cx="8229600" cy="9397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ar-SA" sz="4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cs typeface="PT Bold Heading" pitchFamily="2" charset="-78"/>
              </a:rPr>
              <a:t>ما مسمى الوحدة التي ندرسها ؟</a:t>
            </a: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611560" y="3789040"/>
            <a:ext cx="8229600" cy="9397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PT Bold Heading" pitchFamily="2" charset="-78"/>
              </a:rPr>
              <a:t>ما أقسام كل وحدة ؟</a:t>
            </a:r>
          </a:p>
        </p:txBody>
      </p:sp>
      <p:sp>
        <p:nvSpPr>
          <p:cNvPr id="6" name="عنوان 1"/>
          <p:cNvSpPr txBox="1">
            <a:spLocks/>
          </p:cNvSpPr>
          <p:nvPr/>
        </p:nvSpPr>
        <p:spPr bwMode="auto">
          <a:xfrm>
            <a:off x="611560" y="1196752"/>
            <a:ext cx="8229600" cy="9397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7500"/>
          </a:bodyPr>
          <a:lstStyle/>
          <a:p>
            <a:pPr algn="ctr" eaLnBrk="0" hangingPunct="0">
              <a:defRPr/>
            </a:pPr>
            <a:r>
              <a:rPr lang="ar-SA" sz="4800" kern="0" spc="100" dirty="0">
                <a:ln w="180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cs typeface="PT Bold Heading" pitchFamily="2" charset="-78"/>
              </a:rPr>
              <a:t>سمي الوحدة </a:t>
            </a:r>
            <a:r>
              <a:rPr lang="ar-SA" sz="4800" kern="0" spc="100" dirty="0" smtClean="0">
                <a:ln w="180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cs typeface="PT Bold Heading" pitchFamily="2" charset="-78"/>
              </a:rPr>
              <a:t>الثالثة</a:t>
            </a:r>
            <a:r>
              <a:rPr lang="ar-SA" sz="4800" b="1" kern="0" spc="100" dirty="0" smtClean="0">
                <a:ln w="180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.</a:t>
            </a:r>
            <a:endParaRPr lang="ar-SA" sz="4800" b="1" kern="0" spc="100" dirty="0">
              <a:ln w="18000">
                <a:solidFill>
                  <a:sysClr val="windowText" lastClr="000000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www.roro90.com/vb/imgcache/2/68119roro9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عنوان 1"/>
          <p:cNvSpPr txBox="1">
            <a:spLocks/>
          </p:cNvSpPr>
          <p:nvPr/>
        </p:nvSpPr>
        <p:spPr>
          <a:xfrm>
            <a:off x="1475656" y="260648"/>
            <a:ext cx="6192688" cy="21602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ar-SA" sz="48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cs typeface="PT Bold Heading" pitchFamily="2" charset="-78"/>
              </a:rPr>
              <a:t>مثلي على هذه الصورة  بجملة فعلية تحتوي على فعل وفاعل   </a:t>
            </a:r>
            <a:r>
              <a:rPr lang="ar-SA" sz="4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cs typeface="PT Bold Heading" pitchFamily="2" charset="-78"/>
              </a:rPr>
              <a:t>؟</a:t>
            </a:r>
          </a:p>
        </p:txBody>
      </p:sp>
    </p:spTree>
  </p:cSld>
  <p:clrMapOvr>
    <a:masterClrMapping/>
  </p:clrMapOvr>
  <p:transition>
    <p:sndAc>
      <p:stSnd>
        <p:snd r:embed="rId2" name="ممطر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The-Greenw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عنوان 1"/>
          <p:cNvSpPr txBox="1">
            <a:spLocks/>
          </p:cNvSpPr>
          <p:nvPr/>
        </p:nvSpPr>
        <p:spPr bwMode="auto">
          <a:xfrm>
            <a:off x="827584" y="3356992"/>
            <a:ext cx="695456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ar-SA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+mj-lt"/>
                <a:ea typeface="+mj-ea"/>
                <a:cs typeface="PT Bold Heading" pitchFamily="2" charset="-78"/>
              </a:rPr>
              <a:t>الوحدة الرابعة مدينتي وقريتي  </a:t>
            </a:r>
            <a:endParaRPr lang="ar-SA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83568" y="4437112"/>
            <a:ext cx="64087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400" b="1" dirty="0" smtClean="0">
                <a:ln w="1905">
                  <a:solidFill>
                    <a:schemeClr val="bg1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نص الانطلاق الدرس اللغوي </a:t>
            </a:r>
            <a:endParaRPr lang="ar-SA" sz="4400" b="1" dirty="0">
              <a:ln w="1905">
                <a:solidFill>
                  <a:schemeClr val="bg1"/>
                </a:solidFill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071538" y="5373216"/>
            <a:ext cx="60207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400" b="1" dirty="0" smtClean="0">
                <a:ln w="190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الوظيفة النحوية المفعول </a:t>
            </a:r>
            <a:r>
              <a:rPr lang="ar-SA" sz="4400" b="1" dirty="0" err="1" smtClean="0">
                <a:ln w="190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به</a:t>
            </a:r>
            <a:r>
              <a:rPr lang="ar-SA" sz="4400" b="1" dirty="0" smtClean="0">
                <a:ln w="190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 </a:t>
            </a:r>
            <a:endParaRPr lang="ar-SA" sz="4400" b="1" dirty="0">
              <a:ln w="1905">
                <a:solidFill>
                  <a:schemeClr val="bg1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pic>
        <p:nvPicPr>
          <p:cNvPr id="6" name="Picture 4" descr="http://freshome.com/wp-content/uploads/2009/07/Best-tall-building-2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2357454" cy="2325923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http://www.almowaten.net/wp/wp-content/uploads/2010/04/%D8%AC%D8%AF%D9%87%D9%8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60648"/>
            <a:ext cx="2428892" cy="235743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 descr="http://quran-m.com/userfiles/image/planet/Indianvill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32656"/>
            <a:ext cx="2357422" cy="235743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love-wallpaper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إطار 1"/>
          <p:cNvSpPr/>
          <p:nvPr/>
        </p:nvSpPr>
        <p:spPr>
          <a:xfrm>
            <a:off x="6372200" y="188640"/>
            <a:ext cx="2608846" cy="1134730"/>
          </a:xfrm>
          <a:prstGeom prst="frame">
            <a:avLst>
              <a:gd name="adj1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  <a:cs typeface="PT Bold Heading" pitchFamily="2" charset="-78"/>
              </a:rPr>
              <a:t>استراتيجيه أوجل</a:t>
            </a:r>
            <a:endParaRPr lang="ar-SA" sz="2400" b="1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67744" y="404664"/>
            <a:ext cx="3688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جدول التعلم </a:t>
            </a:r>
            <a:endParaRPr lang="ar-SA" sz="5400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1214414" y="1928802"/>
          <a:ext cx="6858048" cy="3261360"/>
        </p:xfrm>
        <a:graphic>
          <a:graphicData uri="http://schemas.openxmlformats.org/drawingml/2006/table">
            <a:tbl>
              <a:tblPr rtl="1" firstRow="1" bandRow="1">
                <a:tableStyleId>{775DCB02-9BB8-47FD-8907-85C794F793BA}</a:tableStyleId>
              </a:tblPr>
              <a:tblGrid>
                <a:gridCol w="2117445"/>
                <a:gridCol w="2454587"/>
                <a:gridCol w="2286016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ماذا</a:t>
                      </a:r>
                      <a:r>
                        <a:rPr lang="ar-SA" sz="2800" baseline="0" dirty="0" smtClean="0"/>
                        <a:t> أعرف ؟</a:t>
                      </a:r>
                      <a:endParaRPr lang="ar-S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ماذا أريد أن أتعلم؟</a:t>
                      </a:r>
                      <a:endParaRPr lang="ar-S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dirty="0" smtClean="0"/>
                        <a:t>ماذا تعلمت ؟</a:t>
                      </a:r>
                      <a:endParaRPr lang="ar-SA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s.alriyadh.com/2011/11/29/img/317241028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1999" cy="3429000"/>
          </a:xfrm>
          <a:prstGeom prst="rect">
            <a:avLst/>
          </a:prstGeom>
          <a:noFill/>
        </p:spPr>
      </p:pic>
      <p:pic>
        <p:nvPicPr>
          <p:cNvPr id="6" name="Picture 6" descr="http://www.jawhara1.com/vb/imgcache/2/13311alsh3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7" name="Picture 4" descr="http://www.majalisna.com/gallery/5/5_182215_1253173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24578" name="Picture 2" descr="http://www.adpic.de/data/picture/detail/Sonnenuntergang_ueber_dem_Meer_159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8" name="مستطيل 7"/>
          <p:cNvSpPr/>
          <p:nvPr/>
        </p:nvSpPr>
        <p:spPr>
          <a:xfrm>
            <a:off x="467544" y="836712"/>
            <a:ext cx="803240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60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</a:t>
            </a:r>
            <a:r>
              <a:rPr lang="ar-SA" sz="3600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r>
              <a:rPr lang="ar-SA" sz="3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</a:t>
            </a:r>
            <a:r>
              <a:rPr lang="ar-SA" sz="3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التطبيق</a:t>
            </a:r>
            <a:r>
              <a:rPr lang="ar-SA" sz="36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</a:t>
            </a:r>
            <a:r>
              <a:rPr lang="ar-SA" sz="3600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أقرأ الجمل التالية :</a:t>
            </a:r>
            <a:endParaRPr lang="ar-SA" sz="3600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11560" y="1628800"/>
            <a:ext cx="7786742" cy="3416320"/>
          </a:xfrm>
          <a:prstGeom prst="rect">
            <a:avLst/>
          </a:prstGeom>
          <a:solidFill>
            <a:srgbClr val="FCFC8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زَارَ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الْمَناطِقَ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القديمةَ والْجديدَةَ.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رأى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الشَّمْسَ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كَأنَّها تَغْطِسُ.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تَسْتَهْوي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الْمَدينَةُ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السُّكانَ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بِأَضْوائِها.</a:t>
            </a:r>
            <a:endParaRPr lang="ar-SA" sz="4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://s.alriyadh.com/2011/11/29/img/317241028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1999" cy="6858000"/>
          </a:xfrm>
          <a:prstGeom prst="rect">
            <a:avLst/>
          </a:prstGeom>
          <a:noFill/>
        </p:spPr>
      </p:pic>
      <p:pic>
        <p:nvPicPr>
          <p:cNvPr id="6" name="Picture 4" descr="http://www.majalisna.com/gallery/5/5_182215_1253173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2924944"/>
            <a:ext cx="1209677" cy="3214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1916832"/>
            <a:ext cx="6500857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1331640" y="620688"/>
            <a:ext cx="569908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280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</a:t>
            </a:r>
            <a:r>
              <a:rPr lang="ar-SA" sz="2800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r>
              <a:rPr lang="ar-SA" sz="28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الملاحظة </a:t>
            </a:r>
            <a:r>
              <a:rPr lang="ar-SA" sz="2800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</a:t>
            </a:r>
          </a:p>
          <a:p>
            <a:pPr>
              <a:defRPr/>
            </a:pPr>
            <a:r>
              <a:rPr lang="ar-SA" sz="2800" dirty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لاحظي مع مجموعتك الكلمات </a:t>
            </a:r>
            <a:r>
              <a:rPr lang="ar-SA" sz="2800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التالية :</a:t>
            </a:r>
            <a:endParaRPr lang="ar-SA" sz="2800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pic>
        <p:nvPicPr>
          <p:cNvPr id="5" name="صورة 4" descr="868image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52320" y="260648"/>
            <a:ext cx="1440160" cy="1296144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المفعول ب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المفعول به</Template>
  <TotalTime>757</TotalTime>
  <Words>713</Words>
  <Application>Microsoft Office PowerPoint</Application>
  <PresentationFormat>عرض على الشاشة (3:4)‏</PresentationFormat>
  <Paragraphs>196</Paragraphs>
  <Slides>33</Slides>
  <Notes>3</Notes>
  <HiddenSlides>0</HiddenSlides>
  <MMClips>1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34" baseType="lpstr">
      <vt:lpstr>المفعول به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Compaq</dc:creator>
  <cp:lastModifiedBy>Compaq</cp:lastModifiedBy>
  <cp:revision>22</cp:revision>
  <dcterms:created xsi:type="dcterms:W3CDTF">2011-12-02T08:18:13Z</dcterms:created>
  <dcterms:modified xsi:type="dcterms:W3CDTF">2011-12-08T13:45:34Z</dcterms:modified>
</cp:coreProperties>
</file>