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4" r:id="rId1"/>
  </p:sldMasterIdLst>
  <p:notesMasterIdLst>
    <p:notesMasterId r:id="rId37"/>
  </p:notesMasterIdLst>
  <p:sldIdLst>
    <p:sldId id="322" r:id="rId2"/>
    <p:sldId id="323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</p:sldIdLst>
  <p:sldSz cx="9144000" cy="6858000" type="screen4x3"/>
  <p:notesSz cx="6858000" cy="9144000"/>
  <p:defaultTextStyle>
    <a:defPPr>
      <a:defRPr lang="ar-SA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>
        <p:scale>
          <a:sx n="100" d="100"/>
          <a:sy n="100" d="100"/>
        </p:scale>
        <p:origin x="264" y="600"/>
      </p:cViewPr>
      <p:guideLst>
        <p:guide orient="horz" pos="2160"/>
        <p:guide pos="288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121BC72E-016F-43F8-9804-FF246C3DCFA0}" type="datetimeFigureOut">
              <a:rPr lang="ar-SA" smtClean="0"/>
              <a:pPr/>
              <a:t>11/01/32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4405B6C-0A1F-4F0A-B32A-8E0B36C9B2CC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405B6C-0A1F-4F0A-B32A-8E0B36C9B2CC}" type="slidenum">
              <a:rPr lang="ar-SA" smtClean="0"/>
              <a:pPr/>
              <a:t>12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عنوان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7" name="عنوان فرعي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30" name="عنصر نائب للتاريخ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059C17C-5ED9-459E-8420-2362DEDA56FF}" type="datetimeFigureOut">
              <a:rPr lang="ar-SA" smtClean="0"/>
              <a:pPr>
                <a:defRPr/>
              </a:pPr>
              <a:t>11/01/32</a:t>
            </a:fld>
            <a:endParaRPr lang="ar-SA"/>
          </a:p>
        </p:txBody>
      </p:sp>
      <p:sp>
        <p:nvSpPr>
          <p:cNvPr id="19" name="عنصر نائب للتذييل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ar-SA"/>
          </a:p>
        </p:txBody>
      </p:sp>
      <p:sp>
        <p:nvSpPr>
          <p:cNvPr id="27" name="عنصر نائب لرقم الشريحة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FE3D7D-ED6B-4CDE-B242-CE4A624423A9}" type="slidenum">
              <a:rPr lang="ar-SA" smtClean="0"/>
              <a:pPr>
                <a:defRPr/>
              </a:pPr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3F2729-3E22-49B5-BA63-0D33C2D13A3E}" type="datetimeFigureOut">
              <a:rPr lang="ar-SA" smtClean="0"/>
              <a:pPr>
                <a:defRPr/>
              </a:pPr>
              <a:t>11/01/32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1E4568-A77B-4C92-BF66-3C4C20469D04}" type="slidenum">
              <a:rPr lang="ar-SA" smtClean="0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601E795-0868-446E-87A3-F1DF58078B11}" type="datetimeFigureOut">
              <a:rPr lang="ar-SA" smtClean="0"/>
              <a:pPr>
                <a:defRPr/>
              </a:pPr>
              <a:t>11/01/32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C2B5DD-6EB2-4E12-AD25-F7397B576DD9}" type="slidenum">
              <a:rPr lang="ar-SA" smtClean="0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C205BF8-A5EF-4454-B7FC-E3DA757C9315}" type="datetimeFigureOut">
              <a:rPr lang="ar-SA" smtClean="0"/>
              <a:pPr>
                <a:defRPr/>
              </a:pPr>
              <a:t>11/01/32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ACD2A9-3AA5-4E7D-AC50-0411B10DF9F6}" type="slidenum">
              <a:rPr lang="ar-SA" smtClean="0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5D0359-6631-4A56-ACD3-C6EDEBA3F438}" type="datetimeFigureOut">
              <a:rPr lang="ar-SA" smtClean="0"/>
              <a:pPr>
                <a:defRPr/>
              </a:pPr>
              <a:t>11/01/32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4A620D-01FF-42CC-8D6E-0706A424B73C}" type="slidenum">
              <a:rPr lang="ar-SA" smtClean="0"/>
              <a:pPr>
                <a:defRPr/>
              </a:pPr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D0D9C53-E0EB-4F2D-9230-20949AD4A9DC}" type="datetimeFigureOut">
              <a:rPr lang="ar-SA" smtClean="0"/>
              <a:pPr>
                <a:defRPr/>
              </a:pPr>
              <a:t>11/01/32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21AC27-4649-4F5D-9322-03BC7CAA0D26}" type="slidenum">
              <a:rPr lang="ar-SA" smtClean="0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8727F99-CCD8-4D0B-87B3-BAAD026A39BD}" type="datetimeFigureOut">
              <a:rPr lang="ar-SA" smtClean="0"/>
              <a:pPr>
                <a:defRPr/>
              </a:pPr>
              <a:t>11/01/32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C98EC5-C1FC-4A4C-99A4-718724864C79}" type="slidenum">
              <a:rPr lang="ar-SA" smtClean="0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A7719E9-C17D-4B1B-8481-B782A7C73BD4}" type="datetimeFigureOut">
              <a:rPr lang="ar-SA" smtClean="0"/>
              <a:pPr>
                <a:defRPr/>
              </a:pPr>
              <a:t>11/01/32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B99C7E-EC7A-427E-A656-D15BFB1DBE8C}" type="slidenum">
              <a:rPr lang="ar-SA" smtClean="0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A014E7B-4A2D-43F3-9A87-16035603FA0D}" type="datetimeFigureOut">
              <a:rPr lang="ar-SA" smtClean="0"/>
              <a:pPr>
                <a:defRPr/>
              </a:pPr>
              <a:t>11/01/32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0AC21F-EF49-4681-9C2C-CCFF0DE03B2D}" type="slidenum">
              <a:rPr lang="ar-SA" smtClean="0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B267727-A680-4C30-813E-60AD07D694D0}" type="datetimeFigureOut">
              <a:rPr lang="ar-SA" smtClean="0"/>
              <a:pPr>
                <a:defRPr/>
              </a:pPr>
              <a:t>11/01/32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5BF3AA-4597-4EE4-8A67-5D4C3B7E38D9}" type="slidenum">
              <a:rPr lang="ar-SA" smtClean="0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ذو زاوية واحدة مخدوشة ودائرية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مثلث قائم الزاوية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BB6634-3162-46EF-B8ED-96656B9C3379}" type="datetimeFigureOut">
              <a:rPr lang="ar-SA" smtClean="0"/>
              <a:pPr>
                <a:defRPr/>
              </a:pPr>
              <a:t>11/01/32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F712841D-16F3-4E9D-A8FD-41A1FE09BAC9}" type="slidenum">
              <a:rPr lang="ar-SA" smtClean="0"/>
              <a:pPr>
                <a:defRPr/>
              </a:pPr>
              <a:t>‹#›</a:t>
            </a:fld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10" name="شكل حر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شكل حر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شكل حر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شكل حر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عنصر نائب للعنوان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0" name="عنصر نائب للنص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50E462F9-D54C-40A8-97A2-132E0ED043E3}" type="datetimeFigureOut">
              <a:rPr lang="ar-SA" smtClean="0"/>
              <a:pPr>
                <a:defRPr/>
              </a:pPr>
              <a:t>11/01/32</a:t>
            </a:fld>
            <a:endParaRPr lang="ar-SA"/>
          </a:p>
        </p:txBody>
      </p:sp>
      <p:sp>
        <p:nvSpPr>
          <p:cNvPr id="22" name="عنصر نائب للتذييل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18" name="عنصر نائب لرقم الشريحة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313BE981-A813-4A0B-A311-64BA0684C0DC}" type="slidenum">
              <a:rPr lang="ar-SA" smtClean="0"/>
              <a:pPr>
                <a:defRPr/>
              </a:pPr>
              <a:t>‹#›</a:t>
            </a:fld>
            <a:endParaRPr lang="ar-SA"/>
          </a:p>
        </p:txBody>
      </p:sp>
      <p:grpSp>
        <p:nvGrpSpPr>
          <p:cNvPr id="2" name="مجموعة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شكل حر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شكل حر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r" rtl="1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r" rtl="1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r" rtl="1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FREE\Desktop\جميع دواوين الشعر العربي على مر العصور\أول متوسط\كتاب نشاط اول متوسط\7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8113" y="0"/>
            <a:ext cx="77358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FREE\Desktop\جميع دواوين الشعر العربي على مر العصور\أول متوسط\كتاب نشاط اول متوسط\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8113" y="0"/>
            <a:ext cx="77358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ربع نص 2"/>
          <p:cNvSpPr txBox="1"/>
          <p:nvPr/>
        </p:nvSpPr>
        <p:spPr>
          <a:xfrm>
            <a:off x="642910" y="2857496"/>
            <a:ext cx="6286544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/>
              <a:t>توظيف المال                  </a:t>
            </a:r>
            <a:r>
              <a:rPr lang="ar-SA" sz="1400" b="1" dirty="0" smtClean="0">
                <a:solidFill>
                  <a:srgbClr val="00B050"/>
                </a:solidFill>
              </a:rPr>
              <a:t>انتفاع , حق الانتفاع            </a:t>
            </a:r>
            <a:r>
              <a:rPr lang="ar-SA" sz="1400" b="1" dirty="0" smtClean="0">
                <a:solidFill>
                  <a:srgbClr val="FF0000"/>
                </a:solidFill>
              </a:rPr>
              <a:t>استغلال </a:t>
            </a:r>
            <a:endParaRPr lang="ar-SA" sz="1400" dirty="0">
              <a:solidFill>
                <a:srgbClr val="FF0000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-214346" y="3143248"/>
            <a:ext cx="721523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/>
              <a:t>جس الأرض جسا وطئها </a:t>
            </a:r>
            <a:r>
              <a:rPr lang="ar-SA" sz="1400" b="1" dirty="0" smtClean="0">
                <a:solidFill>
                  <a:srgbClr val="3333FF"/>
                </a:solidFill>
              </a:rPr>
              <a:t>والخبر بحث عنه</a:t>
            </a:r>
            <a:r>
              <a:rPr lang="ar-SA" sz="1400" b="1" dirty="0" smtClean="0"/>
              <a:t> </a:t>
            </a:r>
            <a:r>
              <a:rPr lang="ar-SA" sz="1400" b="1" dirty="0" smtClean="0">
                <a:solidFill>
                  <a:srgbClr val="FF0000"/>
                </a:solidFill>
              </a:rPr>
              <a:t>وفحص والشيء بيده مسه </a:t>
            </a:r>
            <a:r>
              <a:rPr lang="ar-SA" sz="1400" b="1" dirty="0" smtClean="0">
                <a:solidFill>
                  <a:srgbClr val="00B050"/>
                </a:solidFill>
              </a:rPr>
              <a:t>والشخص بعينه أحد النظر إليه ليستبينه </a:t>
            </a:r>
            <a:r>
              <a:rPr lang="ar-SA" sz="1400" b="1" dirty="0" err="1" smtClean="0">
                <a:solidFill>
                  <a:srgbClr val="00B050"/>
                </a:solidFill>
              </a:rPr>
              <a:t>ويستثبته</a:t>
            </a:r>
            <a:endParaRPr lang="ar-SA" sz="1400" dirty="0">
              <a:solidFill>
                <a:srgbClr val="00B050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3643306" y="3429000"/>
            <a:ext cx="32861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1400" b="1" dirty="0" smtClean="0"/>
              <a:t>امتطى الدابة جعلها مطية وركبها</a:t>
            </a:r>
            <a:endParaRPr lang="ar-SA" sz="1400" dirty="0"/>
          </a:p>
        </p:txBody>
      </p:sp>
      <p:sp>
        <p:nvSpPr>
          <p:cNvPr id="11" name="مستطيل 10"/>
          <p:cNvSpPr/>
          <p:nvPr/>
        </p:nvSpPr>
        <p:spPr>
          <a:xfrm>
            <a:off x="6364852" y="4572008"/>
            <a:ext cx="10567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400" b="1" dirty="0" smtClean="0">
                <a:solidFill>
                  <a:srgbClr val="FF0000"/>
                </a:solidFill>
              </a:rPr>
              <a:t>كثرة غنى المال</a:t>
            </a:r>
            <a:endParaRPr lang="ar-SA" sz="1400" dirty="0">
              <a:solidFill>
                <a:srgbClr val="FF0000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4956931" y="4572008"/>
            <a:ext cx="10358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400" b="1" dirty="0" err="1" smtClean="0">
                <a:solidFill>
                  <a:srgbClr val="FF0000"/>
                </a:solidFill>
              </a:rPr>
              <a:t>هيجان</a:t>
            </a:r>
            <a:r>
              <a:rPr lang="ar-SA" sz="1400" b="1" dirty="0" smtClean="0">
                <a:solidFill>
                  <a:srgbClr val="FF0000"/>
                </a:solidFill>
              </a:rPr>
              <a:t> وغضب</a:t>
            </a:r>
            <a:endParaRPr lang="ar-SA" sz="1400" dirty="0">
              <a:solidFill>
                <a:srgbClr val="FF0000"/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4857752" y="5000636"/>
            <a:ext cx="26548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400" b="1" dirty="0" err="1" smtClean="0">
                <a:solidFill>
                  <a:srgbClr val="00B050"/>
                </a:solidFill>
              </a:rPr>
              <a:t>النافطة</a:t>
            </a:r>
            <a:r>
              <a:rPr lang="ar-SA" sz="1400" b="1" dirty="0" smtClean="0">
                <a:solidFill>
                  <a:srgbClr val="00B050"/>
                </a:solidFill>
              </a:rPr>
              <a:t> بمعنى البثرة والجدري </a:t>
            </a:r>
            <a:r>
              <a:rPr lang="ar-SA" sz="1400" b="1" dirty="0" err="1" smtClean="0">
                <a:solidFill>
                  <a:srgbClr val="00B050"/>
                </a:solidFill>
              </a:rPr>
              <a:t>واحدته</a:t>
            </a:r>
            <a:r>
              <a:rPr lang="ar-SA" sz="1400" b="1" dirty="0" smtClean="0">
                <a:solidFill>
                  <a:srgbClr val="00B050"/>
                </a:solidFill>
              </a:rPr>
              <a:t> </a:t>
            </a:r>
            <a:r>
              <a:rPr lang="ar-SA" sz="1400" b="1" dirty="0" err="1" smtClean="0">
                <a:solidFill>
                  <a:srgbClr val="00B050"/>
                </a:solidFill>
              </a:rPr>
              <a:t>نفطة</a:t>
            </a:r>
            <a:endParaRPr lang="ar-SA" sz="1400" dirty="0">
              <a:solidFill>
                <a:srgbClr val="00B050"/>
              </a:solidFill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214282" y="5000636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SA" sz="1400" b="1" dirty="0" smtClean="0">
                <a:solidFill>
                  <a:srgbClr val="00B050"/>
                </a:solidFill>
              </a:rPr>
              <a:t>مزيج من </a:t>
            </a:r>
            <a:r>
              <a:rPr lang="ar-SA" sz="1400" b="1" dirty="0" err="1" smtClean="0">
                <a:solidFill>
                  <a:srgbClr val="00B050"/>
                </a:solidFill>
              </a:rPr>
              <a:t>الهيدروكربونات</a:t>
            </a:r>
            <a:r>
              <a:rPr lang="ar-SA" sz="1400" b="1" dirty="0" smtClean="0">
                <a:solidFill>
                  <a:srgbClr val="00B050"/>
                </a:solidFill>
              </a:rPr>
              <a:t> يحصل عليها بتقطير زيت البترول أو قطران الفحم الحجري</a:t>
            </a:r>
            <a:endParaRPr lang="ar-SA" sz="1400" dirty="0">
              <a:solidFill>
                <a:srgbClr val="00B050"/>
              </a:solidFill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4929190" y="5429264"/>
            <a:ext cx="150233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400" b="1" dirty="0" smtClean="0">
                <a:solidFill>
                  <a:srgbClr val="3333FF"/>
                </a:solidFill>
              </a:rPr>
              <a:t>تنقيب,مبالغة في البحث</a:t>
            </a:r>
            <a:endParaRPr lang="ar-SA" sz="1400" dirty="0">
              <a:solidFill>
                <a:srgbClr val="3333FF"/>
              </a:solidFill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6376281" y="5786454"/>
            <a:ext cx="4892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400" b="1" dirty="0" smtClean="0"/>
              <a:t>تكرار</a:t>
            </a:r>
            <a:endParaRPr lang="ar-SA" sz="1400" dirty="0"/>
          </a:p>
        </p:txBody>
      </p:sp>
      <p:sp>
        <p:nvSpPr>
          <p:cNvPr id="18" name="مستطيل 17"/>
          <p:cNvSpPr/>
          <p:nvPr/>
        </p:nvSpPr>
        <p:spPr>
          <a:xfrm>
            <a:off x="4929190" y="5786454"/>
            <a:ext cx="98296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400" b="1" dirty="0" smtClean="0"/>
              <a:t>تنقية , تصفية</a:t>
            </a:r>
            <a:endParaRPr lang="ar-SA" sz="1400" dirty="0"/>
          </a:p>
        </p:txBody>
      </p:sp>
      <p:sp>
        <p:nvSpPr>
          <p:cNvPr id="19" name="مستطيل 18"/>
          <p:cNvSpPr/>
          <p:nvPr/>
        </p:nvSpPr>
        <p:spPr>
          <a:xfrm>
            <a:off x="2928926" y="4500570"/>
            <a:ext cx="11865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400" b="1" dirty="0" smtClean="0">
                <a:solidFill>
                  <a:srgbClr val="FF0000"/>
                </a:solidFill>
              </a:rPr>
              <a:t>الكثير من والناس</a:t>
            </a:r>
            <a:endParaRPr lang="ar-SA" sz="1400" dirty="0">
              <a:solidFill>
                <a:srgbClr val="FF0000"/>
              </a:solidFill>
            </a:endParaRPr>
          </a:p>
        </p:txBody>
      </p:sp>
      <p:sp>
        <p:nvSpPr>
          <p:cNvPr id="15" name="شكل بيضاوي 14"/>
          <p:cNvSpPr/>
          <p:nvPr/>
        </p:nvSpPr>
        <p:spPr>
          <a:xfrm flipV="1">
            <a:off x="4572000" y="3857628"/>
            <a:ext cx="500066" cy="357190"/>
          </a:xfrm>
          <a:prstGeom prst="ellipse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0" name="شكل بيضاوي 19"/>
          <p:cNvSpPr/>
          <p:nvPr/>
        </p:nvSpPr>
        <p:spPr>
          <a:xfrm flipV="1">
            <a:off x="3929058" y="3857628"/>
            <a:ext cx="500066" cy="35719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1" name="شكل بيضاوي 20"/>
          <p:cNvSpPr/>
          <p:nvPr/>
        </p:nvSpPr>
        <p:spPr>
          <a:xfrm flipV="1">
            <a:off x="3357554" y="3857628"/>
            <a:ext cx="500066" cy="357190"/>
          </a:xfrm>
          <a:prstGeom prst="ellipse">
            <a:avLst/>
          </a:prstGeom>
          <a:noFill/>
          <a:ln>
            <a:solidFill>
              <a:srgbClr val="3333FF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2" name="شكل بيضاوي 21"/>
          <p:cNvSpPr/>
          <p:nvPr/>
        </p:nvSpPr>
        <p:spPr>
          <a:xfrm flipV="1">
            <a:off x="2714612" y="3900491"/>
            <a:ext cx="500066" cy="35719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  <p:bldP spid="12" grpId="0"/>
      <p:bldP spid="13" grpId="0"/>
      <p:bldP spid="14" grpId="0"/>
      <p:bldP spid="16" grpId="0"/>
      <p:bldP spid="17" grpId="0"/>
      <p:bldP spid="18" grpId="0"/>
      <p:bldP spid="19" grpId="0"/>
      <p:bldP spid="15" grpId="0" animBg="1"/>
      <p:bldP spid="20" grpId="0" animBg="1"/>
      <p:bldP spid="21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FREE\Desktop\جميع دواوين الشعر العربي على مر العصور\أول متوسط\كتاب نشاط اول متوسط\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8113" y="-357188"/>
            <a:ext cx="7735887" cy="721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/>
          <p:nvPr/>
        </p:nvSpPr>
        <p:spPr>
          <a:xfrm>
            <a:off x="3143240" y="1142984"/>
            <a:ext cx="37834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00B050"/>
                </a:solidFill>
              </a:rPr>
              <a:t>الإجابة مفتوحة لطالب مع مراعاة سلامة التركيب</a:t>
            </a:r>
            <a:endParaRPr lang="ar-SA" b="1" dirty="0">
              <a:solidFill>
                <a:srgbClr val="00B050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3214678" y="3429000"/>
            <a:ext cx="37834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00B050"/>
                </a:solidFill>
              </a:rPr>
              <a:t>الإجابة مفتوحة لطالب مع مراعاة سلامة التركيب</a:t>
            </a:r>
            <a:endParaRPr lang="ar-SA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FREE\Desktop\جميع دواوين الشعر العربي على مر العصور\أول متوسط\كتاب نشاط اول متوسط\8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8113" y="0"/>
            <a:ext cx="77358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ربع نص 2"/>
          <p:cNvSpPr txBox="1"/>
          <p:nvPr/>
        </p:nvSpPr>
        <p:spPr>
          <a:xfrm>
            <a:off x="6000760" y="1000108"/>
            <a:ext cx="78581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/>
              <a:t>الحفارون</a:t>
            </a:r>
            <a:endParaRPr lang="ar-SA" sz="1400" b="1" dirty="0"/>
          </a:p>
        </p:txBody>
      </p:sp>
      <p:sp>
        <p:nvSpPr>
          <p:cNvPr id="4" name="مربع نص 3"/>
          <p:cNvSpPr txBox="1"/>
          <p:nvPr/>
        </p:nvSpPr>
        <p:spPr>
          <a:xfrm>
            <a:off x="5143504" y="1000108"/>
            <a:ext cx="78581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/>
              <a:t>تكسير</a:t>
            </a:r>
            <a:endParaRPr lang="ar-SA" sz="1400" b="1" dirty="0"/>
          </a:p>
        </p:txBody>
      </p:sp>
      <p:sp>
        <p:nvSpPr>
          <p:cNvPr id="5" name="مربع نص 4"/>
          <p:cNvSpPr txBox="1"/>
          <p:nvPr/>
        </p:nvSpPr>
        <p:spPr>
          <a:xfrm>
            <a:off x="1785918" y="1000108"/>
            <a:ext cx="2857520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/>
              <a:t>يساعد الحفارون في التنقيب عن البترول</a:t>
            </a:r>
            <a:endParaRPr lang="ar-SA" sz="1400" b="1" dirty="0"/>
          </a:p>
        </p:txBody>
      </p:sp>
      <p:sp>
        <p:nvSpPr>
          <p:cNvPr id="6" name="مربع نص 5"/>
          <p:cNvSpPr txBox="1"/>
          <p:nvPr/>
        </p:nvSpPr>
        <p:spPr>
          <a:xfrm>
            <a:off x="6000760" y="1285860"/>
            <a:ext cx="78581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/>
              <a:t>معامل</a:t>
            </a:r>
            <a:endParaRPr lang="ar-SA" sz="1400" b="1" dirty="0"/>
          </a:p>
        </p:txBody>
      </p:sp>
      <p:sp>
        <p:nvSpPr>
          <p:cNvPr id="7" name="مربع نص 6"/>
          <p:cNvSpPr txBox="1"/>
          <p:nvPr/>
        </p:nvSpPr>
        <p:spPr>
          <a:xfrm>
            <a:off x="5143504" y="1285860"/>
            <a:ext cx="78581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/>
              <a:t>تكسير</a:t>
            </a:r>
            <a:endParaRPr lang="ar-SA" sz="1400" b="1" dirty="0"/>
          </a:p>
        </p:txBody>
      </p:sp>
      <p:sp>
        <p:nvSpPr>
          <p:cNvPr id="8" name="مربع نص 7"/>
          <p:cNvSpPr txBox="1"/>
          <p:nvPr/>
        </p:nvSpPr>
        <p:spPr>
          <a:xfrm>
            <a:off x="2285984" y="1285860"/>
            <a:ext cx="2428892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/>
              <a:t>تقوم المعامل بتكرير البترول</a:t>
            </a:r>
            <a:endParaRPr lang="ar-SA" sz="1400" b="1" dirty="0"/>
          </a:p>
        </p:txBody>
      </p:sp>
      <p:sp>
        <p:nvSpPr>
          <p:cNvPr id="9" name="مربع نص 8"/>
          <p:cNvSpPr txBox="1"/>
          <p:nvPr/>
        </p:nvSpPr>
        <p:spPr>
          <a:xfrm>
            <a:off x="3500430" y="2357430"/>
            <a:ext cx="1285884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>
                <a:solidFill>
                  <a:srgbClr val="00B050"/>
                </a:solidFill>
              </a:rPr>
              <a:t>الجيولوجيون</a:t>
            </a:r>
            <a:endParaRPr lang="ar-SA" sz="1400" b="1" dirty="0">
              <a:solidFill>
                <a:srgbClr val="00B050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6357950" y="2786058"/>
            <a:ext cx="1285884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dirty="0" smtClean="0">
                <a:solidFill>
                  <a:srgbClr val="00B050"/>
                </a:solidFill>
              </a:rPr>
              <a:t>العاملين</a:t>
            </a:r>
            <a:endParaRPr lang="ar-SA" sz="1400" dirty="0">
              <a:solidFill>
                <a:srgbClr val="00B050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4714876" y="2714620"/>
            <a:ext cx="1285884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dirty="0" smtClean="0">
                <a:solidFill>
                  <a:srgbClr val="00B050"/>
                </a:solidFill>
              </a:rPr>
              <a:t>الحفارون</a:t>
            </a:r>
            <a:endParaRPr lang="ar-SA" sz="1400" dirty="0">
              <a:solidFill>
                <a:srgbClr val="00B050"/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6286512" y="3071810"/>
            <a:ext cx="1643074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dirty="0" smtClean="0">
                <a:solidFill>
                  <a:srgbClr val="00B050"/>
                </a:solidFill>
              </a:rPr>
              <a:t>السنين</a:t>
            </a:r>
            <a:r>
              <a:rPr lang="ar-SA" sz="1400" dirty="0" smtClean="0"/>
              <a:t> ملحق بجمع المذكر</a:t>
            </a:r>
            <a:endParaRPr lang="ar-SA" sz="1400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4572000" y="3000372"/>
            <a:ext cx="1643074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dirty="0" smtClean="0">
                <a:solidFill>
                  <a:srgbClr val="00B050"/>
                </a:solidFill>
              </a:rPr>
              <a:t>سبعين </a:t>
            </a:r>
            <a:r>
              <a:rPr lang="ar-SA" sz="1400" dirty="0" smtClean="0"/>
              <a:t>ملحق بجمع المذكر</a:t>
            </a:r>
            <a:endParaRPr lang="ar-SA" sz="1400" dirty="0"/>
          </a:p>
        </p:txBody>
      </p:sp>
      <p:sp>
        <p:nvSpPr>
          <p:cNvPr id="14" name="مربع نص 13"/>
          <p:cNvSpPr txBox="1"/>
          <p:nvPr/>
        </p:nvSpPr>
        <p:spPr>
          <a:xfrm>
            <a:off x="3428992" y="2714620"/>
            <a:ext cx="714380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>
                <a:solidFill>
                  <a:srgbClr val="FF0000"/>
                </a:solidFill>
              </a:rPr>
              <a:t>الثروات</a:t>
            </a:r>
            <a:endParaRPr lang="ar-SA" sz="1400" b="1" dirty="0">
              <a:solidFill>
                <a:srgbClr val="FF0000"/>
              </a:solidFill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1714480" y="2857496"/>
            <a:ext cx="714380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>
                <a:solidFill>
                  <a:srgbClr val="FF0000"/>
                </a:solidFill>
              </a:rPr>
              <a:t>طيّات</a:t>
            </a:r>
            <a:endParaRPr lang="ar-SA" sz="1400" b="1" dirty="0">
              <a:solidFill>
                <a:srgbClr val="FF0000"/>
              </a:solidFill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4500562" y="3429000"/>
            <a:ext cx="714380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>
                <a:solidFill>
                  <a:srgbClr val="FF0000"/>
                </a:solidFill>
              </a:rPr>
              <a:t>سنوات</a:t>
            </a:r>
            <a:endParaRPr lang="ar-SA" sz="1400" b="1" dirty="0">
              <a:solidFill>
                <a:srgbClr val="FF0000"/>
              </a:solidFill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3428992" y="3357562"/>
            <a:ext cx="714380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>
                <a:solidFill>
                  <a:srgbClr val="FF0000"/>
                </a:solidFill>
              </a:rPr>
              <a:t>عشرات</a:t>
            </a:r>
            <a:endParaRPr lang="ar-SA" sz="1400" b="1" dirty="0">
              <a:solidFill>
                <a:srgbClr val="FF0000"/>
              </a:solidFill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2357422" y="2786058"/>
            <a:ext cx="714380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>
                <a:solidFill>
                  <a:srgbClr val="FF0000"/>
                </a:solidFill>
              </a:rPr>
              <a:t>اتفاقات</a:t>
            </a:r>
            <a:endParaRPr lang="ar-SA" sz="1400" b="1" dirty="0">
              <a:solidFill>
                <a:srgbClr val="FF0000"/>
              </a:solidFill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3786182" y="3071810"/>
            <a:ext cx="714380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>
                <a:solidFill>
                  <a:srgbClr val="FF0000"/>
                </a:solidFill>
              </a:rPr>
              <a:t>كميات</a:t>
            </a:r>
            <a:endParaRPr lang="ar-SA" sz="1400" b="1" dirty="0">
              <a:solidFill>
                <a:srgbClr val="FF0000"/>
              </a:solidFill>
            </a:endParaRPr>
          </a:p>
        </p:txBody>
      </p:sp>
      <p:sp>
        <p:nvSpPr>
          <p:cNvPr id="20" name="مربع نص 19"/>
          <p:cNvSpPr txBox="1"/>
          <p:nvPr/>
        </p:nvSpPr>
        <p:spPr>
          <a:xfrm>
            <a:off x="2857488" y="3429000"/>
            <a:ext cx="714380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>
                <a:solidFill>
                  <a:srgbClr val="FF0000"/>
                </a:solidFill>
              </a:rPr>
              <a:t>الثلاثينات</a:t>
            </a:r>
            <a:endParaRPr lang="ar-SA" sz="1400" b="1" dirty="0">
              <a:solidFill>
                <a:srgbClr val="FF0000"/>
              </a:solidFill>
            </a:endParaRPr>
          </a:p>
        </p:txBody>
      </p:sp>
      <p:sp>
        <p:nvSpPr>
          <p:cNvPr id="21" name="مربع نص 20"/>
          <p:cNvSpPr txBox="1"/>
          <p:nvPr/>
        </p:nvSpPr>
        <p:spPr>
          <a:xfrm>
            <a:off x="2500298" y="3143248"/>
            <a:ext cx="714380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>
                <a:solidFill>
                  <a:srgbClr val="FF0000"/>
                </a:solidFill>
              </a:rPr>
              <a:t>شركات</a:t>
            </a:r>
            <a:endParaRPr lang="ar-SA" sz="1400" b="1" dirty="0">
              <a:solidFill>
                <a:srgbClr val="FF0000"/>
              </a:solidFill>
            </a:endParaRPr>
          </a:p>
        </p:txBody>
      </p:sp>
      <p:sp>
        <p:nvSpPr>
          <p:cNvPr id="22" name="مربع نص 21"/>
          <p:cNvSpPr txBox="1"/>
          <p:nvPr/>
        </p:nvSpPr>
        <p:spPr>
          <a:xfrm>
            <a:off x="2285984" y="4500570"/>
            <a:ext cx="4143404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/>
              <a:t>أيها </a:t>
            </a:r>
            <a:r>
              <a:rPr lang="ar-SA" sz="1400" b="1" dirty="0" smtClean="0">
                <a:solidFill>
                  <a:srgbClr val="FF0000"/>
                </a:solidFill>
              </a:rPr>
              <a:t>العمال</a:t>
            </a:r>
            <a:r>
              <a:rPr lang="ar-SA" sz="1400" b="1" dirty="0" smtClean="0"/>
              <a:t> بناء الوطن دعامته الضمير الحي والعطاء السَّخيُّ</a:t>
            </a:r>
            <a:endParaRPr lang="ar-SA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FREE\Desktop\جميع دواوين الشعر العربي على مر العصور\أول متوسط\كتاب نشاط اول متوسط\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8113" y="0"/>
            <a:ext cx="7735887" cy="693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ربع نص 2"/>
          <p:cNvSpPr txBox="1"/>
          <p:nvPr/>
        </p:nvSpPr>
        <p:spPr>
          <a:xfrm>
            <a:off x="5000628" y="600055"/>
            <a:ext cx="714380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/>
              <a:t>موانئ</a:t>
            </a:r>
            <a:endParaRPr lang="ar-SA" sz="1400" b="1" dirty="0"/>
          </a:p>
        </p:txBody>
      </p:sp>
      <p:sp>
        <p:nvSpPr>
          <p:cNvPr id="4" name="مربع نص 3"/>
          <p:cNvSpPr txBox="1"/>
          <p:nvPr/>
        </p:nvSpPr>
        <p:spPr>
          <a:xfrm>
            <a:off x="4786314" y="835207"/>
            <a:ext cx="714380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/>
              <a:t>التقاليد</a:t>
            </a:r>
            <a:endParaRPr lang="ar-SA" sz="1400" b="1" dirty="0"/>
          </a:p>
        </p:txBody>
      </p:sp>
      <p:sp>
        <p:nvSpPr>
          <p:cNvPr id="5" name="مربع نص 4"/>
          <p:cNvSpPr txBox="1"/>
          <p:nvPr/>
        </p:nvSpPr>
        <p:spPr>
          <a:xfrm>
            <a:off x="5072066" y="1071546"/>
            <a:ext cx="714380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/>
              <a:t>المناطق</a:t>
            </a:r>
            <a:endParaRPr lang="ar-SA" sz="1400" b="1" dirty="0"/>
          </a:p>
        </p:txBody>
      </p:sp>
      <p:sp>
        <p:nvSpPr>
          <p:cNvPr id="6" name="مربع نص 5"/>
          <p:cNvSpPr txBox="1"/>
          <p:nvPr/>
        </p:nvSpPr>
        <p:spPr>
          <a:xfrm>
            <a:off x="6215074" y="1500174"/>
            <a:ext cx="714380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/>
              <a:t>طرق</a:t>
            </a:r>
            <a:endParaRPr lang="ar-SA" sz="1400" b="1" dirty="0"/>
          </a:p>
        </p:txBody>
      </p:sp>
      <p:sp>
        <p:nvSpPr>
          <p:cNvPr id="7" name="مربع نص 6"/>
          <p:cNvSpPr txBox="1"/>
          <p:nvPr/>
        </p:nvSpPr>
        <p:spPr>
          <a:xfrm>
            <a:off x="2285984" y="623868"/>
            <a:ext cx="714380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/>
              <a:t>البضائع</a:t>
            </a:r>
            <a:endParaRPr lang="ar-SA" sz="1400" b="1" dirty="0"/>
          </a:p>
        </p:txBody>
      </p:sp>
      <p:sp>
        <p:nvSpPr>
          <p:cNvPr id="8" name="مربع نص 7"/>
          <p:cNvSpPr txBox="1"/>
          <p:nvPr/>
        </p:nvSpPr>
        <p:spPr>
          <a:xfrm>
            <a:off x="3357554" y="1049521"/>
            <a:ext cx="714380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/>
              <a:t>الأطراف</a:t>
            </a:r>
            <a:endParaRPr lang="ar-SA" sz="1400" b="1" dirty="0"/>
          </a:p>
        </p:txBody>
      </p:sp>
      <p:sp>
        <p:nvSpPr>
          <p:cNvPr id="9" name="مربع نص 8"/>
          <p:cNvSpPr txBox="1"/>
          <p:nvPr/>
        </p:nvSpPr>
        <p:spPr>
          <a:xfrm>
            <a:off x="2571736" y="1214422"/>
            <a:ext cx="714380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/>
              <a:t>مرافق</a:t>
            </a:r>
            <a:endParaRPr lang="ar-SA" sz="1400" b="1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4786314" y="1428736"/>
            <a:ext cx="714380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/>
              <a:t>جسور</a:t>
            </a:r>
            <a:endParaRPr lang="ar-SA" sz="1400" b="1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3238491" y="1438261"/>
            <a:ext cx="714380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/>
              <a:t>أنفاق</a:t>
            </a:r>
            <a:endParaRPr lang="ar-SA" sz="1400" b="1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3428992" y="1643050"/>
            <a:ext cx="714380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/>
              <a:t>مراكز</a:t>
            </a:r>
            <a:endParaRPr lang="ar-SA" sz="1400" b="1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3143240" y="1928802"/>
            <a:ext cx="714380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/>
              <a:t>آثار</a:t>
            </a:r>
            <a:endParaRPr lang="ar-SA" sz="1400" b="1" dirty="0"/>
          </a:p>
        </p:txBody>
      </p:sp>
      <p:sp>
        <p:nvSpPr>
          <p:cNvPr id="15" name="مستطيل 14"/>
          <p:cNvSpPr/>
          <p:nvPr/>
        </p:nvSpPr>
        <p:spPr>
          <a:xfrm>
            <a:off x="2714612" y="3214686"/>
            <a:ext cx="45720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1400" b="1" dirty="0" smtClean="0">
                <a:solidFill>
                  <a:srgbClr val="00B050"/>
                </a:solidFill>
              </a:rPr>
              <a:t>يجب على </a:t>
            </a:r>
            <a:r>
              <a:rPr lang="ar-SA" sz="1400" b="1" dirty="0" smtClean="0">
                <a:solidFill>
                  <a:srgbClr val="FF0000"/>
                </a:solidFill>
              </a:rPr>
              <a:t>الشباب</a:t>
            </a:r>
            <a:r>
              <a:rPr lang="ar-SA" sz="1400" b="1" dirty="0" smtClean="0">
                <a:solidFill>
                  <a:srgbClr val="00B050"/>
                </a:solidFill>
              </a:rPr>
              <a:t> </a:t>
            </a:r>
            <a:r>
              <a:rPr lang="ar-SA" sz="1400" b="1" dirty="0" smtClean="0">
                <a:solidFill>
                  <a:srgbClr val="3333FF"/>
                </a:solidFill>
              </a:rPr>
              <a:t>الواعين</a:t>
            </a:r>
            <a:r>
              <a:rPr lang="ar-SA" sz="1400" b="1" dirty="0" smtClean="0">
                <a:solidFill>
                  <a:srgbClr val="00B050"/>
                </a:solidFill>
              </a:rPr>
              <a:t> تجنب </a:t>
            </a:r>
            <a:r>
              <a:rPr lang="ar-SA" sz="1400" b="1" dirty="0" err="1" smtClean="0">
                <a:solidFill>
                  <a:srgbClr val="00B050"/>
                </a:solidFill>
              </a:rPr>
              <a:t>التفحيط</a:t>
            </a:r>
            <a:r>
              <a:rPr lang="ar-SA" sz="1400" b="1" dirty="0" smtClean="0">
                <a:solidFill>
                  <a:srgbClr val="00B050"/>
                </a:solidFill>
              </a:rPr>
              <a:t> وقيادة </a:t>
            </a:r>
            <a:r>
              <a:rPr lang="ar-SA" sz="1400" b="1" dirty="0" smtClean="0">
                <a:solidFill>
                  <a:srgbClr val="002060"/>
                </a:solidFill>
              </a:rPr>
              <a:t>السيارات</a:t>
            </a:r>
            <a:r>
              <a:rPr lang="ar-SA" sz="1400" b="1" dirty="0" smtClean="0">
                <a:solidFill>
                  <a:srgbClr val="00B050"/>
                </a:solidFill>
              </a:rPr>
              <a:t> بشكل متهور</a:t>
            </a:r>
          </a:p>
        </p:txBody>
      </p:sp>
      <p:sp>
        <p:nvSpPr>
          <p:cNvPr id="16" name="مربع نص 15"/>
          <p:cNvSpPr txBox="1"/>
          <p:nvPr/>
        </p:nvSpPr>
        <p:spPr>
          <a:xfrm>
            <a:off x="3500430" y="5357826"/>
            <a:ext cx="571504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/>
              <a:t>إنَّ</a:t>
            </a:r>
            <a:endParaRPr lang="ar-SA" sz="1400" b="1" dirty="0"/>
          </a:p>
        </p:txBody>
      </p:sp>
      <p:sp>
        <p:nvSpPr>
          <p:cNvPr id="17" name="مربع نص 16"/>
          <p:cNvSpPr txBox="1"/>
          <p:nvPr/>
        </p:nvSpPr>
        <p:spPr>
          <a:xfrm>
            <a:off x="2405048" y="5448314"/>
            <a:ext cx="571504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>
                <a:solidFill>
                  <a:srgbClr val="00B050"/>
                </a:solidFill>
              </a:rPr>
              <a:t>خدمةٌ</a:t>
            </a:r>
            <a:endParaRPr lang="ar-SA" sz="1400" b="1" dirty="0">
              <a:solidFill>
                <a:srgbClr val="00B050"/>
              </a:solidFill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2214546" y="5200662"/>
            <a:ext cx="857256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>
                <a:solidFill>
                  <a:srgbClr val="FF0000"/>
                </a:solidFill>
              </a:rPr>
              <a:t>الصناعاتِ </a:t>
            </a:r>
            <a:endParaRPr lang="ar-SA" sz="1400" b="1" dirty="0">
              <a:solidFill>
                <a:srgbClr val="FF0000"/>
              </a:solidFill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7115193" y="5910280"/>
            <a:ext cx="571504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>
                <a:solidFill>
                  <a:srgbClr val="00B050"/>
                </a:solidFill>
              </a:rPr>
              <a:t>منتشٌر</a:t>
            </a:r>
            <a:endParaRPr lang="ar-SA" sz="1400" b="1" dirty="0">
              <a:solidFill>
                <a:srgbClr val="00B050"/>
              </a:solidFill>
            </a:endParaRPr>
          </a:p>
        </p:txBody>
      </p:sp>
      <p:sp>
        <p:nvSpPr>
          <p:cNvPr id="20" name="مربع نص 19"/>
          <p:cNvSpPr txBox="1"/>
          <p:nvPr/>
        </p:nvSpPr>
        <p:spPr>
          <a:xfrm>
            <a:off x="7124718" y="5700728"/>
            <a:ext cx="571504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>
                <a:solidFill>
                  <a:srgbClr val="FF0000"/>
                </a:solidFill>
              </a:rPr>
              <a:t>حمايةَ</a:t>
            </a:r>
            <a:endParaRPr lang="ar-SA" sz="1400" b="1" dirty="0">
              <a:solidFill>
                <a:srgbClr val="FF0000"/>
              </a:solidFill>
            </a:endParaRPr>
          </a:p>
        </p:txBody>
      </p:sp>
      <p:sp>
        <p:nvSpPr>
          <p:cNvPr id="21" name="مربع نص 20"/>
          <p:cNvSpPr txBox="1"/>
          <p:nvPr/>
        </p:nvSpPr>
        <p:spPr>
          <a:xfrm>
            <a:off x="5857884" y="5835867"/>
            <a:ext cx="571504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/>
              <a:t>ليت</a:t>
            </a:r>
            <a:endParaRPr lang="ar-SA" sz="1400" b="1" dirty="0"/>
          </a:p>
        </p:txBody>
      </p:sp>
      <p:sp>
        <p:nvSpPr>
          <p:cNvPr id="22" name="مستطيل 21"/>
          <p:cNvSpPr/>
          <p:nvPr/>
        </p:nvSpPr>
        <p:spPr>
          <a:xfrm>
            <a:off x="2928926" y="3714752"/>
            <a:ext cx="45720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1400" b="1" dirty="0" smtClean="0">
                <a:solidFill>
                  <a:srgbClr val="00B050"/>
                </a:solidFill>
              </a:rPr>
              <a:t>يجب على </a:t>
            </a:r>
            <a:r>
              <a:rPr lang="ar-SA" sz="1400" b="1" dirty="0" smtClean="0">
                <a:solidFill>
                  <a:srgbClr val="3333FF"/>
                </a:solidFill>
              </a:rPr>
              <a:t>المواطنين</a:t>
            </a:r>
            <a:r>
              <a:rPr lang="ar-SA" sz="1400" b="1" dirty="0" smtClean="0">
                <a:solidFill>
                  <a:srgbClr val="FF0000"/>
                </a:solidFill>
              </a:rPr>
              <a:t> </a:t>
            </a:r>
            <a:r>
              <a:rPr lang="ar-SA" sz="1400" b="1" dirty="0" smtClean="0">
                <a:solidFill>
                  <a:srgbClr val="3333FF"/>
                </a:solidFill>
              </a:rPr>
              <a:t>الصالحين </a:t>
            </a:r>
            <a:r>
              <a:rPr lang="ar-SA" sz="1400" b="1" dirty="0" smtClean="0">
                <a:solidFill>
                  <a:srgbClr val="00B050"/>
                </a:solidFill>
              </a:rPr>
              <a:t>الدفاع عن الوطن وتجنب </a:t>
            </a:r>
            <a:r>
              <a:rPr lang="ar-SA" sz="1400" b="1" dirty="0" smtClean="0">
                <a:solidFill>
                  <a:srgbClr val="002060"/>
                </a:solidFill>
              </a:rPr>
              <a:t>الشائعات</a:t>
            </a:r>
            <a:r>
              <a:rPr lang="ar-SA" sz="1400" b="1" dirty="0" smtClean="0">
                <a:solidFill>
                  <a:srgbClr val="00B050"/>
                </a:solidFill>
              </a:rPr>
              <a:t> المغرضة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FREE\Desktop\جميع دواوين الشعر العربي على مر العصور\أول متوسط\كتاب نشاط اول متوسط\8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8113" y="0"/>
            <a:ext cx="77358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ربع نص 2"/>
          <p:cNvSpPr txBox="1"/>
          <p:nvPr/>
        </p:nvSpPr>
        <p:spPr>
          <a:xfrm>
            <a:off x="3357554" y="928670"/>
            <a:ext cx="571504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/>
              <a:t>كأن</a:t>
            </a:r>
            <a:endParaRPr lang="ar-SA" sz="1400" b="1" dirty="0"/>
          </a:p>
        </p:txBody>
      </p:sp>
      <p:sp>
        <p:nvSpPr>
          <p:cNvPr id="4" name="مربع نص 3"/>
          <p:cNvSpPr txBox="1"/>
          <p:nvPr/>
        </p:nvSpPr>
        <p:spPr>
          <a:xfrm>
            <a:off x="1928794" y="714356"/>
            <a:ext cx="1000132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>
                <a:solidFill>
                  <a:srgbClr val="FF0000"/>
                </a:solidFill>
              </a:rPr>
              <a:t>مستخرجي</a:t>
            </a:r>
            <a:endParaRPr lang="ar-SA" sz="1400" b="1" dirty="0">
              <a:solidFill>
                <a:srgbClr val="FF0000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2285984" y="1000108"/>
            <a:ext cx="571504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>
                <a:solidFill>
                  <a:srgbClr val="00B050"/>
                </a:solidFill>
              </a:rPr>
              <a:t>إشعاعٌ</a:t>
            </a:r>
            <a:endParaRPr lang="ar-SA" sz="1400" b="1" dirty="0">
              <a:solidFill>
                <a:srgbClr val="00B050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5786446" y="1357298"/>
            <a:ext cx="571504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/>
              <a:t>إنَّ</a:t>
            </a:r>
            <a:endParaRPr lang="ar-SA" sz="1400" b="1" dirty="0"/>
          </a:p>
        </p:txBody>
      </p:sp>
      <p:sp>
        <p:nvSpPr>
          <p:cNvPr id="7" name="مربع نص 6"/>
          <p:cNvSpPr txBox="1"/>
          <p:nvPr/>
        </p:nvSpPr>
        <p:spPr>
          <a:xfrm>
            <a:off x="6929454" y="1214422"/>
            <a:ext cx="571504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>
                <a:solidFill>
                  <a:srgbClr val="FF0000"/>
                </a:solidFill>
              </a:rPr>
              <a:t>إنجاز</a:t>
            </a:r>
            <a:endParaRPr lang="ar-SA" sz="1400" b="1" dirty="0">
              <a:solidFill>
                <a:srgbClr val="FF0000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7000892" y="1428736"/>
            <a:ext cx="571504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>
                <a:solidFill>
                  <a:srgbClr val="00B050"/>
                </a:solidFill>
              </a:rPr>
              <a:t>تشغيل</a:t>
            </a:r>
            <a:endParaRPr lang="ar-SA" sz="1400" b="1" dirty="0">
              <a:solidFill>
                <a:srgbClr val="00B050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3428992" y="1857364"/>
            <a:ext cx="571504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/>
              <a:t>إنَّ</a:t>
            </a:r>
            <a:endParaRPr lang="ar-SA" sz="1400" b="1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2285984" y="1643050"/>
            <a:ext cx="571504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>
                <a:solidFill>
                  <a:srgbClr val="FF0000"/>
                </a:solidFill>
              </a:rPr>
              <a:t>رأسَ</a:t>
            </a:r>
            <a:endParaRPr lang="ar-SA" sz="1400" b="1" dirty="0">
              <a:solidFill>
                <a:srgbClr val="FF0000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2214546" y="1906777"/>
            <a:ext cx="571504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>
                <a:solidFill>
                  <a:srgbClr val="00B050"/>
                </a:solidFill>
              </a:rPr>
              <a:t>ميناءٌ</a:t>
            </a:r>
            <a:endParaRPr lang="ar-SA" sz="1400" b="1" dirty="0">
              <a:solidFill>
                <a:srgbClr val="00B050"/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1357290" y="2786058"/>
            <a:ext cx="3071834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>
                <a:solidFill>
                  <a:srgbClr val="3333FF"/>
                </a:solidFill>
              </a:rPr>
              <a:t>إنَّ</a:t>
            </a:r>
            <a:r>
              <a:rPr lang="ar-SA" sz="1400" b="1" dirty="0" smtClean="0"/>
              <a:t> </a:t>
            </a:r>
            <a:r>
              <a:rPr lang="ar-SA" sz="1400" b="1" dirty="0" smtClean="0">
                <a:solidFill>
                  <a:srgbClr val="FF0000"/>
                </a:solidFill>
              </a:rPr>
              <a:t>التعرف</a:t>
            </a:r>
            <a:r>
              <a:rPr lang="ar-SA" sz="1400" b="1" dirty="0" smtClean="0"/>
              <a:t> إلى التقنية </a:t>
            </a:r>
            <a:r>
              <a:rPr lang="ar-SA" sz="1400" b="1" dirty="0" smtClean="0">
                <a:solidFill>
                  <a:srgbClr val="00B050"/>
                </a:solidFill>
              </a:rPr>
              <a:t>هدفاً</a:t>
            </a:r>
            <a:r>
              <a:rPr lang="ar-SA" sz="1400" b="1" dirty="0" smtClean="0"/>
              <a:t> للصناعات  البترولية</a:t>
            </a:r>
            <a:endParaRPr lang="ar-SA" sz="1400" b="1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2000232" y="3571876"/>
            <a:ext cx="3071834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>
                <a:solidFill>
                  <a:srgbClr val="3333FF"/>
                </a:solidFill>
              </a:rPr>
              <a:t>ليت</a:t>
            </a:r>
            <a:r>
              <a:rPr lang="ar-SA" sz="1400" b="1" dirty="0" smtClean="0"/>
              <a:t> </a:t>
            </a:r>
            <a:r>
              <a:rPr lang="ar-SA" sz="1400" b="1" dirty="0" smtClean="0">
                <a:solidFill>
                  <a:srgbClr val="FF0000"/>
                </a:solidFill>
              </a:rPr>
              <a:t>الغازَ</a:t>
            </a:r>
            <a:r>
              <a:rPr lang="ar-SA" sz="1400" b="1" dirty="0" smtClean="0"/>
              <a:t> الطبيعي </a:t>
            </a:r>
            <a:r>
              <a:rPr lang="ar-SA" sz="1400" b="1" dirty="0" smtClean="0">
                <a:solidFill>
                  <a:srgbClr val="00B050"/>
                </a:solidFill>
              </a:rPr>
              <a:t>وقودٌ</a:t>
            </a:r>
            <a:r>
              <a:rPr lang="ar-SA" sz="1400" b="1" dirty="0" smtClean="0"/>
              <a:t> للاستهلاك المحلي</a:t>
            </a:r>
            <a:endParaRPr lang="ar-SA" sz="1400" b="1" dirty="0"/>
          </a:p>
        </p:txBody>
      </p:sp>
      <p:sp>
        <p:nvSpPr>
          <p:cNvPr id="14" name="مربع نص 13"/>
          <p:cNvSpPr txBox="1"/>
          <p:nvPr/>
        </p:nvSpPr>
        <p:spPr>
          <a:xfrm>
            <a:off x="2000232" y="4286256"/>
            <a:ext cx="30718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/>
              <a:t>في بلادنا ثروات كثيرة </a:t>
            </a:r>
            <a:r>
              <a:rPr lang="ar-SA" sz="1400" b="1" dirty="0" smtClean="0">
                <a:solidFill>
                  <a:srgbClr val="3333FF"/>
                </a:solidFill>
              </a:rPr>
              <a:t>لعل</a:t>
            </a:r>
            <a:r>
              <a:rPr lang="ar-SA" sz="1400" b="1" dirty="0" smtClean="0"/>
              <a:t> </a:t>
            </a:r>
            <a:r>
              <a:rPr lang="ar-SA" sz="1400" b="1" dirty="0" smtClean="0">
                <a:solidFill>
                  <a:srgbClr val="FF0000"/>
                </a:solidFill>
              </a:rPr>
              <a:t>بعضَ</a:t>
            </a:r>
            <a:r>
              <a:rPr lang="ar-SA" sz="1400" b="1" dirty="0" smtClean="0"/>
              <a:t>ها </a:t>
            </a:r>
            <a:r>
              <a:rPr lang="ar-SA" sz="1400" b="1" dirty="0" smtClean="0">
                <a:solidFill>
                  <a:srgbClr val="00B050"/>
                </a:solidFill>
              </a:rPr>
              <a:t>خفيٌّ</a:t>
            </a:r>
            <a:r>
              <a:rPr lang="ar-SA" sz="1400" b="1" dirty="0" smtClean="0"/>
              <a:t>  في باطن الأرض</a:t>
            </a:r>
            <a:endParaRPr lang="ar-SA" sz="1400" b="1" dirty="0"/>
          </a:p>
        </p:txBody>
      </p:sp>
      <p:sp>
        <p:nvSpPr>
          <p:cNvPr id="15" name="مربع نص 14"/>
          <p:cNvSpPr txBox="1"/>
          <p:nvPr/>
        </p:nvSpPr>
        <p:spPr>
          <a:xfrm>
            <a:off x="1928794" y="4929198"/>
            <a:ext cx="30718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>
                <a:solidFill>
                  <a:srgbClr val="3333FF"/>
                </a:solidFill>
              </a:rPr>
              <a:t>إنَّ</a:t>
            </a:r>
            <a:r>
              <a:rPr lang="ar-SA" sz="1400" b="1" dirty="0" smtClean="0"/>
              <a:t> </a:t>
            </a:r>
            <a:r>
              <a:rPr lang="ar-SA" sz="1400" b="1" dirty="0" smtClean="0">
                <a:solidFill>
                  <a:srgbClr val="FF0000"/>
                </a:solidFill>
              </a:rPr>
              <a:t>السعوديين</a:t>
            </a:r>
            <a:r>
              <a:rPr lang="ar-SA" sz="1400" b="1" dirty="0" smtClean="0"/>
              <a:t> </a:t>
            </a:r>
            <a:r>
              <a:rPr lang="ar-SA" sz="1400" b="1" dirty="0" smtClean="0">
                <a:solidFill>
                  <a:srgbClr val="00B050"/>
                </a:solidFill>
              </a:rPr>
              <a:t>موظفون</a:t>
            </a:r>
            <a:r>
              <a:rPr lang="ar-SA" sz="1400" b="1" dirty="0" smtClean="0"/>
              <a:t> عاملون في شركة  </a:t>
            </a:r>
            <a:r>
              <a:rPr lang="ar-SA" sz="1400" b="1" dirty="0" err="1" smtClean="0"/>
              <a:t>أرامكو</a:t>
            </a:r>
            <a:r>
              <a:rPr lang="ar-SA" sz="1400" b="1" dirty="0" smtClean="0"/>
              <a:t> بنسبة عالية</a:t>
            </a:r>
            <a:endParaRPr lang="ar-SA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FREE\Desktop\جميع دواوين الشعر العربي على مر العصور\أول متوسط\كتاب نشاط اول متوسط\8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8113" y="0"/>
            <a:ext cx="7735887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ربع نص 2"/>
          <p:cNvSpPr txBox="1"/>
          <p:nvPr/>
        </p:nvSpPr>
        <p:spPr>
          <a:xfrm>
            <a:off x="2500298" y="1214422"/>
            <a:ext cx="2500330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>
                <a:solidFill>
                  <a:srgbClr val="00B050"/>
                </a:solidFill>
              </a:rPr>
              <a:t>إن</a:t>
            </a:r>
            <a:r>
              <a:rPr lang="ar-SA" sz="1400" b="1" dirty="0" smtClean="0"/>
              <a:t> </a:t>
            </a:r>
            <a:r>
              <a:rPr lang="ar-SA" sz="1400" b="1" dirty="0" smtClean="0">
                <a:solidFill>
                  <a:srgbClr val="FF0000"/>
                </a:solidFill>
              </a:rPr>
              <a:t>المملكةَ</a:t>
            </a:r>
            <a:r>
              <a:rPr lang="ar-SA" sz="1400" b="1" dirty="0" smtClean="0"/>
              <a:t> </a:t>
            </a:r>
            <a:r>
              <a:rPr lang="ar-SA" sz="1400" b="1" dirty="0" smtClean="0">
                <a:solidFill>
                  <a:srgbClr val="3333FF"/>
                </a:solidFill>
              </a:rPr>
              <a:t>بلادُ</a:t>
            </a:r>
            <a:r>
              <a:rPr lang="ar-SA" sz="1400" b="1" dirty="0" smtClean="0"/>
              <a:t> الزراعة والصناعة</a:t>
            </a:r>
            <a:endParaRPr lang="ar-SA" sz="1400" b="1" dirty="0"/>
          </a:p>
        </p:txBody>
      </p:sp>
      <p:sp>
        <p:nvSpPr>
          <p:cNvPr id="4" name="مربع نص 3"/>
          <p:cNvSpPr txBox="1"/>
          <p:nvPr/>
        </p:nvSpPr>
        <p:spPr>
          <a:xfrm>
            <a:off x="2571736" y="1500174"/>
            <a:ext cx="2500330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>
                <a:solidFill>
                  <a:srgbClr val="00B050"/>
                </a:solidFill>
              </a:rPr>
              <a:t>كأنَّ</a:t>
            </a:r>
            <a:r>
              <a:rPr lang="ar-SA" sz="1400" b="1" dirty="0" smtClean="0"/>
              <a:t> </a:t>
            </a:r>
            <a:r>
              <a:rPr lang="ar-SA" sz="1400" b="1" dirty="0" smtClean="0">
                <a:solidFill>
                  <a:srgbClr val="FF0000"/>
                </a:solidFill>
              </a:rPr>
              <a:t>النفطَ</a:t>
            </a:r>
            <a:r>
              <a:rPr lang="ar-SA" sz="1400" b="1" dirty="0" smtClean="0"/>
              <a:t> </a:t>
            </a:r>
            <a:r>
              <a:rPr lang="ar-SA" sz="1400" b="1" dirty="0" smtClean="0">
                <a:solidFill>
                  <a:srgbClr val="3333FF"/>
                </a:solidFill>
              </a:rPr>
              <a:t>ذهبٌ</a:t>
            </a:r>
            <a:r>
              <a:rPr lang="ar-SA" sz="1400" b="1" dirty="0" smtClean="0"/>
              <a:t> ثمين</a:t>
            </a:r>
            <a:endParaRPr lang="ar-SA" sz="1400" b="1" dirty="0"/>
          </a:p>
        </p:txBody>
      </p:sp>
      <p:sp>
        <p:nvSpPr>
          <p:cNvPr id="5" name="مربع نص 4"/>
          <p:cNvSpPr txBox="1"/>
          <p:nvPr/>
        </p:nvSpPr>
        <p:spPr>
          <a:xfrm>
            <a:off x="2071670" y="1785926"/>
            <a:ext cx="3000396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>
                <a:solidFill>
                  <a:srgbClr val="00B050"/>
                </a:solidFill>
              </a:rPr>
              <a:t>لعلَّ</a:t>
            </a:r>
            <a:r>
              <a:rPr lang="ar-SA" sz="1400" b="1" dirty="0" smtClean="0"/>
              <a:t> </a:t>
            </a:r>
            <a:r>
              <a:rPr lang="ar-SA" sz="1400" b="1" dirty="0" smtClean="0">
                <a:solidFill>
                  <a:srgbClr val="FF0000"/>
                </a:solidFill>
              </a:rPr>
              <a:t>مصفاةَ</a:t>
            </a:r>
            <a:r>
              <a:rPr lang="ar-SA" sz="1400" b="1" dirty="0" smtClean="0"/>
              <a:t> </a:t>
            </a:r>
            <a:r>
              <a:rPr lang="ar-SA" sz="1400" b="1" dirty="0" err="1" smtClean="0"/>
              <a:t>الجبيل</a:t>
            </a:r>
            <a:r>
              <a:rPr lang="ar-SA" sz="1400" b="1" dirty="0" smtClean="0"/>
              <a:t> وينبع </a:t>
            </a:r>
            <a:r>
              <a:rPr lang="ar-SA" sz="1400" b="1" dirty="0" smtClean="0">
                <a:solidFill>
                  <a:srgbClr val="3333FF"/>
                </a:solidFill>
              </a:rPr>
              <a:t>قائمتان</a:t>
            </a:r>
            <a:r>
              <a:rPr lang="ar-SA" sz="1400" b="1" dirty="0" smtClean="0"/>
              <a:t> بتكرير البترول</a:t>
            </a:r>
            <a:endParaRPr lang="ar-SA" sz="1400" b="1" dirty="0"/>
          </a:p>
        </p:txBody>
      </p:sp>
      <p:sp>
        <p:nvSpPr>
          <p:cNvPr id="6" name="مربع نص 5"/>
          <p:cNvSpPr txBox="1"/>
          <p:nvPr/>
        </p:nvSpPr>
        <p:spPr>
          <a:xfrm>
            <a:off x="1571604" y="2214554"/>
            <a:ext cx="3429024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>
                <a:solidFill>
                  <a:srgbClr val="00B050"/>
                </a:solidFill>
              </a:rPr>
              <a:t>ليت</a:t>
            </a:r>
            <a:r>
              <a:rPr lang="ar-SA" sz="1400" b="1" dirty="0" smtClean="0"/>
              <a:t> </a:t>
            </a:r>
            <a:r>
              <a:rPr lang="ar-SA" sz="1400" b="1" dirty="0" smtClean="0">
                <a:solidFill>
                  <a:srgbClr val="FF0000"/>
                </a:solidFill>
              </a:rPr>
              <a:t>زيوتَ</a:t>
            </a:r>
            <a:r>
              <a:rPr lang="ar-SA" sz="1400" b="1" dirty="0" smtClean="0"/>
              <a:t> التشحيم </a:t>
            </a:r>
            <a:r>
              <a:rPr lang="ar-SA" sz="1400" b="1" dirty="0" smtClean="0">
                <a:solidFill>
                  <a:srgbClr val="3333FF"/>
                </a:solidFill>
              </a:rPr>
              <a:t>نافعةٌ</a:t>
            </a:r>
            <a:r>
              <a:rPr lang="ar-SA" sz="1400" b="1" dirty="0" smtClean="0"/>
              <a:t> في مجال النقل البري والبحري</a:t>
            </a:r>
            <a:endParaRPr lang="ar-SA" sz="1400" b="1" dirty="0"/>
          </a:p>
        </p:txBody>
      </p:sp>
      <p:sp>
        <p:nvSpPr>
          <p:cNvPr id="8" name="مستطيل 7"/>
          <p:cNvSpPr/>
          <p:nvPr/>
        </p:nvSpPr>
        <p:spPr>
          <a:xfrm>
            <a:off x="1643042" y="3214686"/>
            <a:ext cx="37834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00B050"/>
                </a:solidFill>
              </a:rPr>
              <a:t>الإجابة مفتوحة لطالب مع مراعاة سلامة التركيب</a:t>
            </a:r>
            <a:endParaRPr lang="ar-SA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FREE\Desktop\جميع دواوين الشعر العربي على مر العصور\أول متوسط\كتاب نشاط اول متوسط\8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8113" y="0"/>
            <a:ext cx="77358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ربع نص 2"/>
          <p:cNvSpPr txBox="1"/>
          <p:nvPr/>
        </p:nvSpPr>
        <p:spPr>
          <a:xfrm>
            <a:off x="5286380" y="3643314"/>
            <a:ext cx="1000132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/>
              <a:t>مصدران</a:t>
            </a:r>
            <a:endParaRPr lang="ar-SA" sz="1400" b="1" dirty="0"/>
          </a:p>
        </p:txBody>
      </p:sp>
      <p:sp>
        <p:nvSpPr>
          <p:cNvPr id="4" name="مربع نص 3"/>
          <p:cNvSpPr txBox="1"/>
          <p:nvPr/>
        </p:nvSpPr>
        <p:spPr>
          <a:xfrm>
            <a:off x="1643042" y="3286124"/>
            <a:ext cx="1000132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/>
              <a:t>عماداً</a:t>
            </a:r>
            <a:endParaRPr lang="ar-SA" sz="1400" b="1" dirty="0"/>
          </a:p>
        </p:txBody>
      </p:sp>
      <p:sp>
        <p:nvSpPr>
          <p:cNvPr id="5" name="مربع نص 4"/>
          <p:cNvSpPr txBox="1"/>
          <p:nvPr/>
        </p:nvSpPr>
        <p:spPr>
          <a:xfrm>
            <a:off x="4429124" y="3286124"/>
            <a:ext cx="1000132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/>
              <a:t>المستثمرون</a:t>
            </a:r>
            <a:endParaRPr lang="ar-SA" sz="1400" b="1" dirty="0"/>
          </a:p>
        </p:txBody>
      </p:sp>
      <p:sp>
        <p:nvSpPr>
          <p:cNvPr id="6" name="مربع نص 5"/>
          <p:cNvSpPr txBox="1"/>
          <p:nvPr/>
        </p:nvSpPr>
        <p:spPr>
          <a:xfrm>
            <a:off x="3500430" y="3214686"/>
            <a:ext cx="1000132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/>
              <a:t>كثيرين</a:t>
            </a:r>
            <a:endParaRPr lang="ar-SA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FREE\Desktop\جميع دواوين الشعر العربي على مر العصور\أول متوسط\كتاب نشاط اول متوسط\8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8113" y="0"/>
            <a:ext cx="77358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ربع نص 2"/>
          <p:cNvSpPr txBox="1"/>
          <p:nvPr/>
        </p:nvSpPr>
        <p:spPr>
          <a:xfrm>
            <a:off x="4214810" y="1071546"/>
            <a:ext cx="328614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dirty="0" smtClean="0"/>
              <a:t>الحرف الناسخ </a:t>
            </a:r>
            <a:r>
              <a:rPr lang="ar-SA" sz="1400" dirty="0" smtClean="0">
                <a:solidFill>
                  <a:srgbClr val="3333FF"/>
                </a:solidFill>
              </a:rPr>
              <a:t>لكنَّ</a:t>
            </a:r>
            <a:r>
              <a:rPr lang="ar-SA" sz="1400" dirty="0" smtClean="0"/>
              <a:t>  اسمه </a:t>
            </a:r>
            <a:r>
              <a:rPr lang="ar-SA" sz="1400" dirty="0" smtClean="0">
                <a:solidFill>
                  <a:srgbClr val="FF0000"/>
                </a:solidFill>
              </a:rPr>
              <a:t>عامَ</a:t>
            </a:r>
            <a:r>
              <a:rPr lang="ar-SA" sz="1400" dirty="0" smtClean="0"/>
              <a:t>  خبره  </a:t>
            </a:r>
            <a:r>
              <a:rPr lang="ar-SA" sz="1400" dirty="0" smtClean="0">
                <a:solidFill>
                  <a:srgbClr val="00B050"/>
                </a:solidFill>
              </a:rPr>
              <a:t>كان خيراً </a:t>
            </a:r>
            <a:endParaRPr lang="ar-SA" sz="1400" dirty="0">
              <a:solidFill>
                <a:srgbClr val="00B050"/>
              </a:solidFill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2857488" y="1571612"/>
            <a:ext cx="4572032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dirty="0" smtClean="0"/>
              <a:t>الحرف الناسخ </a:t>
            </a:r>
            <a:r>
              <a:rPr lang="ar-SA" sz="1400" dirty="0" smtClean="0">
                <a:solidFill>
                  <a:srgbClr val="3333FF"/>
                </a:solidFill>
              </a:rPr>
              <a:t>لعل </a:t>
            </a:r>
            <a:r>
              <a:rPr lang="ar-SA" sz="1400" dirty="0" smtClean="0"/>
              <a:t>خبره  </a:t>
            </a:r>
            <a:r>
              <a:rPr lang="ar-SA" sz="1400" dirty="0" smtClean="0">
                <a:solidFill>
                  <a:srgbClr val="00B050"/>
                </a:solidFill>
              </a:rPr>
              <a:t>مزدهرةٌ </a:t>
            </a:r>
            <a:r>
              <a:rPr lang="ar-SA" sz="1400" dirty="0" smtClean="0"/>
              <a:t>مرفوع وعلامة رفعه الضمة الظاهرة</a:t>
            </a:r>
            <a:endParaRPr lang="ar-SA" sz="1400" dirty="0"/>
          </a:p>
        </p:txBody>
      </p:sp>
      <p:sp>
        <p:nvSpPr>
          <p:cNvPr id="5" name="مربع نص 4"/>
          <p:cNvSpPr txBox="1"/>
          <p:nvPr/>
        </p:nvSpPr>
        <p:spPr>
          <a:xfrm>
            <a:off x="4143372" y="2285992"/>
            <a:ext cx="328614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dirty="0" smtClean="0">
                <a:solidFill>
                  <a:srgbClr val="3333FF"/>
                </a:solidFill>
              </a:rPr>
              <a:t>أضحت</a:t>
            </a:r>
            <a:r>
              <a:rPr lang="ar-SA" sz="1400" dirty="0" smtClean="0"/>
              <a:t> </a:t>
            </a:r>
            <a:r>
              <a:rPr lang="ar-SA" sz="1400" dirty="0" smtClean="0">
                <a:solidFill>
                  <a:srgbClr val="FF0000"/>
                </a:solidFill>
              </a:rPr>
              <a:t>قصةُ</a:t>
            </a:r>
            <a:r>
              <a:rPr lang="ar-SA" sz="1400" dirty="0" smtClean="0"/>
              <a:t> شركة الزيت </a:t>
            </a:r>
            <a:r>
              <a:rPr lang="ar-SA" sz="1400" dirty="0" err="1" smtClean="0"/>
              <a:t>أرامكو</a:t>
            </a:r>
            <a:r>
              <a:rPr lang="ar-SA" sz="1400" dirty="0" smtClean="0"/>
              <a:t> </a:t>
            </a:r>
            <a:r>
              <a:rPr lang="ar-SA" sz="1400" dirty="0" smtClean="0">
                <a:solidFill>
                  <a:srgbClr val="00B050"/>
                </a:solidFill>
              </a:rPr>
              <a:t>قـديمة</a:t>
            </a:r>
            <a:endParaRPr lang="ar-SA" sz="1400" dirty="0">
              <a:solidFill>
                <a:srgbClr val="00B05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3960163" y="4143380"/>
            <a:ext cx="25378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00B050"/>
                </a:solidFill>
              </a:rPr>
              <a:t>كتاب الطالب صفحة 162-163</a:t>
            </a:r>
            <a:endParaRPr lang="ar-SA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FREE\Desktop\جميع دواوين الشعر العربي على مر العصور\أول متوسط\كتاب نشاط اول متوسط\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8113" y="0"/>
            <a:ext cx="77358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/>
          <p:nvPr/>
        </p:nvSpPr>
        <p:spPr>
          <a:xfrm>
            <a:off x="764618" y="2928934"/>
            <a:ext cx="466185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400" b="1" dirty="0" smtClean="0">
                <a:solidFill>
                  <a:srgbClr val="3333FF"/>
                </a:solidFill>
              </a:rPr>
              <a:t>أيها الأخوة المتخرجون يجب عليكم مواجهة تحديات العصر بإيمان وعلمِ </a:t>
            </a:r>
            <a:r>
              <a:rPr lang="ar-SA" sz="1400" b="1" dirty="0" smtClean="0">
                <a:solidFill>
                  <a:srgbClr val="3333FF"/>
                </a:solidFill>
              </a:rPr>
              <a:t>وعمل</a:t>
            </a:r>
            <a:endParaRPr lang="ar-SA" sz="1400" b="1" dirty="0">
              <a:solidFill>
                <a:srgbClr val="3333FF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4363486" y="3643314"/>
            <a:ext cx="334899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400" b="1" dirty="0" smtClean="0">
                <a:solidFill>
                  <a:srgbClr val="3333FF"/>
                </a:solidFill>
              </a:rPr>
              <a:t>يا شباب الوطن مسؤوليتكم  عظيمة في مكافحة الإرهاب</a:t>
            </a:r>
            <a:endParaRPr lang="ar-SA" sz="1400" b="1" dirty="0">
              <a:solidFill>
                <a:srgbClr val="3333FF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2071670" y="4429132"/>
            <a:ext cx="377859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400" b="1" dirty="0" smtClean="0">
                <a:solidFill>
                  <a:srgbClr val="3333FF"/>
                </a:solidFill>
              </a:rPr>
              <a:t>أيها الأخوة </a:t>
            </a:r>
            <a:r>
              <a:rPr lang="ar-SA" sz="1400" b="1" dirty="0" err="1" smtClean="0">
                <a:solidFill>
                  <a:srgbClr val="3333FF"/>
                </a:solidFill>
              </a:rPr>
              <a:t>المبتعثون</a:t>
            </a:r>
            <a:r>
              <a:rPr lang="ar-SA" sz="1400" b="1" dirty="0" smtClean="0">
                <a:solidFill>
                  <a:srgbClr val="3333FF"/>
                </a:solidFill>
              </a:rPr>
              <a:t> لدراسة في خارج مثلوا وطنكم خير تمثيل</a:t>
            </a:r>
            <a:endParaRPr lang="ar-SA" sz="1400" b="1" dirty="0">
              <a:solidFill>
                <a:srgbClr val="3333FF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6715140" y="1357298"/>
            <a:ext cx="1000132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dirty="0" smtClean="0"/>
              <a:t>قال ربي نجني</a:t>
            </a:r>
            <a:endParaRPr lang="ar-SA" sz="1400" dirty="0"/>
          </a:p>
        </p:txBody>
      </p:sp>
      <p:sp>
        <p:nvSpPr>
          <p:cNvPr id="7" name="مربع نص 6"/>
          <p:cNvSpPr txBox="1"/>
          <p:nvPr/>
        </p:nvSpPr>
        <p:spPr>
          <a:xfrm>
            <a:off x="4286248" y="1357298"/>
            <a:ext cx="1643074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dirty="0" smtClean="0"/>
              <a:t>فقال إني لما أنزلت</a:t>
            </a:r>
            <a:endParaRPr lang="ar-SA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FREE\Desktop\جميع دواوين الشعر العربي على مر العصور\أول متوسط\كتاب نشاط اول متوسط\8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8113" y="142900"/>
            <a:ext cx="77358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ربع نص 2"/>
          <p:cNvSpPr txBox="1"/>
          <p:nvPr/>
        </p:nvSpPr>
        <p:spPr>
          <a:xfrm>
            <a:off x="3357554" y="835207"/>
            <a:ext cx="364333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>
                <a:solidFill>
                  <a:srgbClr val="3333FF"/>
                </a:solidFill>
              </a:rPr>
              <a:t>احرص على الكسب الحلال</a:t>
            </a:r>
            <a:endParaRPr lang="ar-SA" sz="1400" b="1" dirty="0">
              <a:solidFill>
                <a:srgbClr val="3333FF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5929322" y="1120959"/>
            <a:ext cx="8723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400" b="1" dirty="0" smtClean="0">
                <a:solidFill>
                  <a:srgbClr val="FF0000"/>
                </a:solidFill>
              </a:rPr>
              <a:t>أتقن صنعتك</a:t>
            </a:r>
            <a:endParaRPr lang="ar-SA" sz="1400" b="1" dirty="0">
              <a:solidFill>
                <a:srgbClr val="FF000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4438898" y="1406711"/>
            <a:ext cx="23310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400" b="1" dirty="0" smtClean="0">
                <a:solidFill>
                  <a:srgbClr val="00B050"/>
                </a:solidFill>
              </a:rPr>
              <a:t>التشخيص الجيد للمرض نصف العلاج</a:t>
            </a:r>
            <a:endParaRPr lang="ar-SA" sz="1400" b="1" dirty="0">
              <a:solidFill>
                <a:srgbClr val="00B05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5610266" y="1692463"/>
            <a:ext cx="130837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400" b="1" dirty="0" smtClean="0"/>
              <a:t>اجتهدي في دروسك</a:t>
            </a:r>
            <a:endParaRPr lang="ar-SA" sz="1400" b="1" dirty="0"/>
          </a:p>
        </p:txBody>
      </p:sp>
      <p:sp>
        <p:nvSpPr>
          <p:cNvPr id="7" name="مستطيل 6"/>
          <p:cNvSpPr/>
          <p:nvPr/>
        </p:nvSpPr>
        <p:spPr>
          <a:xfrm>
            <a:off x="2390682" y="3692727"/>
            <a:ext cx="26324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400" b="1" dirty="0" smtClean="0"/>
              <a:t>أصبحت الشَّابةُ السعودية ذات كفاءة </a:t>
            </a:r>
            <a:r>
              <a:rPr lang="ar-SA" sz="1400" b="1" dirty="0" err="1" smtClean="0"/>
              <a:t>ٍ</a:t>
            </a:r>
            <a:r>
              <a:rPr lang="ar-SA" sz="1400" b="1" dirty="0" smtClean="0"/>
              <a:t> علميةٍ</a:t>
            </a:r>
            <a:endParaRPr lang="ar-SA" sz="1400" b="1" dirty="0"/>
          </a:p>
        </p:txBody>
      </p:sp>
      <p:sp>
        <p:nvSpPr>
          <p:cNvPr id="8" name="مستطيل 7"/>
          <p:cNvSpPr/>
          <p:nvPr/>
        </p:nvSpPr>
        <p:spPr>
          <a:xfrm>
            <a:off x="2654475" y="4121355"/>
            <a:ext cx="244009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400" b="1" dirty="0" smtClean="0"/>
              <a:t>رأيتُ السعوديات ساعيات للعمل الخيري</a:t>
            </a:r>
            <a:endParaRPr lang="ar-SA" sz="1400" b="1" dirty="0"/>
          </a:p>
        </p:txBody>
      </p:sp>
      <p:sp>
        <p:nvSpPr>
          <p:cNvPr id="10" name="مستطيل 9"/>
          <p:cNvSpPr/>
          <p:nvPr/>
        </p:nvSpPr>
        <p:spPr>
          <a:xfrm>
            <a:off x="3571868" y="5214950"/>
            <a:ext cx="37834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00B050"/>
                </a:solidFill>
              </a:rPr>
              <a:t>الإجابة مفتوحة لطالب مع مراعاة سلامة التركيب</a:t>
            </a:r>
            <a:endParaRPr lang="ar-SA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FREE\Desktop\جميع دواوين الشعر العربي على مر العصور\أول متوسط\كتاب نشاط اول متوسط\7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8113" y="0"/>
            <a:ext cx="77358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ربع نص 2"/>
          <p:cNvSpPr txBox="1"/>
          <p:nvPr/>
        </p:nvSpPr>
        <p:spPr>
          <a:xfrm>
            <a:off x="5214942" y="2786058"/>
            <a:ext cx="171451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صفة للرجل المستقيم</a:t>
            </a:r>
            <a:endParaRPr lang="ar-SA" dirty="0"/>
          </a:p>
        </p:txBody>
      </p:sp>
      <p:sp>
        <p:nvSpPr>
          <p:cNvPr id="4" name="مربع نص 3"/>
          <p:cNvSpPr txBox="1"/>
          <p:nvPr/>
        </p:nvSpPr>
        <p:spPr>
          <a:xfrm>
            <a:off x="2143108" y="2786058"/>
            <a:ext cx="171451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صفة للدين الحق</a:t>
            </a:r>
            <a:endParaRPr lang="ar-SA" dirty="0"/>
          </a:p>
        </p:txBody>
      </p:sp>
      <p:sp>
        <p:nvSpPr>
          <p:cNvPr id="5" name="مربع نص 4"/>
          <p:cNvSpPr txBox="1"/>
          <p:nvPr/>
        </p:nvSpPr>
        <p:spPr>
          <a:xfrm>
            <a:off x="4857752" y="3071810"/>
            <a:ext cx="20717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اسم سورة من القران</a:t>
            </a:r>
            <a:endParaRPr lang="ar-SA" dirty="0"/>
          </a:p>
        </p:txBody>
      </p:sp>
      <p:sp>
        <p:nvSpPr>
          <p:cNvPr id="6" name="مربع نص 5"/>
          <p:cNvSpPr txBox="1"/>
          <p:nvPr/>
        </p:nvSpPr>
        <p:spPr>
          <a:xfrm>
            <a:off x="2357422" y="3071810"/>
            <a:ext cx="171451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أخذ الرأي والمشاورة</a:t>
            </a:r>
            <a:endParaRPr lang="ar-SA" dirty="0"/>
          </a:p>
        </p:txBody>
      </p:sp>
      <p:sp>
        <p:nvSpPr>
          <p:cNvPr id="7" name="مربع نص 6"/>
          <p:cNvSpPr txBox="1"/>
          <p:nvPr/>
        </p:nvSpPr>
        <p:spPr>
          <a:xfrm>
            <a:off x="5214942" y="3357562"/>
            <a:ext cx="171451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حين وأوان</a:t>
            </a:r>
            <a:endParaRPr lang="ar-SA" dirty="0"/>
          </a:p>
        </p:txBody>
      </p:sp>
      <p:sp>
        <p:nvSpPr>
          <p:cNvPr id="8" name="مربع نص 7"/>
          <p:cNvSpPr txBox="1"/>
          <p:nvPr/>
        </p:nvSpPr>
        <p:spPr>
          <a:xfrm>
            <a:off x="1928794" y="3357562"/>
            <a:ext cx="285752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وصف لإنجاز العمل بجد وإخلاص</a:t>
            </a:r>
            <a:endParaRPr lang="ar-SA" dirty="0"/>
          </a:p>
        </p:txBody>
      </p:sp>
      <p:sp>
        <p:nvSpPr>
          <p:cNvPr id="9" name="مربع نص 8"/>
          <p:cNvSpPr txBox="1"/>
          <p:nvPr/>
        </p:nvSpPr>
        <p:spPr>
          <a:xfrm>
            <a:off x="3357554" y="4500570"/>
            <a:ext cx="414340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ما أكثر انتهاكات الكيان الصهيوني لشعب الفلسطيني </a:t>
            </a:r>
            <a:endParaRPr lang="ar-SA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3214678" y="4845618"/>
            <a:ext cx="414340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زرنا مركز التأهيل الشامل للمعاقين</a:t>
            </a:r>
            <a:endParaRPr lang="ar-SA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3286116" y="5202808"/>
            <a:ext cx="414340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نُصر النبي صلى الله عليه وسلم بالرعب مسيرة شهر </a:t>
            </a:r>
            <a:endParaRPr lang="ar-SA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2786050" y="5631436"/>
            <a:ext cx="478634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تعيش المملكة العربية السعودية  تنمية رائدة في شتى المجالات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1" build="allAtOnce"/>
      <p:bldP spid="6" grpId="1" build="allAtOnce"/>
      <p:bldP spid="7" grpId="0" build="allAtOnce"/>
      <p:bldP spid="8" grpId="1" build="allAtOnce"/>
      <p:bldP spid="9" grpId="0"/>
      <p:bldP spid="10" grpId="1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FREE\Desktop\جميع دواوين الشعر العربي على مر العصور\أول متوسط\كتاب نشاط اول متوسط\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8113" y="0"/>
            <a:ext cx="77358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ربع نص 2"/>
          <p:cNvSpPr txBox="1"/>
          <p:nvPr/>
        </p:nvSpPr>
        <p:spPr>
          <a:xfrm>
            <a:off x="3643306" y="1500174"/>
            <a:ext cx="571504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dirty="0" smtClean="0"/>
              <a:t>ثمرات</a:t>
            </a:r>
            <a:endParaRPr lang="ar-SA" sz="1400" dirty="0"/>
          </a:p>
        </p:txBody>
      </p:sp>
      <p:sp>
        <p:nvSpPr>
          <p:cNvPr id="4" name="مربع نص 3"/>
          <p:cNvSpPr txBox="1"/>
          <p:nvPr/>
        </p:nvSpPr>
        <p:spPr>
          <a:xfrm>
            <a:off x="2143108" y="1500174"/>
            <a:ext cx="571504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dirty="0" smtClean="0"/>
              <a:t>علمَتْ</a:t>
            </a:r>
            <a:endParaRPr lang="ar-SA" sz="1400" dirty="0"/>
          </a:p>
        </p:txBody>
      </p:sp>
      <p:sp>
        <p:nvSpPr>
          <p:cNvPr id="5" name="مربع نص 4"/>
          <p:cNvSpPr txBox="1"/>
          <p:nvPr/>
        </p:nvSpPr>
        <p:spPr>
          <a:xfrm>
            <a:off x="2571736" y="2214554"/>
            <a:ext cx="78581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dirty="0" smtClean="0"/>
              <a:t>صَبَرَتْ</a:t>
            </a:r>
            <a:endParaRPr lang="ar-SA" sz="1400" dirty="0"/>
          </a:p>
        </p:txBody>
      </p:sp>
      <p:sp>
        <p:nvSpPr>
          <p:cNvPr id="6" name="مربع نص 5"/>
          <p:cNvSpPr txBox="1"/>
          <p:nvPr/>
        </p:nvSpPr>
        <p:spPr>
          <a:xfrm>
            <a:off x="4071934" y="2214554"/>
            <a:ext cx="714380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dirty="0" smtClean="0"/>
              <a:t>قطرات</a:t>
            </a:r>
            <a:endParaRPr lang="ar-SA" sz="1400" dirty="0"/>
          </a:p>
        </p:txBody>
      </p:sp>
      <p:sp>
        <p:nvSpPr>
          <p:cNvPr id="7" name="مربع نص 6"/>
          <p:cNvSpPr txBox="1"/>
          <p:nvPr/>
        </p:nvSpPr>
        <p:spPr>
          <a:xfrm>
            <a:off x="5572132" y="2214554"/>
            <a:ext cx="571504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dirty="0" smtClean="0"/>
              <a:t>كَتَبَتْ</a:t>
            </a:r>
            <a:endParaRPr lang="ar-SA" sz="1400" dirty="0"/>
          </a:p>
        </p:txBody>
      </p:sp>
      <p:sp>
        <p:nvSpPr>
          <p:cNvPr id="8" name="مربع نص 7"/>
          <p:cNvSpPr txBox="1"/>
          <p:nvPr/>
        </p:nvSpPr>
        <p:spPr>
          <a:xfrm>
            <a:off x="6929454" y="2214554"/>
            <a:ext cx="78581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dirty="0" smtClean="0"/>
              <a:t>زهرات</a:t>
            </a:r>
            <a:endParaRPr lang="ar-SA" sz="1400" dirty="0"/>
          </a:p>
        </p:txBody>
      </p:sp>
      <p:sp>
        <p:nvSpPr>
          <p:cNvPr id="9" name="مربع نص 8"/>
          <p:cNvSpPr txBox="1"/>
          <p:nvPr/>
        </p:nvSpPr>
        <p:spPr>
          <a:xfrm>
            <a:off x="6391288" y="2928934"/>
            <a:ext cx="714380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dirty="0" smtClean="0"/>
              <a:t>مخْلِصات</a:t>
            </a:r>
            <a:endParaRPr lang="ar-SA" sz="14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5000628" y="2928934"/>
            <a:ext cx="642942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dirty="0" smtClean="0"/>
              <a:t>سَافَرَتْ</a:t>
            </a:r>
            <a:endParaRPr lang="ar-SA" sz="1400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7072330" y="4243393"/>
            <a:ext cx="64294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600" b="1" dirty="0" smtClean="0"/>
              <a:t>3</a:t>
            </a:r>
            <a:endParaRPr lang="ar-SA" sz="1600" b="1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7081856" y="4500570"/>
            <a:ext cx="64294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600" b="1" dirty="0" smtClean="0"/>
              <a:t>4</a:t>
            </a:r>
            <a:endParaRPr lang="ar-SA" sz="1600" b="1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7081856" y="5295913"/>
            <a:ext cx="64294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600" b="1" dirty="0" smtClean="0"/>
              <a:t>2</a:t>
            </a:r>
            <a:endParaRPr lang="ar-SA" sz="1600" b="1" dirty="0"/>
          </a:p>
        </p:txBody>
      </p:sp>
      <p:sp>
        <p:nvSpPr>
          <p:cNvPr id="14" name="مربع نص 13"/>
          <p:cNvSpPr txBox="1"/>
          <p:nvPr/>
        </p:nvSpPr>
        <p:spPr>
          <a:xfrm>
            <a:off x="7072331" y="5572140"/>
            <a:ext cx="64294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600" b="1" dirty="0" smtClean="0"/>
              <a:t>1</a:t>
            </a:r>
            <a:endParaRPr lang="ar-SA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FREE\Desktop\جميع دواوين الشعر العربي على مر العصور\أول متوسط\كتاب نشاط اول متوسط\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8113" y="0"/>
            <a:ext cx="77358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ربع نص 2"/>
          <p:cNvSpPr txBox="1"/>
          <p:nvPr/>
        </p:nvSpPr>
        <p:spPr>
          <a:xfrm>
            <a:off x="7015179" y="3233736"/>
            <a:ext cx="78581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600" b="1" dirty="0" smtClean="0"/>
              <a:t>أصوات</a:t>
            </a:r>
            <a:endParaRPr lang="ar-SA" sz="1600" b="1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7000892" y="3476625"/>
            <a:ext cx="78581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600" b="1" dirty="0" smtClean="0"/>
              <a:t>مبدعات</a:t>
            </a:r>
            <a:endParaRPr lang="ar-SA" sz="1600" b="1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6953267" y="3733802"/>
            <a:ext cx="78581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600" b="1" dirty="0" smtClean="0"/>
              <a:t>الحماة</a:t>
            </a:r>
            <a:endParaRPr lang="ar-SA" sz="1600" b="1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6900879" y="3967166"/>
            <a:ext cx="78581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600" b="1" dirty="0" smtClean="0"/>
              <a:t>شبكة</a:t>
            </a:r>
            <a:endParaRPr lang="ar-SA" sz="1600" b="1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7024705" y="4214818"/>
            <a:ext cx="78581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600" b="1" dirty="0" smtClean="0"/>
              <a:t>المملكة</a:t>
            </a:r>
            <a:endParaRPr lang="ar-SA" sz="1600" b="1" dirty="0"/>
          </a:p>
        </p:txBody>
      </p:sp>
      <p:sp>
        <p:nvSpPr>
          <p:cNvPr id="14" name="مربع نص 13"/>
          <p:cNvSpPr txBox="1"/>
          <p:nvPr/>
        </p:nvSpPr>
        <p:spPr>
          <a:xfrm>
            <a:off x="6929454" y="4429132"/>
            <a:ext cx="78581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600" b="1" dirty="0" smtClean="0"/>
              <a:t>برية</a:t>
            </a:r>
            <a:endParaRPr lang="ar-SA" sz="1600" b="1" dirty="0"/>
          </a:p>
        </p:txBody>
      </p:sp>
      <p:sp>
        <p:nvSpPr>
          <p:cNvPr id="15" name="مربع نص 14"/>
          <p:cNvSpPr txBox="1"/>
          <p:nvPr/>
        </p:nvSpPr>
        <p:spPr>
          <a:xfrm>
            <a:off x="6929454" y="4662082"/>
            <a:ext cx="78581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600" b="1" dirty="0" smtClean="0"/>
              <a:t>منحت</a:t>
            </a:r>
            <a:endParaRPr lang="ar-SA" sz="1600" b="1" dirty="0"/>
          </a:p>
        </p:txBody>
      </p:sp>
      <p:sp>
        <p:nvSpPr>
          <p:cNvPr id="16" name="مربع نص 15"/>
          <p:cNvSpPr txBox="1"/>
          <p:nvPr/>
        </p:nvSpPr>
        <p:spPr>
          <a:xfrm>
            <a:off x="7000892" y="4929198"/>
            <a:ext cx="78581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600" b="1" dirty="0" smtClean="0"/>
              <a:t>الدولة</a:t>
            </a:r>
            <a:endParaRPr lang="ar-SA" sz="1600" b="1" dirty="0"/>
          </a:p>
        </p:txBody>
      </p:sp>
      <p:sp>
        <p:nvSpPr>
          <p:cNvPr id="17" name="مربع نص 16"/>
          <p:cNvSpPr txBox="1"/>
          <p:nvPr/>
        </p:nvSpPr>
        <p:spPr>
          <a:xfrm>
            <a:off x="7000892" y="5162148"/>
            <a:ext cx="78581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600" b="1" dirty="0" smtClean="0"/>
              <a:t>السعودية</a:t>
            </a:r>
            <a:endParaRPr lang="ar-SA" sz="1600" b="1" dirty="0"/>
          </a:p>
        </p:txBody>
      </p:sp>
      <p:sp>
        <p:nvSpPr>
          <p:cNvPr id="18" name="مربع نص 17"/>
          <p:cNvSpPr txBox="1"/>
          <p:nvPr/>
        </p:nvSpPr>
        <p:spPr>
          <a:xfrm>
            <a:off x="7000892" y="5429264"/>
            <a:ext cx="78581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600" b="1" dirty="0" smtClean="0"/>
              <a:t>مساعدة</a:t>
            </a:r>
            <a:endParaRPr lang="ar-SA" sz="1600" b="1" dirty="0"/>
          </a:p>
        </p:txBody>
      </p:sp>
      <p:sp>
        <p:nvSpPr>
          <p:cNvPr id="19" name="مربع نص 18"/>
          <p:cNvSpPr txBox="1"/>
          <p:nvPr/>
        </p:nvSpPr>
        <p:spPr>
          <a:xfrm>
            <a:off x="6858016" y="5643578"/>
            <a:ext cx="78581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600" b="1" dirty="0" err="1" smtClean="0"/>
              <a:t>آليت</a:t>
            </a:r>
            <a:endParaRPr lang="ar-SA" sz="1600" b="1" dirty="0"/>
          </a:p>
        </p:txBody>
      </p:sp>
      <p:sp>
        <p:nvSpPr>
          <p:cNvPr id="20" name="مربع نص 19"/>
          <p:cNvSpPr txBox="1"/>
          <p:nvPr/>
        </p:nvSpPr>
        <p:spPr>
          <a:xfrm>
            <a:off x="6929454" y="3000372"/>
            <a:ext cx="78581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600" b="1" dirty="0" smtClean="0"/>
              <a:t>عَلَتْ</a:t>
            </a:r>
            <a:endParaRPr lang="ar-SA" sz="1600" b="1" dirty="0"/>
          </a:p>
        </p:txBody>
      </p:sp>
      <p:sp>
        <p:nvSpPr>
          <p:cNvPr id="21" name="مربع نص 20"/>
          <p:cNvSpPr txBox="1"/>
          <p:nvPr/>
        </p:nvSpPr>
        <p:spPr>
          <a:xfrm>
            <a:off x="6572264" y="2919409"/>
            <a:ext cx="35719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</a:rPr>
              <a:t>√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22" name="مربع نص 21"/>
          <p:cNvSpPr txBox="1"/>
          <p:nvPr/>
        </p:nvSpPr>
        <p:spPr>
          <a:xfrm>
            <a:off x="6543689" y="3181348"/>
            <a:ext cx="35719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</a:rPr>
              <a:t>√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23" name="مربع نص 22"/>
          <p:cNvSpPr txBox="1"/>
          <p:nvPr/>
        </p:nvSpPr>
        <p:spPr>
          <a:xfrm>
            <a:off x="6543689" y="3448050"/>
            <a:ext cx="35719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</a:rPr>
              <a:t>√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24" name="مربع نص 23"/>
          <p:cNvSpPr txBox="1"/>
          <p:nvPr/>
        </p:nvSpPr>
        <p:spPr>
          <a:xfrm>
            <a:off x="5500694" y="3676652"/>
            <a:ext cx="35719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</a:rPr>
              <a:t>√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25" name="مربع نص 24"/>
          <p:cNvSpPr txBox="1"/>
          <p:nvPr/>
        </p:nvSpPr>
        <p:spPr>
          <a:xfrm>
            <a:off x="5500694" y="3929066"/>
            <a:ext cx="35719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</a:rPr>
              <a:t>√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5500694" y="4176718"/>
            <a:ext cx="35719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</a:rPr>
              <a:t>√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27" name="مربع نص 26"/>
          <p:cNvSpPr txBox="1"/>
          <p:nvPr/>
        </p:nvSpPr>
        <p:spPr>
          <a:xfrm>
            <a:off x="5500694" y="4410082"/>
            <a:ext cx="35719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</a:rPr>
              <a:t>√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28" name="مربع نص 27"/>
          <p:cNvSpPr txBox="1"/>
          <p:nvPr/>
        </p:nvSpPr>
        <p:spPr>
          <a:xfrm>
            <a:off x="6529401" y="4643446"/>
            <a:ext cx="35719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</a:rPr>
              <a:t>√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29" name="مربع نص 28"/>
          <p:cNvSpPr txBox="1"/>
          <p:nvPr/>
        </p:nvSpPr>
        <p:spPr>
          <a:xfrm>
            <a:off x="5500694" y="4876396"/>
            <a:ext cx="35719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</a:rPr>
              <a:t>√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30" name="مربع نص 29"/>
          <p:cNvSpPr txBox="1"/>
          <p:nvPr/>
        </p:nvSpPr>
        <p:spPr>
          <a:xfrm>
            <a:off x="5500694" y="5143512"/>
            <a:ext cx="35719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</a:rPr>
              <a:t>√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31" name="مربع نص 30"/>
          <p:cNvSpPr txBox="1"/>
          <p:nvPr/>
        </p:nvSpPr>
        <p:spPr>
          <a:xfrm>
            <a:off x="5500694" y="5376462"/>
            <a:ext cx="35719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</a:rPr>
              <a:t>√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32" name="مربع نص 31"/>
          <p:cNvSpPr txBox="1"/>
          <p:nvPr/>
        </p:nvSpPr>
        <p:spPr>
          <a:xfrm>
            <a:off x="6534164" y="5643578"/>
            <a:ext cx="35719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</a:rPr>
              <a:t>√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33" name="مربع نص 32"/>
          <p:cNvSpPr txBox="1"/>
          <p:nvPr/>
        </p:nvSpPr>
        <p:spPr>
          <a:xfrm>
            <a:off x="2428860" y="3071810"/>
            <a:ext cx="2357454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>
                <a:solidFill>
                  <a:srgbClr val="3333FF"/>
                </a:solidFill>
              </a:rPr>
              <a:t>تاء التأنيث الساكنة اتصلت بأخر الفعل</a:t>
            </a:r>
            <a:endParaRPr lang="ar-SA" sz="1400" b="1" dirty="0">
              <a:solidFill>
                <a:srgbClr val="3333FF"/>
              </a:solidFill>
            </a:endParaRPr>
          </a:p>
        </p:txBody>
      </p:sp>
      <p:sp>
        <p:nvSpPr>
          <p:cNvPr id="34" name="مربع نص 33"/>
          <p:cNvSpPr txBox="1"/>
          <p:nvPr/>
        </p:nvSpPr>
        <p:spPr>
          <a:xfrm>
            <a:off x="2428860" y="3500438"/>
            <a:ext cx="2357454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>
                <a:solidFill>
                  <a:srgbClr val="3333FF"/>
                </a:solidFill>
              </a:rPr>
              <a:t>تاء جمع المؤنث السالم</a:t>
            </a:r>
            <a:endParaRPr lang="ar-SA" sz="1400" b="1" dirty="0">
              <a:solidFill>
                <a:srgbClr val="3333FF"/>
              </a:solidFill>
            </a:endParaRPr>
          </a:p>
        </p:txBody>
      </p:sp>
      <p:sp>
        <p:nvSpPr>
          <p:cNvPr id="35" name="مربع نص 34"/>
          <p:cNvSpPr txBox="1"/>
          <p:nvPr/>
        </p:nvSpPr>
        <p:spPr>
          <a:xfrm>
            <a:off x="1428728" y="3714752"/>
            <a:ext cx="3429024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>
                <a:solidFill>
                  <a:srgbClr val="3333FF"/>
                </a:solidFill>
              </a:rPr>
              <a:t>تاء جمع التكسير الذي مفرده </a:t>
            </a:r>
            <a:r>
              <a:rPr lang="ar-SA" sz="1400" b="1" dirty="0" smtClean="0">
                <a:solidFill>
                  <a:srgbClr val="3333FF"/>
                </a:solidFill>
              </a:rPr>
              <a:t>غير مختوم </a:t>
            </a:r>
            <a:r>
              <a:rPr lang="ar-SA" sz="1400" b="1" dirty="0" smtClean="0">
                <a:solidFill>
                  <a:srgbClr val="3333FF"/>
                </a:solidFill>
              </a:rPr>
              <a:t>بتاء مفتوحة</a:t>
            </a:r>
            <a:endParaRPr lang="ar-SA" sz="1400" b="1" dirty="0">
              <a:solidFill>
                <a:srgbClr val="3333FF"/>
              </a:solidFill>
            </a:endParaRPr>
          </a:p>
        </p:txBody>
      </p:sp>
      <p:sp>
        <p:nvSpPr>
          <p:cNvPr id="36" name="مربع نص 35"/>
          <p:cNvSpPr txBox="1"/>
          <p:nvPr/>
        </p:nvSpPr>
        <p:spPr>
          <a:xfrm>
            <a:off x="2428860" y="4000504"/>
            <a:ext cx="2357454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>
                <a:solidFill>
                  <a:srgbClr val="3333FF"/>
                </a:solidFill>
              </a:rPr>
              <a:t>تاء الاسم المفرد المؤنث</a:t>
            </a:r>
            <a:endParaRPr lang="ar-SA" sz="1400" b="1" dirty="0">
              <a:solidFill>
                <a:srgbClr val="3333FF"/>
              </a:solidFill>
            </a:endParaRPr>
          </a:p>
        </p:txBody>
      </p:sp>
      <p:sp>
        <p:nvSpPr>
          <p:cNvPr id="37" name="مربع نص 36"/>
          <p:cNvSpPr txBox="1"/>
          <p:nvPr/>
        </p:nvSpPr>
        <p:spPr>
          <a:xfrm>
            <a:off x="2428860" y="4214818"/>
            <a:ext cx="2357454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>
                <a:solidFill>
                  <a:srgbClr val="3333FF"/>
                </a:solidFill>
              </a:rPr>
              <a:t>تاء الاسم المفرد المؤنث</a:t>
            </a:r>
            <a:endParaRPr lang="ar-SA" sz="1400" b="1" dirty="0">
              <a:solidFill>
                <a:srgbClr val="3333FF"/>
              </a:solidFill>
            </a:endParaRPr>
          </a:p>
        </p:txBody>
      </p:sp>
      <p:sp>
        <p:nvSpPr>
          <p:cNvPr id="38" name="مربع نص 37"/>
          <p:cNvSpPr txBox="1"/>
          <p:nvPr/>
        </p:nvSpPr>
        <p:spPr>
          <a:xfrm>
            <a:off x="2500298" y="4429132"/>
            <a:ext cx="2357454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>
                <a:solidFill>
                  <a:srgbClr val="3333FF"/>
                </a:solidFill>
              </a:rPr>
              <a:t>تاء الاسم المفرد المؤنث</a:t>
            </a:r>
            <a:endParaRPr lang="ar-SA" sz="1400" b="1" dirty="0">
              <a:solidFill>
                <a:srgbClr val="3333FF"/>
              </a:solidFill>
            </a:endParaRPr>
          </a:p>
        </p:txBody>
      </p:sp>
      <p:sp>
        <p:nvSpPr>
          <p:cNvPr id="39" name="مربع نص 38"/>
          <p:cNvSpPr txBox="1"/>
          <p:nvPr/>
        </p:nvSpPr>
        <p:spPr>
          <a:xfrm>
            <a:off x="2428860" y="4714884"/>
            <a:ext cx="2357454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>
                <a:solidFill>
                  <a:srgbClr val="3333FF"/>
                </a:solidFill>
              </a:rPr>
              <a:t>تاء التأنيث الساكنة اتصلت بأخر الفعل</a:t>
            </a:r>
            <a:endParaRPr lang="ar-SA" sz="1400" b="1" dirty="0">
              <a:solidFill>
                <a:srgbClr val="3333FF"/>
              </a:solidFill>
            </a:endParaRPr>
          </a:p>
        </p:txBody>
      </p:sp>
      <p:sp>
        <p:nvSpPr>
          <p:cNvPr id="40" name="مربع نص 39"/>
          <p:cNvSpPr txBox="1"/>
          <p:nvPr/>
        </p:nvSpPr>
        <p:spPr>
          <a:xfrm>
            <a:off x="2428860" y="4929198"/>
            <a:ext cx="2357454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>
                <a:solidFill>
                  <a:srgbClr val="3333FF"/>
                </a:solidFill>
              </a:rPr>
              <a:t>تاء الاسم المفرد المؤنث</a:t>
            </a:r>
            <a:endParaRPr lang="ar-SA" sz="1400" b="1" dirty="0">
              <a:solidFill>
                <a:srgbClr val="3333FF"/>
              </a:solidFill>
            </a:endParaRPr>
          </a:p>
        </p:txBody>
      </p:sp>
      <p:sp>
        <p:nvSpPr>
          <p:cNvPr id="41" name="مربع نص 40"/>
          <p:cNvSpPr txBox="1"/>
          <p:nvPr/>
        </p:nvSpPr>
        <p:spPr>
          <a:xfrm>
            <a:off x="2428860" y="5214950"/>
            <a:ext cx="2357454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>
                <a:solidFill>
                  <a:srgbClr val="3333FF"/>
                </a:solidFill>
              </a:rPr>
              <a:t>تاء الاسم المفرد المؤنث</a:t>
            </a:r>
            <a:endParaRPr lang="ar-SA" sz="1400" b="1" dirty="0">
              <a:solidFill>
                <a:srgbClr val="3333FF"/>
              </a:solidFill>
            </a:endParaRPr>
          </a:p>
        </p:txBody>
      </p:sp>
      <p:sp>
        <p:nvSpPr>
          <p:cNvPr id="42" name="مربع نص 41"/>
          <p:cNvSpPr txBox="1"/>
          <p:nvPr/>
        </p:nvSpPr>
        <p:spPr>
          <a:xfrm>
            <a:off x="2428860" y="5429264"/>
            <a:ext cx="2357454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>
                <a:solidFill>
                  <a:srgbClr val="3333FF"/>
                </a:solidFill>
              </a:rPr>
              <a:t>تاء الاسم المفرد المؤنث</a:t>
            </a:r>
            <a:endParaRPr lang="ar-SA" sz="1400" b="1" dirty="0">
              <a:solidFill>
                <a:srgbClr val="3333FF"/>
              </a:solidFill>
            </a:endParaRPr>
          </a:p>
        </p:txBody>
      </p:sp>
      <p:sp>
        <p:nvSpPr>
          <p:cNvPr id="43" name="مربع نص 42"/>
          <p:cNvSpPr txBox="1"/>
          <p:nvPr/>
        </p:nvSpPr>
        <p:spPr>
          <a:xfrm>
            <a:off x="2143108" y="5715016"/>
            <a:ext cx="2643206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>
                <a:solidFill>
                  <a:srgbClr val="3333FF"/>
                </a:solidFill>
              </a:rPr>
              <a:t>تاء ضمير اتصل بأخر الفعل الماضي </a:t>
            </a:r>
            <a:r>
              <a:rPr lang="ar-SA" sz="1400" b="1" dirty="0" err="1" smtClean="0">
                <a:solidFill>
                  <a:srgbClr val="3333FF"/>
                </a:solidFill>
              </a:rPr>
              <a:t>آلى</a:t>
            </a:r>
            <a:endParaRPr lang="ar-SA" sz="1400" b="1" dirty="0">
              <a:solidFill>
                <a:srgbClr val="3333FF"/>
              </a:solidFill>
            </a:endParaRPr>
          </a:p>
        </p:txBody>
      </p:sp>
      <p:sp>
        <p:nvSpPr>
          <p:cNvPr id="44" name="مربع نص 43"/>
          <p:cNvSpPr txBox="1"/>
          <p:nvPr/>
        </p:nvSpPr>
        <p:spPr>
          <a:xfrm>
            <a:off x="1714480" y="3286124"/>
            <a:ext cx="3000396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>
                <a:solidFill>
                  <a:srgbClr val="3333FF"/>
                </a:solidFill>
              </a:rPr>
              <a:t>تاء جمع التكسير الذي مفرده مختوم بتاء مفتوحة</a:t>
            </a:r>
            <a:endParaRPr lang="ar-SA" sz="1400" b="1" dirty="0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6" grpId="0"/>
      <p:bldP spid="37" grpId="0"/>
      <p:bldP spid="38" grpId="0"/>
      <p:bldP spid="39" grpId="0"/>
      <p:bldP spid="40" grpId="0"/>
      <p:bldP spid="41" grpId="0"/>
      <p:bldP spid="43" grpId="0"/>
      <p:bldP spid="4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FREE\Desktop\جميع دواوين الشعر العربي على مر العصور\أول متوسط\كتاب نشاط اول متوسط\9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8113" y="0"/>
            <a:ext cx="77358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ربع نص 2"/>
          <p:cNvSpPr txBox="1"/>
          <p:nvPr/>
        </p:nvSpPr>
        <p:spPr>
          <a:xfrm>
            <a:off x="2143108" y="1142984"/>
            <a:ext cx="114300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400" b="1" dirty="0" smtClean="0">
                <a:solidFill>
                  <a:srgbClr val="00B050"/>
                </a:solidFill>
              </a:rPr>
              <a:t>جمع مؤنث سالم</a:t>
            </a:r>
            <a:endParaRPr lang="ar-SA" sz="1400" b="1" dirty="0">
              <a:solidFill>
                <a:srgbClr val="00B050"/>
              </a:solidFill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2143108" y="1500174"/>
            <a:ext cx="114300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400" b="1" dirty="0" smtClean="0">
                <a:solidFill>
                  <a:srgbClr val="00B050"/>
                </a:solidFill>
              </a:rPr>
              <a:t>جمع تكسير</a:t>
            </a:r>
            <a:endParaRPr lang="ar-SA" sz="1400" b="1" dirty="0">
              <a:solidFill>
                <a:srgbClr val="00B050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4429124" y="1500174"/>
            <a:ext cx="114300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400" b="1" dirty="0" smtClean="0">
                <a:solidFill>
                  <a:srgbClr val="00B050"/>
                </a:solidFill>
              </a:rPr>
              <a:t>زيوت</a:t>
            </a:r>
            <a:endParaRPr lang="ar-SA" sz="1400" b="1" dirty="0">
              <a:solidFill>
                <a:srgbClr val="00B050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4429124" y="1785926"/>
            <a:ext cx="114300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400" b="1" dirty="0" smtClean="0">
                <a:solidFill>
                  <a:srgbClr val="00B050"/>
                </a:solidFill>
              </a:rPr>
              <a:t>السعاة</a:t>
            </a:r>
            <a:endParaRPr lang="ar-SA" sz="1400" b="1" dirty="0">
              <a:solidFill>
                <a:srgbClr val="00B05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2071670" y="4572008"/>
            <a:ext cx="114300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400" b="1" dirty="0" smtClean="0">
                <a:solidFill>
                  <a:srgbClr val="3333FF"/>
                </a:solidFill>
              </a:rPr>
              <a:t>مواصلة</a:t>
            </a:r>
            <a:endParaRPr lang="ar-SA" sz="1400" b="1" dirty="0">
              <a:solidFill>
                <a:srgbClr val="3333FF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3214678" y="4572008"/>
            <a:ext cx="114300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400" b="1" dirty="0" smtClean="0">
                <a:solidFill>
                  <a:srgbClr val="3333FF"/>
                </a:solidFill>
              </a:rPr>
              <a:t>قادرة</a:t>
            </a:r>
            <a:endParaRPr lang="ar-SA" sz="1400" b="1" dirty="0">
              <a:solidFill>
                <a:srgbClr val="3333FF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4429124" y="4572008"/>
            <a:ext cx="114300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400" b="1" dirty="0" smtClean="0">
                <a:solidFill>
                  <a:srgbClr val="3333FF"/>
                </a:solidFill>
              </a:rPr>
              <a:t>تجارية</a:t>
            </a:r>
            <a:endParaRPr lang="ar-SA" sz="1400" b="1" dirty="0">
              <a:solidFill>
                <a:srgbClr val="3333FF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5572132" y="4572008"/>
            <a:ext cx="114300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400" b="1" dirty="0" smtClean="0">
                <a:solidFill>
                  <a:srgbClr val="3333FF"/>
                </a:solidFill>
              </a:rPr>
              <a:t>المملكة</a:t>
            </a:r>
            <a:endParaRPr lang="ar-SA" sz="1400" b="1" dirty="0">
              <a:solidFill>
                <a:srgbClr val="3333FF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4500562" y="5000636"/>
            <a:ext cx="114300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400" b="1" dirty="0" smtClean="0">
                <a:solidFill>
                  <a:srgbClr val="3333FF"/>
                </a:solidFill>
              </a:rPr>
              <a:t>نجحت</a:t>
            </a:r>
            <a:endParaRPr lang="ar-SA" sz="1400" b="1" dirty="0">
              <a:solidFill>
                <a:srgbClr val="3333FF"/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3214678" y="5000636"/>
            <a:ext cx="114300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400" b="1" dirty="0" smtClean="0">
                <a:solidFill>
                  <a:srgbClr val="3333FF"/>
                </a:solidFill>
              </a:rPr>
              <a:t>ازدهرت</a:t>
            </a:r>
            <a:endParaRPr lang="ar-SA" sz="1400" b="1" dirty="0">
              <a:solidFill>
                <a:srgbClr val="3333FF"/>
              </a:solidFill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2000232" y="5000636"/>
            <a:ext cx="114300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400" b="1" dirty="0" smtClean="0">
                <a:solidFill>
                  <a:srgbClr val="3333FF"/>
                </a:solidFill>
              </a:rPr>
              <a:t>تقدمت</a:t>
            </a:r>
            <a:endParaRPr lang="ar-SA" sz="1400" b="1" dirty="0">
              <a:solidFill>
                <a:srgbClr val="3333FF"/>
              </a:solidFill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3286116" y="5429264"/>
            <a:ext cx="114300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400" b="1" dirty="0" smtClean="0">
                <a:solidFill>
                  <a:srgbClr val="3333FF"/>
                </a:solidFill>
              </a:rPr>
              <a:t>كميات</a:t>
            </a:r>
            <a:endParaRPr lang="ar-SA" sz="1400" b="1" dirty="0">
              <a:solidFill>
                <a:srgbClr val="3333FF"/>
              </a:solidFill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2000232" y="5429264"/>
            <a:ext cx="114300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400" b="1" dirty="0" smtClean="0">
                <a:solidFill>
                  <a:srgbClr val="3333FF"/>
                </a:solidFill>
              </a:rPr>
              <a:t>شركات</a:t>
            </a:r>
            <a:endParaRPr lang="ar-SA" sz="1400" b="1" dirty="0">
              <a:solidFill>
                <a:srgbClr val="3333FF"/>
              </a:solidFill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2071670" y="5857892"/>
            <a:ext cx="114300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400" b="1" dirty="0" smtClean="0">
                <a:solidFill>
                  <a:srgbClr val="3333FF"/>
                </a:solidFill>
              </a:rPr>
              <a:t>زيْت</a:t>
            </a:r>
            <a:endParaRPr lang="ar-SA" sz="1400" b="1" dirty="0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10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FREE\Desktop\جميع دواوين الشعر العربي على مر العصور\أول متوسط\كتاب نشاط اول متوسط\9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8113" y="0"/>
            <a:ext cx="77358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 l="48047" t="22697" r="22070" b="56579"/>
          <a:stretch>
            <a:fillRect/>
          </a:stretch>
        </p:blipFill>
        <p:spPr bwMode="auto">
          <a:xfrm>
            <a:off x="2000232" y="1000108"/>
            <a:ext cx="6858048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ربع نص 3"/>
          <p:cNvSpPr txBox="1"/>
          <p:nvPr/>
        </p:nvSpPr>
        <p:spPr>
          <a:xfrm>
            <a:off x="2643174" y="4929198"/>
            <a:ext cx="135732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التكرير</a:t>
            </a:r>
            <a:endParaRPr lang="ar-SA" dirty="0"/>
          </a:p>
        </p:txBody>
      </p:sp>
      <p:sp>
        <p:nvSpPr>
          <p:cNvPr id="5" name="مربع نص 4"/>
          <p:cNvSpPr txBox="1"/>
          <p:nvPr/>
        </p:nvSpPr>
        <p:spPr>
          <a:xfrm>
            <a:off x="2643174" y="5286388"/>
            <a:ext cx="135732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ازدهار</a:t>
            </a:r>
            <a:endParaRPr lang="ar-SA" dirty="0"/>
          </a:p>
        </p:txBody>
      </p:sp>
      <p:sp>
        <p:nvSpPr>
          <p:cNvPr id="6" name="مربع نص 5"/>
          <p:cNvSpPr txBox="1"/>
          <p:nvPr/>
        </p:nvSpPr>
        <p:spPr>
          <a:xfrm>
            <a:off x="2643174" y="5715016"/>
            <a:ext cx="135732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اختبار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FREE\Desktop\جميع دواوين الشعر العربي على مر العصور\أول متوسط\كتاب نشاط اول متوسط\9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8113" y="0"/>
            <a:ext cx="77358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FREE\Desktop\جميع دواوين الشعر العربي على مر العصور\أول متوسط\كتاب نشاط اول متوسط\9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8113" y="0"/>
            <a:ext cx="77358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مربع نص 3"/>
          <p:cNvSpPr txBox="1"/>
          <p:nvPr/>
        </p:nvSpPr>
        <p:spPr>
          <a:xfrm>
            <a:off x="1928794" y="5000636"/>
            <a:ext cx="350046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تعبئة الاستمارة من قبل الطالب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FREE\Desktop\جميع دواوين الشعر العربي على مر العصور\أول متوسط\كتاب نشاط اول متوسط\9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8113" y="0"/>
            <a:ext cx="77358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ربع نص 2"/>
          <p:cNvSpPr txBox="1"/>
          <p:nvPr/>
        </p:nvSpPr>
        <p:spPr>
          <a:xfrm>
            <a:off x="3714744" y="2071678"/>
            <a:ext cx="278608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تترك لرأي الطالب وتفكيره</a:t>
            </a:r>
            <a:endParaRPr lang="ar-SA" dirty="0"/>
          </a:p>
        </p:txBody>
      </p:sp>
      <p:sp>
        <p:nvSpPr>
          <p:cNvPr id="4" name="مربع نص 3"/>
          <p:cNvSpPr txBox="1"/>
          <p:nvPr/>
        </p:nvSpPr>
        <p:spPr>
          <a:xfrm>
            <a:off x="3929058" y="4643446"/>
            <a:ext cx="278608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تترك لرأي الطالب وتفكيره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FREE\Desktop\جميع دواوين الشعر العربي على مر العصور\أول متوسط\كتاب نشاط اول متوسط\9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8113" y="0"/>
            <a:ext cx="77358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ربع نص 2"/>
          <p:cNvSpPr txBox="1"/>
          <p:nvPr/>
        </p:nvSpPr>
        <p:spPr>
          <a:xfrm>
            <a:off x="3857620" y="3429000"/>
            <a:ext cx="278608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تترك لرأي الطالب وتفكيره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FREE\Desktop\جميع دواوين الشعر العربي على مر العصور\أول متوسط\كتاب نشاط اول متوسط\9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8113" y="0"/>
            <a:ext cx="77358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ربع نص 2"/>
          <p:cNvSpPr txBox="1"/>
          <p:nvPr/>
        </p:nvSpPr>
        <p:spPr>
          <a:xfrm>
            <a:off x="3786182" y="2214554"/>
            <a:ext cx="278608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تترك لرأي الطالب وتفكيره</a:t>
            </a:r>
            <a:endParaRPr lang="ar-SA" dirty="0"/>
          </a:p>
        </p:txBody>
      </p:sp>
      <p:sp>
        <p:nvSpPr>
          <p:cNvPr id="4" name="مربع نص 3"/>
          <p:cNvSpPr txBox="1"/>
          <p:nvPr/>
        </p:nvSpPr>
        <p:spPr>
          <a:xfrm>
            <a:off x="3857620" y="2857496"/>
            <a:ext cx="278608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تترك لرأي الطالب وتفكيره</a:t>
            </a:r>
            <a:endParaRPr lang="ar-SA" dirty="0"/>
          </a:p>
        </p:txBody>
      </p:sp>
      <p:sp>
        <p:nvSpPr>
          <p:cNvPr id="5" name="مربع نص 4"/>
          <p:cNvSpPr txBox="1"/>
          <p:nvPr/>
        </p:nvSpPr>
        <p:spPr>
          <a:xfrm>
            <a:off x="1643042" y="4286256"/>
            <a:ext cx="378621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00B050"/>
                </a:solidFill>
              </a:rPr>
              <a:t>يشير إلى تمسكهم بالقرآن الكريم وشريعة الله تعالى</a:t>
            </a:r>
            <a:endParaRPr lang="ar-SA" dirty="0">
              <a:solidFill>
                <a:srgbClr val="00B050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3643306" y="5500702"/>
            <a:ext cx="278608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تترك لرأي الطالب وتفكيره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FREE\Desktop\جميع دواوين الشعر العربي على مر العصور\أول متوسط\كتاب نشاط اول متوسط\9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8113" y="0"/>
            <a:ext cx="77358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ربع نص 2"/>
          <p:cNvSpPr txBox="1"/>
          <p:nvPr/>
        </p:nvSpPr>
        <p:spPr>
          <a:xfrm>
            <a:off x="4000496" y="1071546"/>
            <a:ext cx="278608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تترك لرأي الطالب وتفكيره</a:t>
            </a:r>
            <a:endParaRPr lang="ar-SA" dirty="0"/>
          </a:p>
        </p:txBody>
      </p:sp>
      <p:sp>
        <p:nvSpPr>
          <p:cNvPr id="4" name="مربع نص 3"/>
          <p:cNvSpPr txBox="1"/>
          <p:nvPr/>
        </p:nvSpPr>
        <p:spPr>
          <a:xfrm>
            <a:off x="4071934" y="2214554"/>
            <a:ext cx="278608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تترك لرأي الطالب وتفكيره</a:t>
            </a:r>
            <a:endParaRPr lang="ar-SA" dirty="0"/>
          </a:p>
        </p:txBody>
      </p:sp>
      <p:sp>
        <p:nvSpPr>
          <p:cNvPr id="5" name="مربع نص 4"/>
          <p:cNvSpPr txBox="1"/>
          <p:nvPr/>
        </p:nvSpPr>
        <p:spPr>
          <a:xfrm>
            <a:off x="3214678" y="4214818"/>
            <a:ext cx="278608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تترك لرأي الطالب وموهبته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FREE\Desktop\جميع دواوين الشعر العربي على مر العصور\أول متوسط\كتاب نشاط اول متوسط\7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8113" y="0"/>
            <a:ext cx="77358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ربع نص 2"/>
          <p:cNvSpPr txBox="1"/>
          <p:nvPr/>
        </p:nvSpPr>
        <p:spPr>
          <a:xfrm>
            <a:off x="3643306" y="1285860"/>
            <a:ext cx="350046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4" name="مستطيل 3"/>
          <p:cNvSpPr/>
          <p:nvPr/>
        </p:nvSpPr>
        <p:spPr>
          <a:xfrm>
            <a:off x="3286116" y="1559470"/>
            <a:ext cx="38576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dirty="0" smtClean="0"/>
              <a:t>تترك لحرية الطالب وتفكيره وإبداعه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FREE\Desktop\جميع دواوين الشعر العربي على مر العصور\أول متوسط\كتاب نشاط اول متوسط\1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8113" y="0"/>
            <a:ext cx="77358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ربع نص 2"/>
          <p:cNvSpPr txBox="1"/>
          <p:nvPr/>
        </p:nvSpPr>
        <p:spPr>
          <a:xfrm>
            <a:off x="3786182" y="4357694"/>
            <a:ext cx="278608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تترك لرأي الطالب وتفكيره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FREE\Desktop\جميع دواوين الشعر العربي على مر العصور\أول متوسط\كتاب نشاط اول متوسط\1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8113" y="0"/>
            <a:ext cx="77358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ربع نص 2"/>
          <p:cNvSpPr txBox="1"/>
          <p:nvPr/>
        </p:nvSpPr>
        <p:spPr>
          <a:xfrm>
            <a:off x="3857620" y="3429000"/>
            <a:ext cx="278608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تترك لرأي الطالب وتفكيره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FREE\Desktop\جميع دواوين الشعر العربي على مر العصور\أول متوسط\كتاب نشاط اول متوسط\1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8113" y="0"/>
            <a:ext cx="77358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FREE\Desktop\جميع دواوين الشعر العربي على مر العصور\أول متوسط\كتاب نشاط اول متوسط\1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8113" y="0"/>
            <a:ext cx="77358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FREE\Desktop\جميع دواوين الشعر العربي على مر العصور\أول متوسط\كتاب نشاط اول متوسط\1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8113" y="0"/>
            <a:ext cx="77358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149966" y="2000240"/>
            <a:ext cx="8844088" cy="280076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8800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نهاية كتاب النشاط </a:t>
            </a:r>
            <a:br>
              <a:rPr lang="ar-SA" sz="8800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ar-SA" sz="8800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للصف الأول متوسط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FREE\Desktop\جميع دواوين الشعر العربي على مر العصور\أول متوسط\كتاب نشاط اول متوسط\7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8113" y="0"/>
            <a:ext cx="77358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ربع نص 2"/>
          <p:cNvSpPr txBox="1"/>
          <p:nvPr/>
        </p:nvSpPr>
        <p:spPr>
          <a:xfrm>
            <a:off x="6215074" y="4643446"/>
            <a:ext cx="928694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>
                <a:solidFill>
                  <a:srgbClr val="FF0000"/>
                </a:solidFill>
              </a:rPr>
              <a:t>المطارات</a:t>
            </a:r>
            <a:endParaRPr lang="ar-SA" sz="1400" b="1" dirty="0">
              <a:solidFill>
                <a:srgbClr val="FF0000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7038459" y="4929198"/>
            <a:ext cx="5629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400" b="1" dirty="0" smtClean="0">
                <a:solidFill>
                  <a:srgbClr val="00B050"/>
                </a:solidFill>
              </a:rPr>
              <a:t>المطار</a:t>
            </a:r>
            <a:endParaRPr lang="ar-SA" sz="1400" b="1" dirty="0">
              <a:solidFill>
                <a:srgbClr val="00B05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4500562" y="4572008"/>
            <a:ext cx="69442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400" b="1" dirty="0" smtClean="0">
                <a:solidFill>
                  <a:srgbClr val="FF0000"/>
                </a:solidFill>
              </a:rPr>
              <a:t>تجهيزاته</a:t>
            </a:r>
            <a:endParaRPr lang="ar-SA" sz="1400" b="1" dirty="0">
              <a:solidFill>
                <a:srgbClr val="FF00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2579058" y="4572008"/>
            <a:ext cx="73609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400" b="1" dirty="0" smtClean="0">
                <a:solidFill>
                  <a:srgbClr val="FF0000"/>
                </a:solidFill>
              </a:rPr>
              <a:t>التطورات</a:t>
            </a:r>
            <a:endParaRPr lang="ar-SA" sz="1400" b="1" dirty="0">
              <a:solidFill>
                <a:srgbClr val="FF00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5286380" y="5357826"/>
            <a:ext cx="88629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1400" b="1" dirty="0" smtClean="0">
                <a:solidFill>
                  <a:srgbClr val="FF0000"/>
                </a:solidFill>
              </a:rPr>
              <a:t>الطائرات</a:t>
            </a:r>
            <a:endParaRPr lang="ar-SA" sz="1400" b="1" dirty="0">
              <a:solidFill>
                <a:srgbClr val="FF00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3692095" y="5357826"/>
            <a:ext cx="55175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400" b="1" dirty="0" smtClean="0">
                <a:solidFill>
                  <a:srgbClr val="FF0000"/>
                </a:solidFill>
              </a:rPr>
              <a:t>سبعين</a:t>
            </a:r>
            <a:endParaRPr lang="ar-SA" sz="1400" b="1" dirty="0">
              <a:solidFill>
                <a:srgbClr val="FF0000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5643570" y="5000636"/>
            <a:ext cx="11144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1200" b="1" dirty="0" smtClean="0"/>
              <a:t>جمع مؤنث سالم</a:t>
            </a:r>
            <a:endParaRPr lang="ar-SA" sz="1200" b="1" dirty="0"/>
          </a:p>
        </p:txBody>
      </p:sp>
      <p:sp>
        <p:nvSpPr>
          <p:cNvPr id="10" name="مستطيل 9"/>
          <p:cNvSpPr/>
          <p:nvPr/>
        </p:nvSpPr>
        <p:spPr>
          <a:xfrm>
            <a:off x="3714744" y="4929198"/>
            <a:ext cx="11144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1200" b="1" dirty="0" smtClean="0"/>
              <a:t>جمع مؤنث سالم</a:t>
            </a:r>
            <a:endParaRPr lang="ar-SA" sz="1200" b="1" dirty="0"/>
          </a:p>
        </p:txBody>
      </p:sp>
      <p:sp>
        <p:nvSpPr>
          <p:cNvPr id="11" name="مستطيل 10"/>
          <p:cNvSpPr/>
          <p:nvPr/>
        </p:nvSpPr>
        <p:spPr>
          <a:xfrm>
            <a:off x="1857356" y="4929198"/>
            <a:ext cx="11144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1200" b="1" dirty="0" smtClean="0"/>
              <a:t>جمع مؤنث سالم</a:t>
            </a:r>
            <a:endParaRPr lang="ar-SA" sz="1200" b="1" dirty="0"/>
          </a:p>
        </p:txBody>
      </p:sp>
      <p:sp>
        <p:nvSpPr>
          <p:cNvPr id="12" name="مستطيل 11"/>
          <p:cNvSpPr/>
          <p:nvPr/>
        </p:nvSpPr>
        <p:spPr>
          <a:xfrm>
            <a:off x="4786314" y="5786454"/>
            <a:ext cx="11144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1200" b="1" dirty="0" smtClean="0"/>
              <a:t>جمع مؤنث سالم</a:t>
            </a:r>
            <a:endParaRPr lang="ar-SA" sz="1200" b="1" dirty="0"/>
          </a:p>
        </p:txBody>
      </p:sp>
      <p:sp>
        <p:nvSpPr>
          <p:cNvPr id="13" name="مستطيل 12"/>
          <p:cNvSpPr/>
          <p:nvPr/>
        </p:nvSpPr>
        <p:spPr>
          <a:xfrm>
            <a:off x="2428860" y="5715016"/>
            <a:ext cx="147159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1200" b="1" dirty="0" smtClean="0"/>
              <a:t>ملحق بجمع المذكر سالم</a:t>
            </a:r>
            <a:endParaRPr lang="ar-SA" sz="1200" b="1" dirty="0"/>
          </a:p>
        </p:txBody>
      </p:sp>
      <p:sp>
        <p:nvSpPr>
          <p:cNvPr id="14" name="مستطيل 13"/>
          <p:cNvSpPr/>
          <p:nvPr/>
        </p:nvSpPr>
        <p:spPr>
          <a:xfrm>
            <a:off x="3131114" y="4929198"/>
            <a:ext cx="5661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400" b="1" dirty="0" smtClean="0">
                <a:solidFill>
                  <a:srgbClr val="00B050"/>
                </a:solidFill>
              </a:rPr>
              <a:t>التطور</a:t>
            </a:r>
            <a:endParaRPr lang="ar-SA" sz="1400" dirty="0">
              <a:solidFill>
                <a:srgbClr val="00B050"/>
              </a:solidFill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5100015" y="4929198"/>
            <a:ext cx="53412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400" b="1" dirty="0" smtClean="0">
                <a:solidFill>
                  <a:srgbClr val="00B050"/>
                </a:solidFill>
              </a:rPr>
              <a:t>تجهيز</a:t>
            </a:r>
            <a:endParaRPr lang="ar-SA" sz="1400" dirty="0">
              <a:solidFill>
                <a:srgbClr val="00B050"/>
              </a:solidFill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6039233" y="5715016"/>
            <a:ext cx="5870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400" b="1" dirty="0" smtClean="0">
                <a:solidFill>
                  <a:srgbClr val="00B050"/>
                </a:solidFill>
              </a:rPr>
              <a:t>الطائرة</a:t>
            </a:r>
            <a:endParaRPr lang="ar-SA" sz="1400" dirty="0">
              <a:solidFill>
                <a:srgbClr val="00B050"/>
              </a:solidFill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3954223" y="5715016"/>
            <a:ext cx="75533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400" b="1" dirty="0" smtClean="0">
                <a:solidFill>
                  <a:srgbClr val="00B050"/>
                </a:solidFill>
              </a:rPr>
              <a:t>لا مفرد له</a:t>
            </a:r>
            <a:endParaRPr lang="ar-SA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FREE\Desktop\جميع دواوين الشعر العربي على مر العصور\أول متوسط\كتاب نشاط اول متوسط\7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8113" y="0"/>
            <a:ext cx="77358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ربع نص 2"/>
          <p:cNvSpPr txBox="1"/>
          <p:nvPr/>
        </p:nvSpPr>
        <p:spPr>
          <a:xfrm>
            <a:off x="6357950" y="1142984"/>
            <a:ext cx="78581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/>
              <a:t>المواطنون</a:t>
            </a:r>
            <a:endParaRPr lang="ar-SA" sz="1400" b="1" dirty="0"/>
          </a:p>
        </p:txBody>
      </p:sp>
      <p:sp>
        <p:nvSpPr>
          <p:cNvPr id="4" name="مربع نص 3"/>
          <p:cNvSpPr txBox="1"/>
          <p:nvPr/>
        </p:nvSpPr>
        <p:spPr>
          <a:xfrm>
            <a:off x="4929190" y="1643050"/>
            <a:ext cx="78581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/>
              <a:t>المجتمعات</a:t>
            </a:r>
            <a:endParaRPr lang="ar-SA" sz="1400" b="1" dirty="0"/>
          </a:p>
        </p:txBody>
      </p:sp>
      <p:sp>
        <p:nvSpPr>
          <p:cNvPr id="5" name="مربع نص 4"/>
          <p:cNvSpPr txBox="1"/>
          <p:nvPr/>
        </p:nvSpPr>
        <p:spPr>
          <a:xfrm>
            <a:off x="6000760" y="1906777"/>
            <a:ext cx="78581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/>
              <a:t>العاملين</a:t>
            </a:r>
            <a:endParaRPr lang="ar-SA" sz="1400" b="1" dirty="0"/>
          </a:p>
        </p:txBody>
      </p:sp>
      <p:sp>
        <p:nvSpPr>
          <p:cNvPr id="6" name="مربع نص 5"/>
          <p:cNvSpPr txBox="1"/>
          <p:nvPr/>
        </p:nvSpPr>
        <p:spPr>
          <a:xfrm>
            <a:off x="6500826" y="2214554"/>
            <a:ext cx="78581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/>
              <a:t>التعليمات</a:t>
            </a:r>
            <a:endParaRPr lang="ar-SA" sz="1400" b="1" dirty="0"/>
          </a:p>
        </p:txBody>
      </p:sp>
      <p:sp>
        <p:nvSpPr>
          <p:cNvPr id="7" name="مربع نص 6"/>
          <p:cNvSpPr txBox="1"/>
          <p:nvPr/>
        </p:nvSpPr>
        <p:spPr>
          <a:xfrm>
            <a:off x="4714876" y="2214554"/>
            <a:ext cx="78581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/>
              <a:t>الجهات</a:t>
            </a:r>
            <a:endParaRPr lang="ar-SA" sz="1400" b="1" dirty="0"/>
          </a:p>
        </p:txBody>
      </p:sp>
      <p:sp>
        <p:nvSpPr>
          <p:cNvPr id="8" name="مربع نص 7"/>
          <p:cNvSpPr txBox="1"/>
          <p:nvPr/>
        </p:nvSpPr>
        <p:spPr>
          <a:xfrm>
            <a:off x="5500694" y="2500306"/>
            <a:ext cx="78581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/>
              <a:t>المخلصين</a:t>
            </a:r>
            <a:endParaRPr lang="ar-SA" sz="1400" b="1" dirty="0"/>
          </a:p>
        </p:txBody>
      </p:sp>
      <p:sp>
        <p:nvSpPr>
          <p:cNvPr id="9" name="مربع نص 8"/>
          <p:cNvSpPr txBox="1"/>
          <p:nvPr/>
        </p:nvSpPr>
        <p:spPr>
          <a:xfrm>
            <a:off x="6072198" y="2714620"/>
            <a:ext cx="78581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/>
              <a:t>الصالحات</a:t>
            </a:r>
            <a:endParaRPr lang="ar-SA" sz="1400" b="1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4000496" y="3000372"/>
            <a:ext cx="78581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/>
              <a:t>الموهوبين</a:t>
            </a:r>
            <a:endParaRPr lang="ar-SA" sz="1400" b="1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6786578" y="1643050"/>
            <a:ext cx="78581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/>
              <a:t>المخدرات</a:t>
            </a:r>
            <a:endParaRPr lang="ar-SA" sz="1400" b="1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6215074" y="1428736"/>
            <a:ext cx="78581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/>
              <a:t>الحملات</a:t>
            </a:r>
            <a:endParaRPr lang="ar-SA" sz="1400" b="1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4857752" y="3500438"/>
            <a:ext cx="78581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بركات</a:t>
            </a:r>
            <a:endParaRPr lang="ar-SA" dirty="0"/>
          </a:p>
        </p:txBody>
      </p:sp>
      <p:sp>
        <p:nvSpPr>
          <p:cNvPr id="14" name="مربع نص 13"/>
          <p:cNvSpPr txBox="1"/>
          <p:nvPr/>
        </p:nvSpPr>
        <p:spPr>
          <a:xfrm>
            <a:off x="4786314" y="3786190"/>
            <a:ext cx="78581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سلوك</a:t>
            </a:r>
            <a:endParaRPr lang="ar-SA" dirty="0"/>
          </a:p>
        </p:txBody>
      </p:sp>
      <p:sp>
        <p:nvSpPr>
          <p:cNvPr id="15" name="مربع نص 14"/>
          <p:cNvSpPr txBox="1"/>
          <p:nvPr/>
        </p:nvSpPr>
        <p:spPr>
          <a:xfrm>
            <a:off x="2000232" y="5143512"/>
            <a:ext cx="47863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>
                <a:solidFill>
                  <a:srgbClr val="00B050"/>
                </a:solidFill>
              </a:rPr>
              <a:t>أنتم مواطنون صالحون تحملون وطنكم في قلوبكم وتحفظونه في سلوككم وتحرصون على تقديم صورة مشرّفة عنه</a:t>
            </a:r>
            <a:endParaRPr lang="ar-SA" sz="1400" b="1" dirty="0">
              <a:solidFill>
                <a:srgbClr val="00B050"/>
              </a:solidFill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6715140" y="5143512"/>
            <a:ext cx="78581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dirty="0" smtClean="0">
                <a:solidFill>
                  <a:srgbClr val="00B050"/>
                </a:solidFill>
              </a:rPr>
              <a:t>مذكر سالم</a:t>
            </a:r>
            <a:endParaRPr lang="ar-SA" sz="1400" dirty="0">
              <a:solidFill>
                <a:srgbClr val="00B050"/>
              </a:solidFill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6715140" y="5643578"/>
            <a:ext cx="78581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dirty="0" smtClean="0">
                <a:solidFill>
                  <a:srgbClr val="FF0000"/>
                </a:solidFill>
              </a:rPr>
              <a:t>مؤنث سالم</a:t>
            </a:r>
            <a:endParaRPr lang="ar-SA" sz="1400" dirty="0">
              <a:solidFill>
                <a:srgbClr val="FF0000"/>
              </a:solidFill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2000232" y="5643578"/>
            <a:ext cx="47863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>
                <a:solidFill>
                  <a:srgbClr val="FF0000"/>
                </a:solidFill>
              </a:rPr>
              <a:t>أنتن مواطناتٌ صالحاتٌ تحملن وطنكن في قلوبكن وتحفظنَه في سلوككنّ وتحرصْنَ على تقديم صورة مشرّفة عنه</a:t>
            </a:r>
            <a:endParaRPr lang="ar-SA" sz="1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FREE\Desktop\جميع دواوين الشعر العربي على مر العصور\أول متوسط\كتاب نشاط اول متوسط\7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8113" y="0"/>
            <a:ext cx="77358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ربع نص 2"/>
          <p:cNvSpPr txBox="1"/>
          <p:nvPr/>
        </p:nvSpPr>
        <p:spPr>
          <a:xfrm>
            <a:off x="6215074" y="4929198"/>
            <a:ext cx="1214446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dirty="0" smtClean="0"/>
              <a:t>أيها الأخوة</a:t>
            </a:r>
            <a:endParaRPr lang="ar-SA" sz="1400" dirty="0"/>
          </a:p>
        </p:txBody>
      </p:sp>
      <p:sp>
        <p:nvSpPr>
          <p:cNvPr id="4" name="مربع نص 3"/>
          <p:cNvSpPr txBox="1"/>
          <p:nvPr/>
        </p:nvSpPr>
        <p:spPr>
          <a:xfrm>
            <a:off x="5429256" y="5429264"/>
            <a:ext cx="857256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dirty="0" smtClean="0">
                <a:solidFill>
                  <a:srgbClr val="3333FF"/>
                </a:solidFill>
              </a:rPr>
              <a:t>أربع مرات</a:t>
            </a:r>
            <a:endParaRPr lang="ar-SA" sz="1400" dirty="0">
              <a:solidFill>
                <a:srgbClr val="3333FF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4286248" y="5715016"/>
            <a:ext cx="364333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dirty="0" smtClean="0"/>
              <a:t>إشعار المخاطبين بأهمية الأمر تنبيهاً لهم </a:t>
            </a:r>
            <a:endParaRPr lang="ar-SA" sz="1400" dirty="0"/>
          </a:p>
        </p:txBody>
      </p:sp>
      <p:sp>
        <p:nvSpPr>
          <p:cNvPr id="6" name="مربع نص 5"/>
          <p:cNvSpPr txBox="1"/>
          <p:nvPr/>
        </p:nvSpPr>
        <p:spPr>
          <a:xfrm>
            <a:off x="2757475" y="5376876"/>
            <a:ext cx="428628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500" dirty="0" smtClean="0">
                <a:solidFill>
                  <a:srgbClr val="FF0000"/>
                </a:solidFill>
              </a:rPr>
              <a:t>√</a:t>
            </a:r>
            <a:endParaRPr lang="ar-SA" sz="25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FREE\Desktop\جميع دواوين الشعر العربي على مر العصور\أول متوسط\كتاب نشاط اول متوسط\7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8113" y="0"/>
            <a:ext cx="77358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ربع نص 2"/>
          <p:cNvSpPr txBox="1"/>
          <p:nvPr/>
        </p:nvSpPr>
        <p:spPr>
          <a:xfrm>
            <a:off x="1571604" y="1928802"/>
            <a:ext cx="4214842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>
                <a:solidFill>
                  <a:srgbClr val="00B050"/>
                </a:solidFill>
              </a:rPr>
              <a:t>الإجابة مفتوحة لطالب مع مراعاة سلامة التركيب</a:t>
            </a:r>
            <a:endParaRPr lang="ar-SA" sz="1400" b="1" dirty="0">
              <a:solidFill>
                <a:srgbClr val="00B050"/>
              </a:solidFill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3786182" y="5643578"/>
            <a:ext cx="1000132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>
                <a:solidFill>
                  <a:srgbClr val="00B050"/>
                </a:solidFill>
              </a:rPr>
              <a:t>زراعية</a:t>
            </a:r>
            <a:endParaRPr lang="ar-SA" sz="1400" b="1" dirty="0">
              <a:solidFill>
                <a:srgbClr val="00B050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5143504" y="5072074"/>
            <a:ext cx="1000132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>
                <a:solidFill>
                  <a:srgbClr val="00B050"/>
                </a:solidFill>
              </a:rPr>
              <a:t>سيارات</a:t>
            </a:r>
            <a:endParaRPr lang="ar-SA" sz="1400" b="1" dirty="0">
              <a:solidFill>
                <a:srgbClr val="00B050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3857620" y="5072074"/>
            <a:ext cx="1000132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>
                <a:solidFill>
                  <a:srgbClr val="00B050"/>
                </a:solidFill>
              </a:rPr>
              <a:t>رافعة</a:t>
            </a:r>
            <a:endParaRPr lang="ar-SA" sz="1400" b="1" dirty="0">
              <a:solidFill>
                <a:srgbClr val="00B05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6143636" y="5000636"/>
            <a:ext cx="1000132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>
                <a:solidFill>
                  <a:srgbClr val="00B050"/>
                </a:solidFill>
              </a:rPr>
              <a:t>سيارة مرور</a:t>
            </a:r>
            <a:endParaRPr lang="ar-SA" sz="1400" b="1" dirty="0">
              <a:solidFill>
                <a:srgbClr val="00B050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6286512" y="5572140"/>
            <a:ext cx="1000132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>
                <a:solidFill>
                  <a:srgbClr val="00B050"/>
                </a:solidFill>
              </a:rPr>
              <a:t>مزارع</a:t>
            </a:r>
            <a:endParaRPr lang="ar-SA" sz="1400" b="1" dirty="0">
              <a:solidFill>
                <a:srgbClr val="00B050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5143504" y="5643578"/>
            <a:ext cx="1000132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>
                <a:solidFill>
                  <a:srgbClr val="00B050"/>
                </a:solidFill>
              </a:rPr>
              <a:t>يزرع</a:t>
            </a:r>
            <a:endParaRPr lang="ar-SA" sz="14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1"/>
      <p:bldP spid="5" grpId="0"/>
      <p:bldP spid="6" grpId="1"/>
      <p:bldP spid="7" grpId="0"/>
      <p:bldP spid="8" grpId="1"/>
      <p:bldP spid="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FREE\Desktop\جميع دواوين الشعر العربي على مر العصور\أول متوسط\كتاب نشاط اول متوسط\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8113" y="0"/>
            <a:ext cx="77358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FREE\Desktop\جميع دواوين الشعر العربي على مر العصور\أول متوسط\كتاب نشاط اول متوسط\7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8113" y="0"/>
            <a:ext cx="77358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ربع نص 2"/>
          <p:cNvSpPr txBox="1"/>
          <p:nvPr/>
        </p:nvSpPr>
        <p:spPr>
          <a:xfrm>
            <a:off x="4214810" y="1214422"/>
            <a:ext cx="428628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500" dirty="0" smtClean="0">
                <a:solidFill>
                  <a:srgbClr val="FF0000"/>
                </a:solidFill>
              </a:rPr>
              <a:t>√</a:t>
            </a:r>
            <a:endParaRPr lang="ar-SA" sz="2500" dirty="0">
              <a:solidFill>
                <a:srgbClr val="FF0000"/>
              </a:solidFill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3286116" y="3714752"/>
            <a:ext cx="350046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تعبئة الاستمارة من قبل الطالب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تدفق">
  <a:themeElements>
    <a:clrScheme name="ألوان متوسطة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تدفق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تدفق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630</TotalTime>
  <Words>673</Words>
  <Application>Microsoft Office PowerPoint</Application>
  <PresentationFormat>عرض على الشاشة (3:4)‏</PresentationFormat>
  <Paragraphs>225</Paragraphs>
  <Slides>35</Slides>
  <Notes>1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35</vt:i4>
      </vt:variant>
    </vt:vector>
  </HeadingPairs>
  <TitlesOfParts>
    <vt:vector size="36" baseType="lpstr">
      <vt:lpstr>تدفق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  <vt:lpstr>الشريحة 34</vt:lpstr>
      <vt:lpstr>الشريحة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FREE</dc:creator>
  <cp:lastModifiedBy>المدار الكوني</cp:lastModifiedBy>
  <cp:revision>69</cp:revision>
  <dcterms:created xsi:type="dcterms:W3CDTF">2010-05-23T09:58:22Z</dcterms:created>
  <dcterms:modified xsi:type="dcterms:W3CDTF">2010-12-17T22:14:02Z</dcterms:modified>
</cp:coreProperties>
</file>