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86"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7" r:id="rId29"/>
    <p:sldId id="281" r:id="rId30"/>
    <p:sldId id="282" r:id="rId31"/>
    <p:sldId id="283" r:id="rId32"/>
    <p:sldId id="284" r:id="rId33"/>
    <p:sldId id="288" r:id="rId34"/>
    <p:sldId id="289" r:id="rId35"/>
    <p:sldId id="290" r:id="rId36"/>
    <p:sldId id="291" r:id="rId37"/>
    <p:sldId id="292" r:id="rId38"/>
    <p:sldId id="297" r:id="rId39"/>
    <p:sldId id="293" r:id="rId40"/>
    <p:sldId id="298" r:id="rId41"/>
    <p:sldId id="299" r:id="rId42"/>
    <p:sldId id="300" r:id="rId43"/>
    <p:sldId id="301" r:id="rId44"/>
    <p:sldId id="302" r:id="rId45"/>
    <p:sldId id="303" r:id="rId46"/>
    <p:sldId id="306" r:id="rId47"/>
    <p:sldId id="304" r:id="rId48"/>
    <p:sldId id="305" r:id="rId49"/>
    <p:sldId id="311" r:id="rId50"/>
    <p:sldId id="307" r:id="rId51"/>
    <p:sldId id="308" r:id="rId52"/>
    <p:sldId id="309" r:id="rId53"/>
    <p:sldId id="312" r:id="rId54"/>
    <p:sldId id="310" r:id="rId55"/>
    <p:sldId id="294" r:id="rId56"/>
    <p:sldId id="295" r:id="rId57"/>
    <p:sldId id="317" r:id="rId58"/>
    <p:sldId id="318" r:id="rId59"/>
    <p:sldId id="296" r:id="rId60"/>
    <p:sldId id="313" r:id="rId61"/>
    <p:sldId id="314" r:id="rId62"/>
    <p:sldId id="315" r:id="rId63"/>
    <p:sldId id="316" r:id="rId64"/>
    <p:sldId id="319" r:id="rId65"/>
    <p:sldId id="320" r:id="rId66"/>
    <p:sldId id="321" r:id="rId67"/>
    <p:sldId id="322" r:id="rId68"/>
    <p:sldId id="323" r:id="rId69"/>
    <p:sldId id="324" r:id="rId70"/>
    <p:sldId id="331" r:id="rId71"/>
    <p:sldId id="328" r:id="rId72"/>
    <p:sldId id="325" r:id="rId73"/>
    <p:sldId id="326" r:id="rId74"/>
    <p:sldId id="335" r:id="rId75"/>
    <p:sldId id="327" r:id="rId76"/>
    <p:sldId id="329" r:id="rId77"/>
    <p:sldId id="336" r:id="rId78"/>
    <p:sldId id="330" r:id="rId79"/>
    <p:sldId id="332" r:id="rId80"/>
    <p:sldId id="333" r:id="rId81"/>
    <p:sldId id="334" r:id="rId82"/>
    <p:sldId id="340" r:id="rId83"/>
    <p:sldId id="337" r:id="rId84"/>
    <p:sldId id="338" r:id="rId85"/>
    <p:sldId id="339" r:id="rId8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2910"/>
    <a:srgbClr val="003618"/>
    <a:srgbClr val="00220F"/>
    <a:srgbClr val="FFFF99"/>
    <a:srgbClr val="993300"/>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نمط متوسط 2 - تميي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6538" autoAdjust="0"/>
    <p:restoredTop sz="95591" autoAdjust="0"/>
  </p:normalViewPr>
  <p:slideViewPr>
    <p:cSldViewPr>
      <p:cViewPr varScale="1">
        <p:scale>
          <a:sx n="83" d="100"/>
          <a:sy n="83" d="100"/>
        </p:scale>
        <p:origin x="-1086" y="-528"/>
      </p:cViewPr>
      <p:guideLst>
        <p:guide orient="horz" pos="2160"/>
        <p:guide pos="2880"/>
      </p:guideLst>
    </p:cSldViewPr>
  </p:slideViewPr>
  <p:outlineViewPr>
    <p:cViewPr>
      <p:scale>
        <a:sx n="33" d="100"/>
        <a:sy n="33" d="100"/>
      </p:scale>
      <p:origin x="0" y="392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A71AC11-E829-4536-B9E2-BE8DD9120ABC}" type="datetimeFigureOut">
              <a:rPr lang="ar-SA" smtClean="0"/>
              <a:pPr/>
              <a:t>04/06/1431</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C850675-E69C-49CD-94BB-E8A442C13FAD}"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A71AC11-E829-4536-B9E2-BE8DD9120ABC}" type="datetimeFigureOut">
              <a:rPr lang="ar-SA" smtClean="0"/>
              <a:pPr/>
              <a:t>04/06/1431</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C850675-E69C-49CD-94BB-E8A442C13FAD}"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ستطيل 2"/>
          <p:cNvSpPr/>
          <p:nvPr/>
        </p:nvSpPr>
        <p:spPr>
          <a:xfrm rot="21005213">
            <a:off x="1428728" y="714356"/>
            <a:ext cx="6385992" cy="5201424"/>
          </a:xfrm>
          <a:prstGeom prst="rect">
            <a:avLst/>
          </a:prstGeom>
          <a:noFill/>
        </p:spPr>
        <p:txBody>
          <a:bodyPr wrap="square" lIns="91440" tIns="45720" rIns="91440" bIns="45720">
            <a:spAutoFit/>
          </a:bodyPr>
          <a:lstStyle/>
          <a:p>
            <a:pPr algn="ctr"/>
            <a:r>
              <a:rPr lang="ar-SA" sz="1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rPr>
              <a:t>البيئة الصحية</a:t>
            </a:r>
            <a:endParaRPr lang="ar-SA" sz="1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شمس 2"/>
          <p:cNvSpPr/>
          <p:nvPr/>
        </p:nvSpPr>
        <p:spPr>
          <a:xfrm rot="1137761">
            <a:off x="7533793" y="170323"/>
            <a:ext cx="1571636" cy="500066"/>
          </a:xfrm>
          <a:prstGeom prst="sun">
            <a:avLst>
              <a:gd name="adj" fmla="val 12500"/>
            </a:avLst>
          </a:prstGeom>
          <a:solidFill>
            <a:schemeClr val="accent2">
              <a:lumMod val="40000"/>
              <a:lumOff val="6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r>
              <a:rPr lang="ar-SA" sz="2000" b="1" dirty="0" smtClean="0"/>
              <a:t>التهيئة</a:t>
            </a:r>
            <a:endParaRPr lang="ar-SA" b="1" dirty="0"/>
          </a:p>
        </p:txBody>
      </p:sp>
      <p:sp>
        <p:nvSpPr>
          <p:cNvPr id="4" name="مربع نص 3"/>
          <p:cNvSpPr txBox="1"/>
          <p:nvPr/>
        </p:nvSpPr>
        <p:spPr>
          <a:xfrm>
            <a:off x="3571868" y="109815"/>
            <a:ext cx="414340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أتأمل الصورة ثم أكتب تعليقاً مناسباً:</a:t>
            </a:r>
            <a:endParaRPr lang="ar-SA" sz="2400" b="1" cap="all" dirty="0">
              <a:ln w="0"/>
              <a:effectLst>
                <a:reflection blurRad="12700" stA="50000" endPos="50000" dist="5000" dir="5400000" sy="-100000" rotWithShape="0"/>
              </a:effectLst>
            </a:endParaRPr>
          </a:p>
        </p:txBody>
      </p:sp>
      <p:pic>
        <p:nvPicPr>
          <p:cNvPr id="2050" name="Picture 2" descr="C:\Documents and Settings\user\My Documents\صورة٠١٤٠.jpg"/>
          <p:cNvPicPr>
            <a:picLocks noChangeAspect="1" noChangeArrowheads="1"/>
          </p:cNvPicPr>
          <p:nvPr/>
        </p:nvPicPr>
        <p:blipFill>
          <a:blip r:embed="rId3">
            <a:lum bright="9000" contrast="9000"/>
          </a:blip>
          <a:srcRect t="11159" b="3750"/>
          <a:stretch>
            <a:fillRect/>
          </a:stretch>
        </p:blipFill>
        <p:spPr bwMode="auto">
          <a:xfrm>
            <a:off x="571472" y="714356"/>
            <a:ext cx="7715304" cy="535785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715272" y="285728"/>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214282" y="142852"/>
            <a:ext cx="7572428" cy="1200329"/>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أدون – عند استماع النص –الأحداث وأسماء المخترعين والأزمنة والأماكن في الجدول التالي حسب ورودها في النص،وأهم المعلومات الأخرى في الشكل المجاور.  </a:t>
            </a:r>
            <a:endParaRPr lang="ar-SA" sz="2400" b="1" cap="all" dirty="0">
              <a:ln w="0"/>
              <a:effectLst>
                <a:reflection blurRad="12700" stA="50000" endPos="50000" dist="5000" dir="5400000" sy="-100000" rotWithShape="0"/>
              </a:effectLst>
            </a:endParaRPr>
          </a:p>
        </p:txBody>
      </p:sp>
      <p:graphicFrame>
        <p:nvGraphicFramePr>
          <p:cNvPr id="5" name="جدول 4"/>
          <p:cNvGraphicFramePr>
            <a:graphicFrameLocks noGrp="1"/>
          </p:cNvGraphicFramePr>
          <p:nvPr/>
        </p:nvGraphicFramePr>
        <p:xfrm>
          <a:off x="785786" y="1397000"/>
          <a:ext cx="7572428" cy="914400"/>
        </p:xfrm>
        <a:graphic>
          <a:graphicData uri="http://schemas.openxmlformats.org/drawingml/2006/table">
            <a:tbl>
              <a:tblPr rtl="1" firstRow="1" bandRow="1">
                <a:tableStyleId>{7DF18680-E054-41AD-8BC1-D1AEF772440D}</a:tableStyleId>
              </a:tblPr>
              <a:tblGrid>
                <a:gridCol w="1893107"/>
                <a:gridCol w="1893107"/>
                <a:gridCol w="1893107"/>
                <a:gridCol w="1893107"/>
              </a:tblGrid>
              <a:tr h="370840">
                <a:tc>
                  <a:txBody>
                    <a:bodyPr/>
                    <a:lstStyle/>
                    <a:p>
                      <a:pPr algn="ctr" rtl="1"/>
                      <a:r>
                        <a:rPr lang="ar-SA" sz="2400" b="1" dirty="0" smtClean="0">
                          <a:solidFill>
                            <a:schemeClr val="tx1"/>
                          </a:solidFill>
                        </a:rPr>
                        <a:t>الحدث</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المخترع</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الزمان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المكان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دائرة مجوفة 5"/>
          <p:cNvSpPr/>
          <p:nvPr/>
        </p:nvSpPr>
        <p:spPr>
          <a:xfrm>
            <a:off x="7715272" y="2428868"/>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7" name="مربع نص 6"/>
          <p:cNvSpPr txBox="1"/>
          <p:nvPr/>
        </p:nvSpPr>
        <p:spPr>
          <a:xfrm>
            <a:off x="4000496" y="2467269"/>
            <a:ext cx="378621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أشارك من بجواري؛لتنفيذ ما يلي:</a:t>
            </a:r>
            <a:endParaRPr lang="ar-SA" sz="2400" b="1" cap="all" dirty="0">
              <a:ln w="0"/>
              <a:effectLst>
                <a:reflection blurRad="12700" stA="50000" endPos="50000" dist="5000" dir="5400000" sy="-100000" rotWithShape="0"/>
              </a:effectLst>
            </a:endParaRPr>
          </a:p>
        </p:txBody>
      </p:sp>
      <p:sp>
        <p:nvSpPr>
          <p:cNvPr id="8" name="مربع نص 7"/>
          <p:cNvSpPr txBox="1"/>
          <p:nvPr/>
        </p:nvSpPr>
        <p:spPr>
          <a:xfrm>
            <a:off x="4000496" y="2895897"/>
            <a:ext cx="378621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solidFill>
                  <a:srgbClr val="00B050"/>
                </a:solidFill>
                <a:effectLst>
                  <a:reflection blurRad="12700" stA="50000" endPos="50000" dist="5000" dir="5400000" sy="-100000" rotWithShape="0"/>
                </a:effectLst>
              </a:rPr>
              <a:t>1/أتذكر استخدامات الأخشاب قديماً:</a:t>
            </a:r>
            <a:endParaRPr lang="ar-SA" sz="2400" b="1" cap="all" dirty="0">
              <a:ln w="0"/>
              <a:solidFill>
                <a:srgbClr val="00B050"/>
              </a:solidFill>
              <a:effectLst>
                <a:reflection blurRad="12700" stA="50000" endPos="50000" dist="5000" dir="5400000" sy="-100000" rotWithShape="0"/>
              </a:effectLst>
            </a:endParaRPr>
          </a:p>
        </p:txBody>
      </p:sp>
      <p:sp>
        <p:nvSpPr>
          <p:cNvPr id="9" name="معين 8"/>
          <p:cNvSpPr/>
          <p:nvPr/>
        </p:nvSpPr>
        <p:spPr>
          <a:xfrm>
            <a:off x="5715008" y="3357562"/>
            <a:ext cx="2428892" cy="500066"/>
          </a:xfrm>
          <a:prstGeom prst="diamond">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rgbClr val="C00000"/>
                </a:solidFill>
              </a:rPr>
              <a:t>بناء المنازل</a:t>
            </a:r>
            <a:endParaRPr lang="ar-SA" sz="2000" b="1" dirty="0">
              <a:solidFill>
                <a:srgbClr val="C00000"/>
              </a:solidFill>
            </a:endParaRPr>
          </a:p>
        </p:txBody>
      </p:sp>
      <p:sp>
        <p:nvSpPr>
          <p:cNvPr id="10" name="معين 9"/>
          <p:cNvSpPr/>
          <p:nvPr/>
        </p:nvSpPr>
        <p:spPr>
          <a:xfrm>
            <a:off x="3357554" y="3357562"/>
            <a:ext cx="2428892" cy="500066"/>
          </a:xfrm>
          <a:prstGeom prst="diamond">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rgbClr val="C00000"/>
                </a:solidFill>
              </a:rPr>
              <a:t>طهو الطعام</a:t>
            </a:r>
            <a:endParaRPr lang="ar-SA" sz="2000" b="1" dirty="0">
              <a:solidFill>
                <a:srgbClr val="C00000"/>
              </a:solidFill>
            </a:endParaRPr>
          </a:p>
        </p:txBody>
      </p:sp>
      <p:sp>
        <p:nvSpPr>
          <p:cNvPr id="11" name="معين 10"/>
          <p:cNvSpPr/>
          <p:nvPr/>
        </p:nvSpPr>
        <p:spPr>
          <a:xfrm>
            <a:off x="1000100" y="3357562"/>
            <a:ext cx="2428892" cy="500066"/>
          </a:xfrm>
          <a:prstGeom prst="diamond">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solidFill>
                  <a:srgbClr val="C00000"/>
                </a:solidFill>
              </a:rPr>
              <a:t>التدفئة</a:t>
            </a:r>
            <a:endParaRPr lang="ar-SA" sz="2400" b="1" dirty="0">
              <a:solidFill>
                <a:srgbClr val="C00000"/>
              </a:solidFill>
            </a:endParaRPr>
          </a:p>
        </p:txBody>
      </p:sp>
      <p:sp>
        <p:nvSpPr>
          <p:cNvPr id="12" name="مربع نص 11"/>
          <p:cNvSpPr txBox="1"/>
          <p:nvPr/>
        </p:nvSpPr>
        <p:spPr>
          <a:xfrm>
            <a:off x="1142976" y="3929066"/>
            <a:ext cx="664373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solidFill>
                  <a:srgbClr val="00B050"/>
                </a:solidFill>
                <a:effectLst>
                  <a:reflection blurRad="12700" stA="50000" endPos="50000" dist="5000" dir="5400000" sy="-100000" rotWithShape="0"/>
                </a:effectLst>
              </a:rPr>
              <a:t>2/أبين الأمور التي ذكر الكاتب أنها سبب كثرة الموت في الصغار والكبار:</a:t>
            </a:r>
            <a:endParaRPr lang="ar-SA" sz="2400" b="1" cap="all" dirty="0">
              <a:ln w="0"/>
              <a:solidFill>
                <a:srgbClr val="00B050"/>
              </a:solidFill>
              <a:effectLst>
                <a:reflection blurRad="12700" stA="50000" endPos="50000" dist="5000" dir="5400000" sy="-100000" rotWithShape="0"/>
              </a:effectLst>
            </a:endParaRPr>
          </a:p>
        </p:txBody>
      </p:sp>
      <p:sp>
        <p:nvSpPr>
          <p:cNvPr id="13" name="معين 12"/>
          <p:cNvSpPr/>
          <p:nvPr/>
        </p:nvSpPr>
        <p:spPr>
          <a:xfrm>
            <a:off x="5715008" y="4857760"/>
            <a:ext cx="2428892" cy="500066"/>
          </a:xfrm>
          <a:prstGeom prst="diamond">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rgbClr val="C00000"/>
                </a:solidFill>
              </a:rPr>
              <a:t>الأوبئة</a:t>
            </a:r>
            <a:endParaRPr lang="ar-SA" sz="2000" b="1" dirty="0">
              <a:solidFill>
                <a:srgbClr val="C00000"/>
              </a:solidFill>
            </a:endParaRPr>
          </a:p>
        </p:txBody>
      </p:sp>
      <p:sp>
        <p:nvSpPr>
          <p:cNvPr id="14" name="معين 13"/>
          <p:cNvSpPr/>
          <p:nvPr/>
        </p:nvSpPr>
        <p:spPr>
          <a:xfrm>
            <a:off x="3357554" y="4857760"/>
            <a:ext cx="2428892" cy="500066"/>
          </a:xfrm>
          <a:prstGeom prst="diamond">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rgbClr val="C00000"/>
                </a:solidFill>
              </a:rPr>
              <a:t>الأمراض</a:t>
            </a:r>
            <a:endParaRPr lang="ar-SA" sz="2000" b="1" dirty="0">
              <a:solidFill>
                <a:srgbClr val="C00000"/>
              </a:solidFill>
            </a:endParaRPr>
          </a:p>
        </p:txBody>
      </p:sp>
      <p:sp>
        <p:nvSpPr>
          <p:cNvPr id="15" name="معين 14"/>
          <p:cNvSpPr/>
          <p:nvPr/>
        </p:nvSpPr>
        <p:spPr>
          <a:xfrm>
            <a:off x="1000100" y="4857760"/>
            <a:ext cx="2428892" cy="500066"/>
          </a:xfrm>
          <a:prstGeom prst="diamond">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solidFill>
                  <a:srgbClr val="C00000"/>
                </a:solidFill>
              </a:rPr>
              <a:t>التلوث</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500"/>
                                        <p:tgtEl>
                                          <p:spTgt spid="7"/>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500"/>
                                        <p:tgtEl>
                                          <p:spTgt spid="3"/>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ou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ox(ou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ox(ou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ox(ou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ox(ou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ox(out)">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p:bldP spid="9" grpId="0" animBg="1"/>
      <p:bldP spid="10" grpId="0" animBg="1"/>
      <p:bldP spid="11" grpId="0" animBg="1"/>
      <p:bldP spid="12" grpId="0"/>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500034" y="142852"/>
            <a:ext cx="800105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solidFill>
                  <a:srgbClr val="00B050"/>
                </a:solidFill>
                <a:effectLst>
                  <a:reflection blurRad="12700" stA="50000" endPos="50000" dist="5000" dir="5400000" sy="-100000" rotWithShape="0"/>
                </a:effectLst>
              </a:rPr>
              <a:t>3/أملأ الفراغات بما يناسبها،مع الاستفادة مما سبق تدوينه عند الاستماع:</a:t>
            </a:r>
            <a:endParaRPr lang="ar-SA" sz="2400" b="1" cap="all" dirty="0">
              <a:ln w="0"/>
              <a:solidFill>
                <a:srgbClr val="00B050"/>
              </a:solidFill>
              <a:effectLst>
                <a:reflection blurRad="12700" stA="50000" endPos="50000" dist="5000" dir="5400000" sy="-100000" rotWithShape="0"/>
              </a:effectLst>
            </a:endParaRPr>
          </a:p>
        </p:txBody>
      </p:sp>
      <p:sp>
        <p:nvSpPr>
          <p:cNvPr id="4" name="مربع نص 3"/>
          <p:cNvSpPr txBox="1"/>
          <p:nvPr/>
        </p:nvSpPr>
        <p:spPr>
          <a:xfrm>
            <a:off x="428596" y="642918"/>
            <a:ext cx="8215370" cy="1938992"/>
          </a:xfrm>
          <a:prstGeom prst="rect">
            <a:avLst/>
          </a:prstGeom>
          <a:noFill/>
        </p:spPr>
        <p:txBody>
          <a:bodyPr wrap="square" rtlCol="1">
            <a:spAutoFit/>
          </a:bodyPr>
          <a:lstStyle/>
          <a:p>
            <a:pPr algn="ctr"/>
            <a:r>
              <a:rPr lang="ar-SA" sz="2400" b="1" dirty="0" smtClean="0"/>
              <a:t>أ/اخترع(..........................)الديناميت ثم ندم على ذلك لما رأى الخسائر الكبيرة في الأرواح.</a:t>
            </a:r>
          </a:p>
          <a:p>
            <a:pPr algn="ctr"/>
            <a:r>
              <a:rPr lang="ar-SA" sz="2400" b="1" dirty="0" smtClean="0"/>
              <a:t>ب/الألماني نيكولاس أوغست أوتو،اخترع أول محرك انفجاري داخلي سنة(..................)</a:t>
            </a:r>
          </a:p>
          <a:p>
            <a:pPr algn="ctr"/>
            <a:r>
              <a:rPr lang="ar-SA" sz="2400" b="1" dirty="0" smtClean="0"/>
              <a:t>ج/نجح أنريكوفيرمي في بناء أول مفاعل ذري في العالم في(........................)</a:t>
            </a:r>
            <a:endParaRPr lang="ar-SA" sz="2400" b="1" dirty="0"/>
          </a:p>
        </p:txBody>
      </p:sp>
      <p:sp>
        <p:nvSpPr>
          <p:cNvPr id="5" name="سحابة 4"/>
          <p:cNvSpPr/>
          <p:nvPr/>
        </p:nvSpPr>
        <p:spPr>
          <a:xfrm>
            <a:off x="5500694" y="642918"/>
            <a:ext cx="2214578" cy="50006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الفريد نوبل</a:t>
            </a:r>
            <a:endParaRPr lang="ar-SA" sz="2400" b="1" dirty="0">
              <a:solidFill>
                <a:srgbClr val="C00000"/>
              </a:solidFill>
            </a:endParaRPr>
          </a:p>
        </p:txBody>
      </p:sp>
      <p:sp>
        <p:nvSpPr>
          <p:cNvPr id="6" name="سحابة 5"/>
          <p:cNvSpPr/>
          <p:nvPr/>
        </p:nvSpPr>
        <p:spPr>
          <a:xfrm>
            <a:off x="3643306" y="1785926"/>
            <a:ext cx="1357322" cy="357190"/>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1862</a:t>
            </a:r>
            <a:endParaRPr lang="ar-SA" sz="2400" b="1" dirty="0">
              <a:solidFill>
                <a:srgbClr val="C00000"/>
              </a:solidFill>
            </a:endParaRPr>
          </a:p>
        </p:txBody>
      </p:sp>
      <p:sp>
        <p:nvSpPr>
          <p:cNvPr id="7" name="سحابة 6"/>
          <p:cNvSpPr/>
          <p:nvPr/>
        </p:nvSpPr>
        <p:spPr>
          <a:xfrm>
            <a:off x="785786" y="2071678"/>
            <a:ext cx="1714512" cy="571504"/>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أمريكا</a:t>
            </a:r>
            <a:endParaRPr lang="ar-SA" sz="2800" b="1" dirty="0">
              <a:solidFill>
                <a:srgbClr val="C00000"/>
              </a:solidFill>
            </a:endParaRPr>
          </a:p>
        </p:txBody>
      </p:sp>
      <p:sp>
        <p:nvSpPr>
          <p:cNvPr id="8" name="دائرة مجوفة 7"/>
          <p:cNvSpPr/>
          <p:nvPr/>
        </p:nvSpPr>
        <p:spPr>
          <a:xfrm>
            <a:off x="7643834" y="2571744"/>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ثالثاً</a:t>
            </a:r>
            <a:endParaRPr lang="ar-SA" sz="2000" b="1" cap="all" dirty="0">
              <a:ln w="0"/>
              <a:solidFill>
                <a:schemeClr val="tx1"/>
              </a:solidFill>
              <a:effectLst>
                <a:reflection blurRad="12700" stA="50000" endPos="50000" dist="5000" dir="5400000" sy="-100000" rotWithShape="0"/>
              </a:effectLst>
            </a:endParaRPr>
          </a:p>
        </p:txBody>
      </p:sp>
      <p:sp>
        <p:nvSpPr>
          <p:cNvPr id="9" name="مربع نص 8"/>
          <p:cNvSpPr txBox="1"/>
          <p:nvPr/>
        </p:nvSpPr>
        <p:spPr>
          <a:xfrm>
            <a:off x="500034" y="2669441"/>
            <a:ext cx="7143800"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أقرأ المقطع التالي من النص،ثم أقوم بشطب الإجابة الخاطئة؛وأختار مما تبقى ما يدل على غرض المتكلم:</a:t>
            </a:r>
            <a:endParaRPr lang="ar-SA" sz="2400" b="1" cap="all" dirty="0">
              <a:ln w="0"/>
              <a:effectLst>
                <a:reflection blurRad="12700" stA="50000" endPos="50000" dist="5000" dir="5400000" sy="-100000" rotWithShape="0"/>
              </a:effectLst>
            </a:endParaRPr>
          </a:p>
        </p:txBody>
      </p:sp>
      <p:sp>
        <p:nvSpPr>
          <p:cNvPr id="10" name="مستطيل مستدير الزوايا 9"/>
          <p:cNvSpPr/>
          <p:nvPr/>
        </p:nvSpPr>
        <p:spPr>
          <a:xfrm>
            <a:off x="642910" y="3571876"/>
            <a:ext cx="7643866" cy="1143008"/>
          </a:xfrm>
          <a:prstGeom prst="roundRect">
            <a:avLst/>
          </a:prstGeom>
          <a:solidFill>
            <a:schemeClr val="accent2">
              <a:lumMod val="40000"/>
              <a:lumOff val="60000"/>
            </a:schemeClr>
          </a:solidFill>
        </p:spPr>
        <p:style>
          <a:lnRef idx="2">
            <a:schemeClr val="accent5"/>
          </a:lnRef>
          <a:fillRef idx="1">
            <a:schemeClr val="lt1"/>
          </a:fillRef>
          <a:effectRef idx="0">
            <a:schemeClr val="accent5"/>
          </a:effectRef>
          <a:fontRef idx="minor">
            <a:schemeClr val="dk1"/>
          </a:fontRef>
        </p:style>
        <p:txBody>
          <a:bodyPr rtlCol="1" anchor="ctr"/>
          <a:lstStyle/>
          <a:p>
            <a:pPr algn="ctr"/>
            <a:r>
              <a:rPr lang="ar-SA" sz="2400" b="1" dirty="0" smtClean="0">
                <a:solidFill>
                  <a:schemeClr val="tx2">
                    <a:lumMod val="50000"/>
                  </a:schemeClr>
                </a:solidFill>
                <a:cs typeface="DecoType Naskh Variants" pitchFamily="2" charset="-78"/>
              </a:rPr>
              <a:t>وفي 2/2/1942هـ نجح(أتريكو فيرمي)الإيطالي في بناء أول مفاعل ذري في العالم في أمريكا،وكانت بعده القنبلة الذرية والقنبلة الهيدروجينية،وكان الطوفان،فبئس ما فعلوا.</a:t>
            </a:r>
            <a:endParaRPr lang="ar-SA" sz="2400" b="1" dirty="0">
              <a:solidFill>
                <a:schemeClr val="tx2">
                  <a:lumMod val="50000"/>
                </a:schemeClr>
              </a:solidFill>
              <a:cs typeface="DecoType Naskh Variants" pitchFamily="2" charset="-78"/>
            </a:endParaRPr>
          </a:p>
        </p:txBody>
      </p:sp>
      <p:sp>
        <p:nvSpPr>
          <p:cNvPr id="11" name="نجمة ذات 8 نقاط 10"/>
          <p:cNvSpPr/>
          <p:nvPr/>
        </p:nvSpPr>
        <p:spPr>
          <a:xfrm>
            <a:off x="6072198" y="4857760"/>
            <a:ext cx="2286016" cy="1643074"/>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8900000" scaled="1"/>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b="1" i="1" dirty="0" smtClean="0">
                <a:solidFill>
                  <a:schemeClr val="tx2">
                    <a:lumMod val="50000"/>
                  </a:schemeClr>
                </a:solidFill>
              </a:rPr>
              <a:t>مفاعل ذري </a:t>
            </a:r>
          </a:p>
          <a:p>
            <a:pPr algn="ctr"/>
            <a:r>
              <a:rPr lang="ar-SA" b="1" i="1" dirty="0" smtClean="0">
                <a:solidFill>
                  <a:schemeClr val="tx2">
                    <a:lumMod val="50000"/>
                  </a:schemeClr>
                </a:solidFill>
              </a:rPr>
              <a:t>القنبلة الذرية</a:t>
            </a:r>
          </a:p>
          <a:p>
            <a:pPr algn="ctr"/>
            <a:r>
              <a:rPr lang="ar-SA" b="1" i="1" dirty="0" smtClean="0">
                <a:solidFill>
                  <a:schemeClr val="tx2">
                    <a:lumMod val="50000"/>
                  </a:schemeClr>
                </a:solidFill>
              </a:rPr>
              <a:t>القنبلة الهيدروجينية</a:t>
            </a:r>
            <a:endParaRPr lang="ar-SA" b="1" i="1" dirty="0">
              <a:solidFill>
                <a:schemeClr val="tx2">
                  <a:lumMod val="50000"/>
                </a:schemeClr>
              </a:solidFill>
            </a:endParaRPr>
          </a:p>
        </p:txBody>
      </p:sp>
      <p:sp>
        <p:nvSpPr>
          <p:cNvPr id="12" name="نجمة ذات 8 نقاط 11"/>
          <p:cNvSpPr/>
          <p:nvPr/>
        </p:nvSpPr>
        <p:spPr>
          <a:xfrm>
            <a:off x="642910" y="4929198"/>
            <a:ext cx="4929222" cy="642942"/>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400" b="1" i="1" dirty="0" smtClean="0">
                <a:solidFill>
                  <a:schemeClr val="tx2">
                    <a:lumMod val="50000"/>
                  </a:schemeClr>
                </a:solidFill>
              </a:rPr>
              <a:t>أدوات تجلب السلام للعالم</a:t>
            </a:r>
            <a:endParaRPr lang="ar-SA" sz="2400" b="1" i="1" dirty="0">
              <a:solidFill>
                <a:schemeClr val="tx2">
                  <a:lumMod val="50000"/>
                </a:schemeClr>
              </a:solidFill>
            </a:endParaRPr>
          </a:p>
        </p:txBody>
      </p:sp>
      <p:sp>
        <p:nvSpPr>
          <p:cNvPr id="13" name="نجمة ذات 8 نقاط 12"/>
          <p:cNvSpPr/>
          <p:nvPr/>
        </p:nvSpPr>
        <p:spPr>
          <a:xfrm>
            <a:off x="642910" y="5643578"/>
            <a:ext cx="4929222" cy="642942"/>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400" b="1" i="1" dirty="0" smtClean="0">
                <a:solidFill>
                  <a:schemeClr val="tx2">
                    <a:lumMod val="50000"/>
                  </a:schemeClr>
                </a:solidFill>
              </a:rPr>
              <a:t>أدوات تجلب الدمار للعالم</a:t>
            </a:r>
            <a:endParaRPr lang="ar-SA" sz="2400" b="1" i="1" dirty="0">
              <a:solidFill>
                <a:schemeClr val="tx2">
                  <a:lumMod val="50000"/>
                </a:schemeClr>
              </a:solidFill>
            </a:endParaRPr>
          </a:p>
        </p:txBody>
      </p:sp>
      <p:sp>
        <p:nvSpPr>
          <p:cNvPr id="14" name="قوس كبير أيمن 13"/>
          <p:cNvSpPr/>
          <p:nvPr/>
        </p:nvSpPr>
        <p:spPr>
          <a:xfrm>
            <a:off x="5643570" y="5072074"/>
            <a:ext cx="214314" cy="1143008"/>
          </a:xfrm>
          <a:prstGeom prst="rightBrace">
            <a:avLst/>
          </a:prstGeom>
        </p:spPr>
        <p:style>
          <a:lnRef idx="3">
            <a:schemeClr val="dk1"/>
          </a:lnRef>
          <a:fillRef idx="0">
            <a:schemeClr val="dk1"/>
          </a:fillRef>
          <a:effectRef idx="2">
            <a:schemeClr val="dk1"/>
          </a:effectRef>
          <a:fontRef idx="minor">
            <a:schemeClr val="tx1"/>
          </a:fontRef>
        </p:style>
        <p:txBody>
          <a:bodyPr rtlCol="1" anchor="ctr"/>
          <a:lstStyle/>
          <a:p>
            <a:pPr algn="ctr"/>
            <a:endParaRPr lang="ar-SA" dirty="0"/>
          </a:p>
        </p:txBody>
      </p:sp>
      <p:sp>
        <p:nvSpPr>
          <p:cNvPr id="15" name="شكل بيضاوي 14"/>
          <p:cNvSpPr/>
          <p:nvPr/>
        </p:nvSpPr>
        <p:spPr>
          <a:xfrm>
            <a:off x="4429124" y="5715016"/>
            <a:ext cx="500066" cy="500066"/>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solidFill>
                  <a:srgbClr val="C00000"/>
                </a:solidFill>
                <a:sym typeface="Wingdings"/>
              </a:rPr>
              <a:t></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500"/>
                                        <p:tgtEl>
                                          <p:spTgt spid="7"/>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Left)">
                                      <p:cBhvr>
                                        <p:cTn id="25" dur="500"/>
                                        <p:tgtEl>
                                          <p:spTgt spid="8"/>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down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edg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ذات 8 نقاط 2"/>
          <p:cNvSpPr/>
          <p:nvPr/>
        </p:nvSpPr>
        <p:spPr>
          <a:xfrm>
            <a:off x="6072198" y="214290"/>
            <a:ext cx="2286016" cy="1643074"/>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8900000" scaled="1"/>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800" b="1" i="1" dirty="0" smtClean="0">
                <a:solidFill>
                  <a:schemeClr val="tx2">
                    <a:lumMod val="50000"/>
                  </a:schemeClr>
                </a:solidFill>
              </a:rPr>
              <a:t>الطوفان</a:t>
            </a:r>
            <a:endParaRPr lang="ar-SA" sz="2800" b="1" i="1" dirty="0">
              <a:solidFill>
                <a:schemeClr val="tx2">
                  <a:lumMod val="50000"/>
                </a:schemeClr>
              </a:solidFill>
            </a:endParaRPr>
          </a:p>
        </p:txBody>
      </p:sp>
      <p:sp>
        <p:nvSpPr>
          <p:cNvPr id="4" name="نجمة ذات 8 نقاط 3"/>
          <p:cNvSpPr/>
          <p:nvPr/>
        </p:nvSpPr>
        <p:spPr>
          <a:xfrm>
            <a:off x="642910" y="285728"/>
            <a:ext cx="4929222" cy="642942"/>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400" b="1" i="1" dirty="0" smtClean="0">
                <a:solidFill>
                  <a:schemeClr val="tx2">
                    <a:lumMod val="50000"/>
                  </a:schemeClr>
                </a:solidFill>
              </a:rPr>
              <a:t>مصطلح لأمر ينبئ بخير</a:t>
            </a:r>
            <a:endParaRPr lang="ar-SA" sz="2400" b="1" i="1" dirty="0">
              <a:solidFill>
                <a:schemeClr val="tx2">
                  <a:lumMod val="50000"/>
                </a:schemeClr>
              </a:solidFill>
            </a:endParaRPr>
          </a:p>
        </p:txBody>
      </p:sp>
      <p:sp>
        <p:nvSpPr>
          <p:cNvPr id="5" name="نجمة ذات 8 نقاط 4"/>
          <p:cNvSpPr/>
          <p:nvPr/>
        </p:nvSpPr>
        <p:spPr>
          <a:xfrm>
            <a:off x="642910" y="1000108"/>
            <a:ext cx="4929222" cy="642942"/>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400" b="1" i="1" dirty="0" smtClean="0">
                <a:solidFill>
                  <a:schemeClr val="tx2">
                    <a:lumMod val="50000"/>
                  </a:schemeClr>
                </a:solidFill>
              </a:rPr>
              <a:t>مصطلح لأمر ينبئ بشر</a:t>
            </a:r>
            <a:endParaRPr lang="ar-SA" sz="2400" b="1" i="1" dirty="0">
              <a:solidFill>
                <a:schemeClr val="tx2">
                  <a:lumMod val="50000"/>
                </a:schemeClr>
              </a:solidFill>
            </a:endParaRPr>
          </a:p>
        </p:txBody>
      </p:sp>
      <p:sp>
        <p:nvSpPr>
          <p:cNvPr id="6" name="قوس كبير أيمن 5"/>
          <p:cNvSpPr/>
          <p:nvPr/>
        </p:nvSpPr>
        <p:spPr>
          <a:xfrm>
            <a:off x="5643570" y="428604"/>
            <a:ext cx="214314" cy="1143008"/>
          </a:xfrm>
          <a:prstGeom prst="rightBrace">
            <a:avLst/>
          </a:prstGeom>
        </p:spPr>
        <p:style>
          <a:lnRef idx="3">
            <a:schemeClr val="dk1"/>
          </a:lnRef>
          <a:fillRef idx="0">
            <a:schemeClr val="dk1"/>
          </a:fillRef>
          <a:effectRef idx="2">
            <a:schemeClr val="dk1"/>
          </a:effectRef>
          <a:fontRef idx="minor">
            <a:schemeClr val="tx1"/>
          </a:fontRef>
        </p:style>
        <p:txBody>
          <a:bodyPr rtlCol="1" anchor="ctr"/>
          <a:lstStyle/>
          <a:p>
            <a:pPr algn="ctr"/>
            <a:endParaRPr lang="ar-SA" dirty="0"/>
          </a:p>
        </p:txBody>
      </p:sp>
      <p:sp>
        <p:nvSpPr>
          <p:cNvPr id="7" name="نجمة ذات 8 نقاط 6"/>
          <p:cNvSpPr/>
          <p:nvPr/>
        </p:nvSpPr>
        <p:spPr>
          <a:xfrm>
            <a:off x="6072198" y="1928802"/>
            <a:ext cx="2286016" cy="1643074"/>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8900000" scaled="1"/>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3200" b="1" i="1" dirty="0" smtClean="0">
                <a:solidFill>
                  <a:schemeClr val="tx2">
                    <a:lumMod val="50000"/>
                  </a:schemeClr>
                </a:solidFill>
              </a:rPr>
              <a:t>بئس</a:t>
            </a:r>
            <a:endParaRPr lang="ar-SA" sz="3200" b="1" i="1" dirty="0">
              <a:solidFill>
                <a:schemeClr val="tx2">
                  <a:lumMod val="50000"/>
                </a:schemeClr>
              </a:solidFill>
            </a:endParaRPr>
          </a:p>
        </p:txBody>
      </p:sp>
      <p:sp>
        <p:nvSpPr>
          <p:cNvPr id="8" name="نجمة ذات 8 نقاط 7"/>
          <p:cNvSpPr/>
          <p:nvPr/>
        </p:nvSpPr>
        <p:spPr>
          <a:xfrm>
            <a:off x="642910" y="2000240"/>
            <a:ext cx="4929222" cy="642942"/>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400" b="1" i="1" dirty="0" smtClean="0">
                <a:solidFill>
                  <a:schemeClr val="tx2">
                    <a:lumMod val="50000"/>
                  </a:schemeClr>
                </a:solidFill>
              </a:rPr>
              <a:t>كلمة تستخدم للدلالة على الذم</a:t>
            </a:r>
            <a:endParaRPr lang="ar-SA" sz="2400" b="1" i="1" dirty="0">
              <a:solidFill>
                <a:schemeClr val="tx2">
                  <a:lumMod val="50000"/>
                </a:schemeClr>
              </a:solidFill>
            </a:endParaRPr>
          </a:p>
        </p:txBody>
      </p:sp>
      <p:sp>
        <p:nvSpPr>
          <p:cNvPr id="9" name="نجمة ذات 8 نقاط 8"/>
          <p:cNvSpPr/>
          <p:nvPr/>
        </p:nvSpPr>
        <p:spPr>
          <a:xfrm>
            <a:off x="642910" y="2714620"/>
            <a:ext cx="4929222" cy="642942"/>
          </a:xfrm>
          <a:prstGeom prst="star8">
            <a:avLst>
              <a:gd name="adj" fmla="val 4010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ar-SA" sz="2400" b="1" i="1" dirty="0" smtClean="0">
                <a:solidFill>
                  <a:schemeClr val="tx2">
                    <a:lumMod val="50000"/>
                  </a:schemeClr>
                </a:solidFill>
              </a:rPr>
              <a:t>كلمة تستخدم للدلالة على المدح</a:t>
            </a:r>
            <a:endParaRPr lang="ar-SA" sz="2400" b="1" i="1" dirty="0">
              <a:solidFill>
                <a:schemeClr val="tx2">
                  <a:lumMod val="50000"/>
                </a:schemeClr>
              </a:solidFill>
            </a:endParaRPr>
          </a:p>
        </p:txBody>
      </p:sp>
      <p:sp>
        <p:nvSpPr>
          <p:cNvPr id="10" name="قوس كبير أيمن 9"/>
          <p:cNvSpPr/>
          <p:nvPr/>
        </p:nvSpPr>
        <p:spPr>
          <a:xfrm>
            <a:off x="5643570" y="2143116"/>
            <a:ext cx="214314" cy="1143008"/>
          </a:xfrm>
          <a:prstGeom prst="rightBrace">
            <a:avLst/>
          </a:prstGeom>
        </p:spPr>
        <p:style>
          <a:lnRef idx="3">
            <a:schemeClr val="dk1"/>
          </a:lnRef>
          <a:fillRef idx="0">
            <a:schemeClr val="dk1"/>
          </a:fillRef>
          <a:effectRef idx="2">
            <a:schemeClr val="dk1"/>
          </a:effectRef>
          <a:fontRef idx="minor">
            <a:schemeClr val="tx1"/>
          </a:fontRef>
        </p:style>
        <p:txBody>
          <a:bodyPr rtlCol="1" anchor="ctr"/>
          <a:lstStyle/>
          <a:p>
            <a:pPr algn="ctr"/>
            <a:endParaRPr lang="ar-SA" dirty="0"/>
          </a:p>
        </p:txBody>
      </p:sp>
      <p:sp>
        <p:nvSpPr>
          <p:cNvPr id="12" name="شكل بيضاوي 11"/>
          <p:cNvSpPr/>
          <p:nvPr/>
        </p:nvSpPr>
        <p:spPr>
          <a:xfrm>
            <a:off x="1428728" y="1071546"/>
            <a:ext cx="500066" cy="500066"/>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solidFill>
                  <a:srgbClr val="C00000"/>
                </a:solidFill>
                <a:sym typeface="Wingdings"/>
              </a:rPr>
              <a:t></a:t>
            </a:r>
            <a:endParaRPr lang="ar-SA" sz="2400" b="1" dirty="0">
              <a:solidFill>
                <a:srgbClr val="C00000"/>
              </a:solidFill>
            </a:endParaRPr>
          </a:p>
        </p:txBody>
      </p:sp>
      <p:sp>
        <p:nvSpPr>
          <p:cNvPr id="13" name="شكل بيضاوي 12"/>
          <p:cNvSpPr/>
          <p:nvPr/>
        </p:nvSpPr>
        <p:spPr>
          <a:xfrm>
            <a:off x="1071538" y="2071678"/>
            <a:ext cx="500066" cy="500066"/>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solidFill>
                  <a:srgbClr val="C00000"/>
                </a:solidFill>
                <a:sym typeface="Wingdings"/>
              </a:rPr>
              <a:t></a:t>
            </a:r>
            <a:endParaRPr lang="ar-SA" sz="2400" b="1" dirty="0">
              <a:solidFill>
                <a:srgbClr val="C00000"/>
              </a:solidFill>
            </a:endParaRPr>
          </a:p>
        </p:txBody>
      </p:sp>
      <p:sp>
        <p:nvSpPr>
          <p:cNvPr id="14" name="سحابة 13"/>
          <p:cNvSpPr/>
          <p:nvPr/>
        </p:nvSpPr>
        <p:spPr>
          <a:xfrm>
            <a:off x="642910" y="3714752"/>
            <a:ext cx="7786742" cy="2357454"/>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chemeClr val="tx1"/>
                </a:solidFill>
              </a:rPr>
              <a:t>غرض الكاتب في المقطع السابق</a:t>
            </a:r>
          </a:p>
          <a:p>
            <a:endParaRPr lang="ar-SA" sz="2400" b="1" dirty="0" smtClean="0">
              <a:solidFill>
                <a:schemeClr val="tx1"/>
              </a:solidFill>
            </a:endParaRPr>
          </a:p>
          <a:p>
            <a:pPr algn="ctr"/>
            <a:r>
              <a:rPr lang="ar-SA" sz="2400" b="1" dirty="0" smtClean="0">
                <a:solidFill>
                  <a:schemeClr val="tx1"/>
                </a:solidFill>
              </a:rPr>
              <a:t>.................................</a:t>
            </a:r>
            <a:endParaRPr lang="ar-SA" sz="2400" b="1" dirty="0">
              <a:solidFill>
                <a:schemeClr val="tx1"/>
              </a:solidFill>
            </a:endParaRPr>
          </a:p>
        </p:txBody>
      </p:sp>
      <p:sp>
        <p:nvSpPr>
          <p:cNvPr id="15" name="مربع نص 14"/>
          <p:cNvSpPr txBox="1"/>
          <p:nvPr/>
        </p:nvSpPr>
        <p:spPr>
          <a:xfrm>
            <a:off x="2500298" y="4721378"/>
            <a:ext cx="3643338" cy="707886"/>
          </a:xfrm>
          <a:prstGeom prst="rect">
            <a:avLst/>
          </a:prstGeom>
          <a:noFill/>
        </p:spPr>
        <p:txBody>
          <a:bodyPr wrap="square" rtlCol="1">
            <a:spAutoFit/>
          </a:bodyPr>
          <a:lstStyle/>
          <a:p>
            <a:pPr algn="ctr"/>
            <a:r>
              <a:rPr lang="ar-SA" sz="4000" b="1" dirty="0" smtClean="0">
                <a:solidFill>
                  <a:srgbClr val="C00000"/>
                </a:solidFill>
              </a:rPr>
              <a:t> ذم من تلوث</a:t>
            </a:r>
            <a:endParaRPr lang="ar-SA" sz="4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wedge">
                                      <p:cBhvr>
                                        <p:cTn id="1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1490"/>
            <a:ext cx="9144000" cy="6859957"/>
          </a:xfrm>
          <a:prstGeom prst="rect">
            <a:avLst/>
          </a:prstGeom>
          <a:noFill/>
        </p:spPr>
      </p:pic>
      <p:sp>
        <p:nvSpPr>
          <p:cNvPr id="3" name="دائرة مجوفة 2"/>
          <p:cNvSpPr/>
          <p:nvPr/>
        </p:nvSpPr>
        <p:spPr>
          <a:xfrm>
            <a:off x="7572396" y="785794"/>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رابعاً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500034" y="714356"/>
            <a:ext cx="7143800" cy="1200329"/>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solidFill>
                  <a:schemeClr val="accent3">
                    <a:lumMod val="50000"/>
                  </a:schemeClr>
                </a:solidFill>
                <a:effectLst>
                  <a:reflection blurRad="12700" stA="50000" endPos="50000" dist="5000" dir="5400000" sy="-100000" rotWithShape="0"/>
                </a:effectLst>
              </a:rPr>
              <a:t>الانفعالات التي تمر بالإنسان كثيرة:فرح،حزن،سخرية،غضب،.......</a:t>
            </a:r>
          </a:p>
          <a:p>
            <a:pPr algn="ctr"/>
            <a:r>
              <a:rPr lang="ar-SA" sz="2400" b="1" cap="all" dirty="0" smtClean="0">
                <a:ln w="0"/>
                <a:effectLst>
                  <a:reflection blurRad="12700" stA="50000" endPos="50000" dist="5000" dir="5400000" sy="-100000" rotWithShape="0"/>
                </a:effectLst>
              </a:rPr>
              <a:t>أعيد الاستماع إلى المقطع التالي من النص،ثم اختار نوع الانفعال الذي يسود هذا المقطع:</a:t>
            </a:r>
            <a:endParaRPr lang="ar-SA" sz="2400" b="1" cap="all" dirty="0">
              <a:ln w="0"/>
              <a:effectLst>
                <a:reflection blurRad="12700" stA="50000" endPos="50000" dist="5000" dir="5400000" sy="-100000" rotWithShape="0"/>
              </a:effectLst>
            </a:endParaRPr>
          </a:p>
        </p:txBody>
      </p:sp>
      <p:sp>
        <p:nvSpPr>
          <p:cNvPr id="5" name="مستطيل مستدير الزوايا 4"/>
          <p:cNvSpPr/>
          <p:nvPr/>
        </p:nvSpPr>
        <p:spPr>
          <a:xfrm>
            <a:off x="500034" y="2071678"/>
            <a:ext cx="7929618" cy="1928826"/>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ln w="18000">
                  <a:solidFill>
                    <a:schemeClr val="accent2">
                      <a:satMod val="140000"/>
                    </a:schemeClr>
                  </a:solidFill>
                  <a:prstDash val="solid"/>
                  <a:miter lim="800000"/>
                </a:ln>
                <a:solidFill>
                  <a:schemeClr val="accent1">
                    <a:lumMod val="50000"/>
                  </a:schemeClr>
                </a:solidFill>
                <a:effectLst>
                  <a:outerShdw blurRad="25500" dist="23000" dir="7020000" algn="tl">
                    <a:srgbClr val="000000">
                      <a:alpha val="50000"/>
                    </a:srgbClr>
                  </a:outerShdw>
                </a:effectLst>
              </a:rPr>
              <a:t>(ولم يدر الإنسان أنه بتدمير الغابات إنما يدمر نفسه،ويجعل حياته على وجه الأرض في خطر كبير.غريب أمر هذا الإنسان،إنه يفضل لذته ومصلحته العاجلتين،على مصلحته ومصلحة أجياله الباقية)</a:t>
            </a:r>
            <a:endParaRPr lang="ar-SA" sz="2400" b="1" dirty="0">
              <a:ln w="18000">
                <a:solidFill>
                  <a:schemeClr val="accent2">
                    <a:satMod val="140000"/>
                  </a:schemeClr>
                </a:solidFill>
                <a:prstDash val="solid"/>
                <a:miter lim="800000"/>
              </a:ln>
              <a:solidFill>
                <a:schemeClr val="accent1">
                  <a:lumMod val="50000"/>
                </a:schemeClr>
              </a:solidFill>
              <a:effectLst>
                <a:outerShdw blurRad="25500" dist="23000" dir="7020000" algn="tl">
                  <a:srgbClr val="000000">
                    <a:alpha val="50000"/>
                  </a:srgbClr>
                </a:outerShdw>
              </a:effectLst>
            </a:endParaRPr>
          </a:p>
        </p:txBody>
      </p:sp>
      <p:sp>
        <p:nvSpPr>
          <p:cNvPr id="6" name="شبه منحرف 5"/>
          <p:cNvSpPr/>
          <p:nvPr/>
        </p:nvSpPr>
        <p:spPr>
          <a:xfrm>
            <a:off x="1714480" y="4143380"/>
            <a:ext cx="5715040" cy="1143008"/>
          </a:xfrm>
          <a:prstGeom prst="trapezoid">
            <a:avLst>
              <a:gd name="adj" fmla="val 42647"/>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ar-SA" sz="3200" b="1" dirty="0" smtClean="0">
                <a:solidFill>
                  <a:schemeClr val="tx1"/>
                </a:solidFill>
              </a:rPr>
              <a:t>نوع الانفعال:....................</a:t>
            </a:r>
            <a:endParaRPr lang="ar-SA" sz="3200" b="1" dirty="0">
              <a:solidFill>
                <a:schemeClr val="tx1"/>
              </a:solidFill>
            </a:endParaRPr>
          </a:p>
        </p:txBody>
      </p:sp>
      <p:sp>
        <p:nvSpPr>
          <p:cNvPr id="7" name="مربع نص 6"/>
          <p:cNvSpPr txBox="1"/>
          <p:nvPr/>
        </p:nvSpPr>
        <p:spPr>
          <a:xfrm>
            <a:off x="2357422" y="4429132"/>
            <a:ext cx="2571768" cy="584775"/>
          </a:xfrm>
          <a:prstGeom prst="rect">
            <a:avLst/>
          </a:prstGeom>
          <a:noFill/>
        </p:spPr>
        <p:txBody>
          <a:bodyPr wrap="square" rtlCol="1">
            <a:spAutoFit/>
          </a:bodyPr>
          <a:lstStyle/>
          <a:p>
            <a:pPr algn="ctr"/>
            <a:r>
              <a:rPr lang="ar-SA" sz="3200" b="1" dirty="0" smtClean="0">
                <a:solidFill>
                  <a:srgbClr val="C00000"/>
                </a:solidFill>
              </a:rPr>
              <a:t>تحمل حزن</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أنمي لغتي</a:t>
            </a:r>
            <a:endParaRPr lang="ar-SA" sz="16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7715272" y="202148"/>
            <a:ext cx="857256" cy="523220"/>
          </a:xfrm>
          <a:prstGeom prst="rect">
            <a:avLst/>
          </a:prstGeom>
          <a:noFill/>
        </p:spPr>
        <p:txBody>
          <a:bodyPr wrap="square" rtlCol="1">
            <a:spAutoFit/>
          </a:bodyPr>
          <a:lstStyle/>
          <a:p>
            <a:pPr algn="ctr"/>
            <a:r>
              <a:rPr lang="ar-SA" sz="2800" b="1" dirty="0" smtClean="0">
                <a:solidFill>
                  <a:srgbClr val="C00000"/>
                </a:solidFill>
              </a:rPr>
              <a:t>*1*</a:t>
            </a:r>
            <a:endParaRPr lang="ar-SA" sz="2800" b="1" dirty="0">
              <a:solidFill>
                <a:srgbClr val="C00000"/>
              </a:solidFill>
            </a:endParaRPr>
          </a:p>
        </p:txBody>
      </p:sp>
      <p:graphicFrame>
        <p:nvGraphicFramePr>
          <p:cNvPr id="4" name="جدول 3"/>
          <p:cNvGraphicFramePr>
            <a:graphicFrameLocks noGrp="1"/>
          </p:cNvGraphicFramePr>
          <p:nvPr/>
        </p:nvGraphicFramePr>
        <p:xfrm>
          <a:off x="5500694" y="357166"/>
          <a:ext cx="1547802" cy="1981200"/>
        </p:xfrm>
        <a:graphic>
          <a:graphicData uri="http://schemas.openxmlformats.org/drawingml/2006/table">
            <a:tbl>
              <a:tblPr rtl="1" firstRow="1" bandRow="1">
                <a:tableStyleId>{5C22544A-7EE6-4342-B048-85BDC9FD1C3A}</a:tableStyleId>
              </a:tblPr>
              <a:tblGrid>
                <a:gridCol w="1547802"/>
              </a:tblGrid>
              <a:tr h="37084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تسرب</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الضباب</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النفايات</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الورى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graphicFrame>
        <p:nvGraphicFramePr>
          <p:cNvPr id="5" name="جدول 4"/>
          <p:cNvGraphicFramePr>
            <a:graphicFrameLocks noGrp="1"/>
          </p:cNvGraphicFramePr>
          <p:nvPr/>
        </p:nvGraphicFramePr>
        <p:xfrm>
          <a:off x="1428728" y="357166"/>
          <a:ext cx="3262314" cy="1981200"/>
        </p:xfrm>
        <a:graphic>
          <a:graphicData uri="http://schemas.openxmlformats.org/drawingml/2006/table">
            <a:tbl>
              <a:tblPr rtl="1" firstRow="1" bandRow="1">
                <a:tableStyleId>{5C22544A-7EE6-4342-B048-85BDC9FD1C3A}</a:tableStyleId>
              </a:tblPr>
              <a:tblGrid>
                <a:gridCol w="3262314"/>
              </a:tblGrid>
              <a:tr h="370840">
                <a:tc>
                  <a:txBody>
                    <a:bodyPr/>
                    <a:lstStyle/>
                    <a:p>
                      <a:pPr algn="ctr" rtl="1"/>
                      <a:r>
                        <a:rPr lang="ar-SA" sz="2000" b="1" dirty="0" smtClean="0">
                          <a:solidFill>
                            <a:schemeClr val="tx1"/>
                          </a:solidFill>
                        </a:rPr>
                        <a:t>معناها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خروج</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السحاب الذي يغشى الأرض كالدخان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بقايا الأشياء الرديئة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الخلق</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
        <p:nvSpPr>
          <p:cNvPr id="6" name="مربع نص 5"/>
          <p:cNvSpPr txBox="1"/>
          <p:nvPr/>
        </p:nvSpPr>
        <p:spPr>
          <a:xfrm>
            <a:off x="285720" y="2405714"/>
            <a:ext cx="8286808" cy="892552"/>
          </a:xfrm>
          <a:prstGeom prst="rect">
            <a:avLst/>
          </a:prstGeom>
          <a:noFill/>
        </p:spPr>
        <p:txBody>
          <a:bodyPr wrap="square" rtlCol="1">
            <a:spAutoFit/>
          </a:bodyPr>
          <a:lstStyle/>
          <a:p>
            <a:pPr algn="ctr"/>
            <a:r>
              <a:rPr lang="ar-SA" sz="2800" b="1" dirty="0" smtClean="0">
                <a:solidFill>
                  <a:srgbClr val="C00000"/>
                </a:solidFill>
              </a:rPr>
              <a:t>*2*</a:t>
            </a:r>
            <a:r>
              <a:rPr lang="ar-SA" sz="2800" b="1" dirty="0" smtClean="0"/>
              <a:t>ينتج عن تلوث الماء قلة المياه العذبة والنقية.</a:t>
            </a:r>
          </a:p>
          <a:p>
            <a:pPr algn="ctr"/>
            <a:r>
              <a:rPr lang="ar-SA" sz="2400" b="1" dirty="0" smtClean="0">
                <a:solidFill>
                  <a:srgbClr val="C00000"/>
                </a:solidFill>
              </a:rPr>
              <a:t>أبحث في المعجم عن معنى كلمتي العذب والنقي؛لأوضح الفرق بينهما: </a:t>
            </a:r>
            <a:endParaRPr lang="ar-SA" sz="2400" b="1" dirty="0">
              <a:solidFill>
                <a:srgbClr val="C00000"/>
              </a:solidFill>
            </a:endParaRPr>
          </a:p>
        </p:txBody>
      </p:sp>
      <p:sp>
        <p:nvSpPr>
          <p:cNvPr id="7" name="مستطيل مستدير الزوايا 6"/>
          <p:cNvSpPr/>
          <p:nvPr/>
        </p:nvSpPr>
        <p:spPr>
          <a:xfrm>
            <a:off x="5643570" y="3500438"/>
            <a:ext cx="1928826" cy="42862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العذب</a:t>
            </a:r>
            <a:endParaRPr lang="ar-SA" sz="2800" b="1" dirty="0">
              <a:solidFill>
                <a:schemeClr val="tx1"/>
              </a:solidFill>
            </a:endParaRPr>
          </a:p>
        </p:txBody>
      </p:sp>
      <p:sp>
        <p:nvSpPr>
          <p:cNvPr id="8" name="مستطيل مستدير الزوايا 7"/>
          <p:cNvSpPr/>
          <p:nvPr/>
        </p:nvSpPr>
        <p:spPr>
          <a:xfrm>
            <a:off x="5072066" y="4071942"/>
            <a:ext cx="3071834" cy="107157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9" name="مستطيل مستدير الزوايا 8"/>
          <p:cNvSpPr/>
          <p:nvPr/>
        </p:nvSpPr>
        <p:spPr>
          <a:xfrm>
            <a:off x="1928794" y="3500438"/>
            <a:ext cx="1928826" cy="42862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النقي</a:t>
            </a:r>
            <a:endParaRPr lang="ar-SA" sz="2800" b="1" dirty="0">
              <a:solidFill>
                <a:schemeClr val="tx1"/>
              </a:solidFill>
            </a:endParaRPr>
          </a:p>
        </p:txBody>
      </p:sp>
      <p:sp>
        <p:nvSpPr>
          <p:cNvPr id="10" name="مستطيل مستدير الزوايا 9"/>
          <p:cNvSpPr/>
          <p:nvPr/>
        </p:nvSpPr>
        <p:spPr>
          <a:xfrm>
            <a:off x="1357290" y="4071942"/>
            <a:ext cx="3071834" cy="107157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11" name="مربع نص 10"/>
          <p:cNvSpPr txBox="1"/>
          <p:nvPr/>
        </p:nvSpPr>
        <p:spPr>
          <a:xfrm>
            <a:off x="5214942" y="4071942"/>
            <a:ext cx="2643206" cy="1077218"/>
          </a:xfrm>
          <a:prstGeom prst="rect">
            <a:avLst/>
          </a:prstGeom>
          <a:noFill/>
        </p:spPr>
        <p:txBody>
          <a:bodyPr wrap="square" rtlCol="1">
            <a:spAutoFit/>
          </a:bodyPr>
          <a:lstStyle/>
          <a:p>
            <a:pPr algn="ctr"/>
            <a:r>
              <a:rPr lang="ar-SA" sz="3200" b="1" dirty="0" smtClean="0">
                <a:solidFill>
                  <a:srgbClr val="C00000"/>
                </a:solidFill>
              </a:rPr>
              <a:t>هو الماء الحلو الطعم</a:t>
            </a:r>
            <a:endParaRPr lang="ar-SA" sz="3200" b="1" dirty="0">
              <a:solidFill>
                <a:srgbClr val="C00000"/>
              </a:solidFill>
            </a:endParaRPr>
          </a:p>
        </p:txBody>
      </p:sp>
      <p:sp>
        <p:nvSpPr>
          <p:cNvPr id="12" name="مربع نص 11"/>
          <p:cNvSpPr txBox="1"/>
          <p:nvPr/>
        </p:nvSpPr>
        <p:spPr>
          <a:xfrm>
            <a:off x="1500166" y="4143380"/>
            <a:ext cx="2643206" cy="954107"/>
          </a:xfrm>
          <a:prstGeom prst="rect">
            <a:avLst/>
          </a:prstGeom>
          <a:noFill/>
        </p:spPr>
        <p:txBody>
          <a:bodyPr wrap="square" rtlCol="1">
            <a:spAutoFit/>
          </a:bodyPr>
          <a:lstStyle/>
          <a:p>
            <a:pPr algn="ctr"/>
            <a:r>
              <a:rPr lang="ar-SA" sz="2800" b="1" dirty="0" smtClean="0">
                <a:solidFill>
                  <a:srgbClr val="C00000"/>
                </a:solidFill>
              </a:rPr>
              <a:t>الصافي النظيف من الجراثيم</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250" autoRev="1" fill="hold">
                                          <p:stCondLst>
                                            <p:cond delay="0"/>
                                          </p:stCondLst>
                                        </p:cTn>
                                        <p:tgtEl>
                                          <p:spTgt spid="11"/>
                                        </p:tgtEl>
                                        <p:attrNameLst>
                                          <p:attrName>ppt_w</p:attrName>
                                        </p:attrNameLst>
                                      </p:cBhvr>
                                    </p:anim>
                                    <p:anim by="(#ppt_w*0.50)" calcmode="lin" valueType="num">
                                      <p:cBhvr>
                                        <p:cTn id="8" dur="250" decel="50000" autoRev="1" fill="hold">
                                          <p:stCondLst>
                                            <p:cond delay="0"/>
                                          </p:stCondLst>
                                        </p:cTn>
                                        <p:tgtEl>
                                          <p:spTgt spid="11"/>
                                        </p:tgtEl>
                                        <p:attrNameLst>
                                          <p:attrName>ppt_x</p:attrName>
                                        </p:attrNameLst>
                                      </p:cBhvr>
                                    </p:anim>
                                    <p:anim from="(-#ppt_h/2)" to="(#ppt_y)" calcmode="lin" valueType="num">
                                      <p:cBhvr>
                                        <p:cTn id="9" dur="500" fill="hold">
                                          <p:stCondLst>
                                            <p:cond delay="0"/>
                                          </p:stCondLst>
                                        </p:cTn>
                                        <p:tgtEl>
                                          <p:spTgt spid="11"/>
                                        </p:tgtEl>
                                        <p:attrNameLst>
                                          <p:attrName>ppt_y</p:attrName>
                                        </p:attrNameLst>
                                      </p:cBhvr>
                                    </p:anim>
                                    <p:animRot by="21600000">
                                      <p:cBhvr>
                                        <p:cTn id="10" dur="500" fill="hold">
                                          <p:stCondLst>
                                            <p:cond delay="0"/>
                                          </p:stCondLst>
                                        </p:cTn>
                                        <p:tgtEl>
                                          <p:spTgt spid="1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by="(-#ppt_w*2)" calcmode="lin" valueType="num">
                                      <p:cBhvr rctx="PPT">
                                        <p:cTn id="15" dur="250" autoRev="1" fill="hold">
                                          <p:stCondLst>
                                            <p:cond delay="0"/>
                                          </p:stCondLst>
                                        </p:cTn>
                                        <p:tgtEl>
                                          <p:spTgt spid="12"/>
                                        </p:tgtEl>
                                        <p:attrNameLst>
                                          <p:attrName>ppt_w</p:attrName>
                                        </p:attrNameLst>
                                      </p:cBhvr>
                                    </p:anim>
                                    <p:anim by="(#ppt_w*0.50)" calcmode="lin" valueType="num">
                                      <p:cBhvr>
                                        <p:cTn id="16" dur="250" decel="50000" autoRev="1" fill="hold">
                                          <p:stCondLst>
                                            <p:cond delay="0"/>
                                          </p:stCondLst>
                                        </p:cTn>
                                        <p:tgtEl>
                                          <p:spTgt spid="12"/>
                                        </p:tgtEl>
                                        <p:attrNameLst>
                                          <p:attrName>ppt_x</p:attrName>
                                        </p:attrNameLst>
                                      </p:cBhvr>
                                    </p:anim>
                                    <p:anim from="(-#ppt_h/2)" to="(#ppt_y)" calcmode="lin" valueType="num">
                                      <p:cBhvr>
                                        <p:cTn id="17" dur="500" fill="hold">
                                          <p:stCondLst>
                                            <p:cond delay="0"/>
                                          </p:stCondLst>
                                        </p:cTn>
                                        <p:tgtEl>
                                          <p:spTgt spid="12"/>
                                        </p:tgtEl>
                                        <p:attrNameLst>
                                          <p:attrName>ppt_y</p:attrName>
                                        </p:attrNameLst>
                                      </p:cBhvr>
                                    </p:anim>
                                    <p:animRot by="21600000">
                                      <p:cBhvr>
                                        <p:cTn id="18" dur="5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000156"/>
            <a:ext cx="9144000" cy="6859957"/>
          </a:xfrm>
          <a:prstGeom prst="rect">
            <a:avLst/>
          </a:prstGeom>
          <a:noFill/>
        </p:spPr>
      </p:pic>
      <p:sp>
        <p:nvSpPr>
          <p:cNvPr id="3" name="مربع نص 2"/>
          <p:cNvSpPr txBox="1"/>
          <p:nvPr/>
        </p:nvSpPr>
        <p:spPr>
          <a:xfrm>
            <a:off x="428596" y="71414"/>
            <a:ext cx="8001056" cy="954107"/>
          </a:xfrm>
          <a:prstGeom prst="rect">
            <a:avLst/>
          </a:prstGeom>
          <a:noFill/>
        </p:spPr>
        <p:txBody>
          <a:bodyPr wrap="square" rtlCol="1">
            <a:spAutoFit/>
          </a:bodyPr>
          <a:lstStyle/>
          <a:p>
            <a:pPr algn="ctr"/>
            <a:r>
              <a:rPr lang="ar-SA" sz="2800" b="1" dirty="0" smtClean="0">
                <a:solidFill>
                  <a:srgbClr val="C00000"/>
                </a:solidFill>
              </a:rPr>
              <a:t>*3*أكمل اشتقاقات الكلمة التالية،ثم أوضح المعنى الذي تجتمع حوله الكلمة ومشتقاتها:</a:t>
            </a:r>
            <a:endParaRPr lang="ar-SA" sz="2800" b="1" dirty="0">
              <a:solidFill>
                <a:srgbClr val="C00000"/>
              </a:solidFill>
            </a:endParaRPr>
          </a:p>
        </p:txBody>
      </p:sp>
      <p:sp>
        <p:nvSpPr>
          <p:cNvPr id="4" name="نجمة مكونة من 7 نقاط 3"/>
          <p:cNvSpPr/>
          <p:nvPr/>
        </p:nvSpPr>
        <p:spPr>
          <a:xfrm>
            <a:off x="6786578" y="1428736"/>
            <a:ext cx="1928826" cy="571504"/>
          </a:xfrm>
          <a:prstGeom prst="star7">
            <a:avLst>
              <a:gd name="adj" fmla="val 43547"/>
              <a:gd name="hf" fmla="val 102572"/>
              <a:gd name="vf" fmla="val 105210"/>
            </a:avLst>
          </a:prstGeom>
          <a:solidFill>
            <a:schemeClr val="accent6">
              <a:lumMod val="60000"/>
              <a:lumOff val="4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تلف- يتلف</a:t>
            </a:r>
            <a:endParaRPr lang="ar-SA" sz="2000" b="1" dirty="0"/>
          </a:p>
        </p:txBody>
      </p:sp>
      <p:sp>
        <p:nvSpPr>
          <p:cNvPr id="5" name="نجمة مكونة من 7 نقاط 4"/>
          <p:cNvSpPr/>
          <p:nvPr/>
        </p:nvSpPr>
        <p:spPr>
          <a:xfrm>
            <a:off x="5000628" y="857232"/>
            <a:ext cx="1500198" cy="500066"/>
          </a:xfrm>
          <a:prstGeom prst="star7">
            <a:avLst>
              <a:gd name="adj" fmla="val 43547"/>
              <a:gd name="hf" fmla="val 102572"/>
              <a:gd name="vf" fmla="val 105210"/>
            </a:avLst>
          </a:prstGeom>
          <a:solidFill>
            <a:schemeClr val="accent6">
              <a:lumMod val="60000"/>
              <a:lumOff val="4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تلفاً</a:t>
            </a:r>
            <a:endParaRPr lang="ar-SA" sz="2800" b="1" dirty="0"/>
          </a:p>
        </p:txBody>
      </p:sp>
      <p:sp>
        <p:nvSpPr>
          <p:cNvPr id="6" name="نجمة مكونة من 7 نقاط 5"/>
          <p:cNvSpPr/>
          <p:nvPr/>
        </p:nvSpPr>
        <p:spPr>
          <a:xfrm>
            <a:off x="5000628" y="1428736"/>
            <a:ext cx="1500198" cy="500066"/>
          </a:xfrm>
          <a:prstGeom prst="star7">
            <a:avLst>
              <a:gd name="adj" fmla="val 43547"/>
              <a:gd name="hf" fmla="val 102572"/>
              <a:gd name="vf" fmla="val 105210"/>
            </a:avLst>
          </a:prstGeom>
          <a:solidFill>
            <a:schemeClr val="accent6">
              <a:lumMod val="60000"/>
              <a:lumOff val="4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SA" sz="2800" b="1" dirty="0"/>
          </a:p>
        </p:txBody>
      </p:sp>
      <p:sp>
        <p:nvSpPr>
          <p:cNvPr id="7" name="نجمة مكونة من 7 نقاط 6"/>
          <p:cNvSpPr/>
          <p:nvPr/>
        </p:nvSpPr>
        <p:spPr>
          <a:xfrm>
            <a:off x="5000628" y="2000240"/>
            <a:ext cx="1500198" cy="500066"/>
          </a:xfrm>
          <a:prstGeom prst="star7">
            <a:avLst>
              <a:gd name="adj" fmla="val 43547"/>
              <a:gd name="hf" fmla="val 102572"/>
              <a:gd name="vf" fmla="val 105210"/>
            </a:avLst>
          </a:prstGeom>
          <a:solidFill>
            <a:schemeClr val="accent6">
              <a:lumMod val="60000"/>
              <a:lumOff val="4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SA" sz="2800" b="1" dirty="0"/>
          </a:p>
        </p:txBody>
      </p:sp>
      <p:sp>
        <p:nvSpPr>
          <p:cNvPr id="8" name="نجمة مكونة من 7 نقاط 7"/>
          <p:cNvSpPr/>
          <p:nvPr/>
        </p:nvSpPr>
        <p:spPr>
          <a:xfrm>
            <a:off x="5000628" y="2571744"/>
            <a:ext cx="1500198" cy="500066"/>
          </a:xfrm>
          <a:prstGeom prst="star7">
            <a:avLst>
              <a:gd name="adj" fmla="val 43547"/>
              <a:gd name="hf" fmla="val 102572"/>
              <a:gd name="vf" fmla="val 105210"/>
            </a:avLst>
          </a:prstGeom>
          <a:solidFill>
            <a:schemeClr val="accent6">
              <a:lumMod val="60000"/>
              <a:lumOff val="4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مُتلفاً</a:t>
            </a:r>
            <a:endParaRPr lang="ar-SA" sz="2800" b="1" dirty="0"/>
          </a:p>
        </p:txBody>
      </p:sp>
      <p:sp>
        <p:nvSpPr>
          <p:cNvPr id="9" name="نجمة مكونة من 7 نقاط 8"/>
          <p:cNvSpPr/>
          <p:nvPr/>
        </p:nvSpPr>
        <p:spPr>
          <a:xfrm>
            <a:off x="357158" y="1500174"/>
            <a:ext cx="4286280" cy="642942"/>
          </a:xfrm>
          <a:prstGeom prst="star7">
            <a:avLst>
              <a:gd name="adj" fmla="val 49511"/>
              <a:gd name="hf" fmla="val 102572"/>
              <a:gd name="vf" fmla="val 105210"/>
            </a:avLst>
          </a:prstGeom>
          <a:solidFill>
            <a:schemeClr val="accent6">
              <a:lumMod val="60000"/>
              <a:lumOff val="40000"/>
            </a:schemeClr>
          </a:solidFill>
          <a:ln>
            <a:solidFill>
              <a:schemeClr val="accent6">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بمعنى</a:t>
            </a:r>
            <a:r>
              <a:rPr lang="ar-SA" sz="2400" b="1" dirty="0" smtClean="0">
                <a:solidFill>
                  <a:schemeClr val="tx1">
                    <a:lumMod val="50000"/>
                    <a:lumOff val="50000"/>
                  </a:schemeClr>
                </a:solidFill>
              </a:rPr>
              <a:t>..........................</a:t>
            </a:r>
            <a:endParaRPr lang="ar-SA" sz="2400" b="1" dirty="0">
              <a:solidFill>
                <a:schemeClr val="tx1">
                  <a:lumMod val="50000"/>
                  <a:lumOff val="50000"/>
                </a:schemeClr>
              </a:solidFill>
            </a:endParaRPr>
          </a:p>
        </p:txBody>
      </p:sp>
      <p:sp>
        <p:nvSpPr>
          <p:cNvPr id="10" name="مربع نص 9"/>
          <p:cNvSpPr txBox="1"/>
          <p:nvPr/>
        </p:nvSpPr>
        <p:spPr>
          <a:xfrm>
            <a:off x="5143504" y="1477020"/>
            <a:ext cx="1214446" cy="523220"/>
          </a:xfrm>
          <a:prstGeom prst="rect">
            <a:avLst/>
          </a:prstGeom>
          <a:noFill/>
        </p:spPr>
        <p:txBody>
          <a:bodyPr wrap="square" rtlCol="1">
            <a:spAutoFit/>
          </a:bodyPr>
          <a:lstStyle/>
          <a:p>
            <a:pPr algn="ctr"/>
            <a:r>
              <a:rPr lang="ar-SA" sz="2800" b="1" dirty="0" smtClean="0">
                <a:solidFill>
                  <a:srgbClr val="C00000"/>
                </a:solidFill>
              </a:rPr>
              <a:t>أتلاف</a:t>
            </a:r>
            <a:endParaRPr lang="ar-SA" b="1" dirty="0">
              <a:solidFill>
                <a:srgbClr val="C00000"/>
              </a:solidFill>
            </a:endParaRPr>
          </a:p>
        </p:txBody>
      </p:sp>
      <p:sp>
        <p:nvSpPr>
          <p:cNvPr id="11" name="مربع نص 10"/>
          <p:cNvSpPr txBox="1"/>
          <p:nvPr/>
        </p:nvSpPr>
        <p:spPr>
          <a:xfrm>
            <a:off x="5072066" y="2000240"/>
            <a:ext cx="1214446" cy="523220"/>
          </a:xfrm>
          <a:prstGeom prst="rect">
            <a:avLst/>
          </a:prstGeom>
          <a:noFill/>
        </p:spPr>
        <p:txBody>
          <a:bodyPr wrap="square" rtlCol="1">
            <a:spAutoFit/>
          </a:bodyPr>
          <a:lstStyle/>
          <a:p>
            <a:pPr algn="ctr"/>
            <a:r>
              <a:rPr lang="ar-SA" sz="2800" b="1" dirty="0" smtClean="0">
                <a:solidFill>
                  <a:srgbClr val="C00000"/>
                </a:solidFill>
              </a:rPr>
              <a:t>متلوف</a:t>
            </a:r>
            <a:endParaRPr lang="ar-SA" b="1" dirty="0">
              <a:solidFill>
                <a:srgbClr val="C00000"/>
              </a:solidFill>
            </a:endParaRPr>
          </a:p>
        </p:txBody>
      </p:sp>
      <p:sp>
        <p:nvSpPr>
          <p:cNvPr id="12" name="مربع نص 11"/>
          <p:cNvSpPr txBox="1"/>
          <p:nvPr/>
        </p:nvSpPr>
        <p:spPr>
          <a:xfrm>
            <a:off x="428596" y="1610013"/>
            <a:ext cx="3000396" cy="461665"/>
          </a:xfrm>
          <a:prstGeom prst="rect">
            <a:avLst/>
          </a:prstGeom>
          <a:noFill/>
        </p:spPr>
        <p:txBody>
          <a:bodyPr wrap="square" rtlCol="1">
            <a:spAutoFit/>
          </a:bodyPr>
          <a:lstStyle/>
          <a:p>
            <a:pPr algn="ctr"/>
            <a:r>
              <a:rPr lang="ar-SA" sz="2400" b="1" dirty="0" smtClean="0">
                <a:solidFill>
                  <a:srgbClr val="C00000"/>
                </a:solidFill>
              </a:rPr>
              <a:t>الأمر الغير صالح للاستعمال</a:t>
            </a:r>
            <a:endParaRPr lang="ar-SA" sz="1600" b="1" dirty="0">
              <a:solidFill>
                <a:srgbClr val="C00000"/>
              </a:solidFill>
            </a:endParaRPr>
          </a:p>
        </p:txBody>
      </p:sp>
      <p:sp>
        <p:nvSpPr>
          <p:cNvPr id="13" name="مربع نص 12"/>
          <p:cNvSpPr txBox="1"/>
          <p:nvPr/>
        </p:nvSpPr>
        <p:spPr>
          <a:xfrm>
            <a:off x="428596" y="5072074"/>
            <a:ext cx="8001056" cy="1384995"/>
          </a:xfrm>
          <a:prstGeom prst="rect">
            <a:avLst/>
          </a:prstGeom>
          <a:noFill/>
        </p:spPr>
        <p:txBody>
          <a:bodyPr wrap="square" rtlCol="1">
            <a:spAutoFit/>
          </a:bodyPr>
          <a:lstStyle/>
          <a:p>
            <a:pPr algn="ctr"/>
            <a:r>
              <a:rPr lang="ar-SA" sz="2800" b="1" dirty="0" smtClean="0">
                <a:solidFill>
                  <a:srgbClr val="C00000"/>
                </a:solidFill>
              </a:rPr>
              <a:t>أشارك من بجواري في ترتيب ما سبق؛لأصل إلى المعنى المقصود لما بين الأقواس:</a:t>
            </a:r>
          </a:p>
          <a:p>
            <a:pPr algn="ctr"/>
            <a:r>
              <a:rPr lang="ar-SA" sz="2800" b="1" dirty="0" smtClean="0">
                <a:solidFill>
                  <a:srgbClr val="C00000"/>
                </a:solidFill>
              </a:rPr>
              <a:t>(تلوث البيئة)    (طبقة الأوزون)</a:t>
            </a:r>
            <a:endParaRPr lang="ar-SA" sz="2800" b="1" dirty="0">
              <a:solidFill>
                <a:srgbClr val="C00000"/>
              </a:solidFill>
            </a:endParaRPr>
          </a:p>
        </p:txBody>
      </p:sp>
      <p:sp>
        <p:nvSpPr>
          <p:cNvPr id="14" name="مربع نص 13"/>
          <p:cNvSpPr txBox="1"/>
          <p:nvPr/>
        </p:nvSpPr>
        <p:spPr>
          <a:xfrm>
            <a:off x="6143636" y="2928934"/>
            <a:ext cx="1714512" cy="523220"/>
          </a:xfrm>
          <a:prstGeom prst="rect">
            <a:avLst/>
          </a:prstGeom>
          <a:noFill/>
        </p:spPr>
        <p:txBody>
          <a:bodyPr wrap="square" rtlCol="1">
            <a:spAutoFit/>
          </a:bodyPr>
          <a:lstStyle/>
          <a:p>
            <a:pPr algn="ctr"/>
            <a:r>
              <a:rPr lang="ar-SA" sz="2800" b="1" dirty="0" smtClean="0">
                <a:solidFill>
                  <a:srgbClr val="C00000"/>
                </a:solidFill>
              </a:rPr>
              <a:t>*4*</a:t>
            </a:r>
            <a:endParaRPr lang="ar-SA" sz="2800" b="1" dirty="0">
              <a:solidFill>
                <a:srgbClr val="C00000"/>
              </a:solidFill>
            </a:endParaRPr>
          </a:p>
        </p:txBody>
      </p:sp>
      <p:sp>
        <p:nvSpPr>
          <p:cNvPr id="15" name="شكل بيضاوي 14"/>
          <p:cNvSpPr/>
          <p:nvPr/>
        </p:nvSpPr>
        <p:spPr>
          <a:xfrm>
            <a:off x="8001024"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مواد</a:t>
            </a:r>
            <a:endParaRPr lang="ar-SA" b="1" dirty="0">
              <a:solidFill>
                <a:schemeClr val="tx1"/>
              </a:solidFill>
            </a:endParaRPr>
          </a:p>
        </p:txBody>
      </p:sp>
      <p:sp>
        <p:nvSpPr>
          <p:cNvPr id="16" name="شكل بيضاوي 15"/>
          <p:cNvSpPr/>
          <p:nvPr/>
        </p:nvSpPr>
        <p:spPr>
          <a:xfrm>
            <a:off x="7143768"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نعيش </a:t>
            </a:r>
            <a:endParaRPr lang="ar-SA" sz="1600" b="1" dirty="0">
              <a:solidFill>
                <a:schemeClr val="tx1"/>
              </a:solidFill>
            </a:endParaRPr>
          </a:p>
        </p:txBody>
      </p:sp>
      <p:sp>
        <p:nvSpPr>
          <p:cNvPr id="17" name="شكل بيضاوي 16"/>
          <p:cNvSpPr/>
          <p:nvPr/>
        </p:nvSpPr>
        <p:spPr>
          <a:xfrm>
            <a:off x="6286512"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الذي</a:t>
            </a:r>
            <a:endParaRPr lang="ar-SA" b="1" dirty="0">
              <a:solidFill>
                <a:schemeClr val="tx1"/>
              </a:solidFill>
            </a:endParaRPr>
          </a:p>
        </p:txBody>
      </p:sp>
      <p:sp>
        <p:nvSpPr>
          <p:cNvPr id="18" name="شكل بيضاوي 17"/>
          <p:cNvSpPr/>
          <p:nvPr/>
        </p:nvSpPr>
        <p:spPr>
          <a:xfrm>
            <a:off x="5214942" y="3500437"/>
            <a:ext cx="1000132"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600" b="1" dirty="0" smtClean="0">
                <a:solidFill>
                  <a:schemeClr val="tx1"/>
                </a:solidFill>
              </a:rPr>
              <a:t>وغريبة</a:t>
            </a:r>
            <a:endParaRPr lang="ar-SA" b="1" dirty="0">
              <a:solidFill>
                <a:schemeClr val="tx1"/>
              </a:solidFill>
            </a:endParaRPr>
          </a:p>
        </p:txBody>
      </p:sp>
      <p:sp>
        <p:nvSpPr>
          <p:cNvPr id="19" name="شكل بيضاوي 18"/>
          <p:cNvSpPr/>
          <p:nvPr/>
        </p:nvSpPr>
        <p:spPr>
          <a:xfrm>
            <a:off x="4286248"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ضارة</a:t>
            </a:r>
            <a:endParaRPr lang="ar-SA" b="1" dirty="0">
              <a:solidFill>
                <a:schemeClr val="tx1"/>
              </a:solidFill>
            </a:endParaRPr>
          </a:p>
        </p:txBody>
      </p:sp>
      <p:sp>
        <p:nvSpPr>
          <p:cNvPr id="20" name="شكل بيضاوي 19"/>
          <p:cNvSpPr/>
          <p:nvPr/>
        </p:nvSpPr>
        <p:spPr>
          <a:xfrm>
            <a:off x="3643306" y="3500437"/>
            <a:ext cx="642942"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فيه</a:t>
            </a:r>
            <a:endParaRPr lang="ar-SA" b="1" dirty="0">
              <a:solidFill>
                <a:schemeClr val="tx1"/>
              </a:solidFill>
            </a:endParaRPr>
          </a:p>
        </p:txBody>
      </p:sp>
      <p:sp>
        <p:nvSpPr>
          <p:cNvPr id="21" name="شكل بيضاوي 20"/>
          <p:cNvSpPr/>
          <p:nvPr/>
        </p:nvSpPr>
        <p:spPr>
          <a:xfrm>
            <a:off x="2786050"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الكون</a:t>
            </a:r>
            <a:endParaRPr lang="ar-SA" b="1" dirty="0">
              <a:solidFill>
                <a:schemeClr val="tx1"/>
              </a:solidFill>
            </a:endParaRPr>
          </a:p>
        </p:txBody>
      </p:sp>
      <p:sp>
        <p:nvSpPr>
          <p:cNvPr id="22" name="شكل بيضاوي 21"/>
          <p:cNvSpPr/>
          <p:nvPr/>
        </p:nvSpPr>
        <p:spPr>
          <a:xfrm>
            <a:off x="1928794"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400" b="1" dirty="0" smtClean="0">
                <a:solidFill>
                  <a:schemeClr val="tx1"/>
                </a:solidFill>
              </a:rPr>
              <a:t>مخالطة</a:t>
            </a:r>
            <a:endParaRPr lang="ar-SA" sz="1200" b="1" dirty="0">
              <a:solidFill>
                <a:schemeClr val="tx1"/>
              </a:solidFill>
            </a:endParaRPr>
          </a:p>
        </p:txBody>
      </p:sp>
      <p:sp>
        <p:nvSpPr>
          <p:cNvPr id="23" name="شكل بيضاوي 22"/>
          <p:cNvSpPr/>
          <p:nvPr/>
        </p:nvSpPr>
        <p:spPr>
          <a:xfrm>
            <a:off x="1071538" y="3500437"/>
            <a:ext cx="857256" cy="551093"/>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لهواء</a:t>
            </a:r>
            <a:endParaRPr lang="ar-SA" sz="1600" b="1" dirty="0">
              <a:solidFill>
                <a:schemeClr val="tx1"/>
              </a:solidFill>
            </a:endParaRPr>
          </a:p>
        </p:txBody>
      </p:sp>
      <p:sp>
        <p:nvSpPr>
          <p:cNvPr id="24" name="شكل بيضاوي 23"/>
          <p:cNvSpPr/>
          <p:nvPr/>
        </p:nvSpPr>
        <p:spPr>
          <a:xfrm>
            <a:off x="214282" y="3429000"/>
            <a:ext cx="857256"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وماء</a:t>
            </a:r>
          </a:p>
          <a:p>
            <a:pPr algn="ctr"/>
            <a:r>
              <a:rPr lang="ar-SA" b="1" dirty="0" smtClean="0">
                <a:solidFill>
                  <a:schemeClr val="tx1"/>
                </a:solidFill>
              </a:rPr>
              <a:t>وتربة</a:t>
            </a:r>
            <a:endParaRPr lang="ar-SA" b="1" dirty="0">
              <a:solidFill>
                <a:schemeClr val="tx1"/>
              </a:solidFill>
            </a:endParaRPr>
          </a:p>
        </p:txBody>
      </p:sp>
      <p:sp>
        <p:nvSpPr>
          <p:cNvPr id="25" name="شكل بيضاوي 24"/>
          <p:cNvSpPr/>
          <p:nvPr/>
        </p:nvSpPr>
        <p:spPr>
          <a:xfrm>
            <a:off x="7786710" y="4286256"/>
            <a:ext cx="1000132"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مشتق</a:t>
            </a:r>
            <a:endParaRPr lang="ar-SA" b="1" dirty="0">
              <a:solidFill>
                <a:schemeClr val="tx1"/>
              </a:solidFill>
            </a:endParaRPr>
          </a:p>
        </p:txBody>
      </p:sp>
      <p:sp>
        <p:nvSpPr>
          <p:cNvPr id="26" name="شكل بيضاوي 25"/>
          <p:cNvSpPr/>
          <p:nvPr/>
        </p:nvSpPr>
        <p:spPr>
          <a:xfrm>
            <a:off x="6929454" y="4286256"/>
            <a:ext cx="857256"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600" b="1" dirty="0" smtClean="0">
                <a:solidFill>
                  <a:schemeClr val="tx1"/>
                </a:solidFill>
              </a:rPr>
              <a:t>غاز هش</a:t>
            </a:r>
            <a:endParaRPr lang="ar-SA" sz="1600" b="1" dirty="0">
              <a:solidFill>
                <a:schemeClr val="tx1"/>
              </a:solidFill>
            </a:endParaRPr>
          </a:p>
        </p:txBody>
      </p:sp>
      <p:sp>
        <p:nvSpPr>
          <p:cNvPr id="27" name="شكل بيضاوي 26"/>
          <p:cNvSpPr/>
          <p:nvPr/>
        </p:nvSpPr>
        <p:spPr>
          <a:xfrm>
            <a:off x="5500694" y="4286256"/>
            <a:ext cx="1428760"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600" b="1" dirty="0" smtClean="0">
                <a:solidFill>
                  <a:schemeClr val="tx1"/>
                </a:solidFill>
              </a:rPr>
              <a:t>من الأوكسجين</a:t>
            </a:r>
            <a:endParaRPr lang="ar-SA" sz="1400" b="1" dirty="0">
              <a:solidFill>
                <a:schemeClr val="tx1"/>
              </a:solidFill>
            </a:endParaRPr>
          </a:p>
        </p:txBody>
      </p:sp>
      <p:sp>
        <p:nvSpPr>
          <p:cNvPr id="28" name="شكل بيضاوي 27"/>
          <p:cNvSpPr/>
          <p:nvPr/>
        </p:nvSpPr>
        <p:spPr>
          <a:xfrm>
            <a:off x="3500430" y="4286256"/>
            <a:ext cx="1000132"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600" b="1" dirty="0" smtClean="0">
                <a:solidFill>
                  <a:schemeClr val="tx1"/>
                </a:solidFill>
              </a:rPr>
              <a:t>فوق رؤوسنا</a:t>
            </a:r>
            <a:endParaRPr lang="ar-SA" b="1" dirty="0">
              <a:solidFill>
                <a:schemeClr val="tx1"/>
              </a:solidFill>
            </a:endParaRPr>
          </a:p>
        </p:txBody>
      </p:sp>
      <p:sp>
        <p:nvSpPr>
          <p:cNvPr id="29" name="شكل بيضاوي 28"/>
          <p:cNvSpPr/>
          <p:nvPr/>
        </p:nvSpPr>
        <p:spPr>
          <a:xfrm>
            <a:off x="4572000" y="4286256"/>
            <a:ext cx="857256"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رقيقة</a:t>
            </a:r>
            <a:endParaRPr lang="ar-SA" b="1" dirty="0">
              <a:solidFill>
                <a:schemeClr val="tx1"/>
              </a:solidFill>
            </a:endParaRPr>
          </a:p>
        </p:txBody>
      </p:sp>
      <p:sp>
        <p:nvSpPr>
          <p:cNvPr id="30" name="شكل بيضاوي 29"/>
          <p:cNvSpPr/>
          <p:nvPr/>
        </p:nvSpPr>
        <p:spPr>
          <a:xfrm>
            <a:off x="2500298" y="4286256"/>
            <a:ext cx="857256"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يكون</a:t>
            </a:r>
            <a:endParaRPr lang="ar-SA" sz="2000" b="1" dirty="0">
              <a:solidFill>
                <a:schemeClr val="tx1"/>
              </a:solidFill>
            </a:endParaRPr>
          </a:p>
        </p:txBody>
      </p:sp>
      <p:sp>
        <p:nvSpPr>
          <p:cNvPr id="31" name="شكل بيضاوي 30"/>
          <p:cNvSpPr/>
          <p:nvPr/>
        </p:nvSpPr>
        <p:spPr>
          <a:xfrm>
            <a:off x="1285852" y="4286256"/>
            <a:ext cx="1143008"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بشكل مظلة لنا</a:t>
            </a:r>
            <a:endParaRPr lang="ar-SA" sz="1600" b="1" dirty="0">
              <a:solidFill>
                <a:schemeClr val="tx1"/>
              </a:solidFill>
            </a:endParaRPr>
          </a:p>
        </p:txBody>
      </p:sp>
      <p:sp>
        <p:nvSpPr>
          <p:cNvPr id="32" name="شكل بيضاوي 31"/>
          <p:cNvSpPr/>
          <p:nvPr/>
        </p:nvSpPr>
        <p:spPr>
          <a:xfrm>
            <a:off x="428596" y="4286256"/>
            <a:ext cx="857256"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طبقة</a:t>
            </a:r>
            <a:endParaRPr lang="ar-SA" sz="1600" b="1" dirty="0">
              <a:solidFill>
                <a:schemeClr val="tx1"/>
              </a:solidFill>
            </a:endParaRPr>
          </a:p>
        </p:txBody>
      </p:sp>
      <p:sp>
        <p:nvSpPr>
          <p:cNvPr id="33" name="معين 32"/>
          <p:cNvSpPr/>
          <p:nvPr/>
        </p:nvSpPr>
        <p:spPr>
          <a:xfrm>
            <a:off x="8286776" y="3143248"/>
            <a:ext cx="571504" cy="500066"/>
          </a:xfrm>
          <a:prstGeom prst="diamond">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أ</a:t>
            </a:r>
            <a:endParaRPr lang="ar-SA" sz="2800" b="1" dirty="0"/>
          </a:p>
        </p:txBody>
      </p:sp>
      <p:sp>
        <p:nvSpPr>
          <p:cNvPr id="42" name="معين 41"/>
          <p:cNvSpPr/>
          <p:nvPr/>
        </p:nvSpPr>
        <p:spPr>
          <a:xfrm>
            <a:off x="8358214" y="4071942"/>
            <a:ext cx="571504" cy="500066"/>
          </a:xfrm>
          <a:prstGeom prst="diamond">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ب</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عين 2"/>
          <p:cNvSpPr/>
          <p:nvPr/>
        </p:nvSpPr>
        <p:spPr>
          <a:xfrm rot="1041100">
            <a:off x="7653536" y="66178"/>
            <a:ext cx="1500198" cy="642918"/>
          </a:xfrm>
          <a:prstGeom prst="diamond">
            <a:avLst/>
          </a:prstGeom>
          <a:solidFill>
            <a:srgbClr val="92D05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أجيب</a:t>
            </a:r>
            <a:endParaRPr lang="ar-SA" b="1" dirty="0">
              <a:solidFill>
                <a:schemeClr val="tx1"/>
              </a:solidFill>
            </a:endParaRPr>
          </a:p>
        </p:txBody>
      </p:sp>
      <p:sp>
        <p:nvSpPr>
          <p:cNvPr id="4" name="مربع نص 3"/>
          <p:cNvSpPr txBox="1"/>
          <p:nvPr/>
        </p:nvSpPr>
        <p:spPr>
          <a:xfrm>
            <a:off x="357158" y="71414"/>
            <a:ext cx="7429552" cy="954107"/>
          </a:xfrm>
          <a:prstGeom prst="rect">
            <a:avLst/>
          </a:prstGeom>
          <a:noFill/>
        </p:spPr>
        <p:txBody>
          <a:bodyPr wrap="square" rtlCol="1">
            <a:spAutoFit/>
          </a:bodyPr>
          <a:lstStyle/>
          <a:p>
            <a:pPr algn="ctr"/>
            <a:r>
              <a:rPr lang="ar-SA" sz="2800" b="1" dirty="0" smtClean="0">
                <a:solidFill>
                  <a:srgbClr val="C00000"/>
                </a:solidFill>
              </a:rPr>
              <a:t>*1*لِمَ يعد تلوث البيئة من أكبر المشكلات؟ولماذا أضحى اليوم ظاهرة خطيرة؟</a:t>
            </a:r>
            <a:endParaRPr lang="ar-SA" sz="2800" b="1" dirty="0">
              <a:solidFill>
                <a:srgbClr val="C00000"/>
              </a:solidFill>
            </a:endParaRPr>
          </a:p>
        </p:txBody>
      </p:sp>
      <p:sp>
        <p:nvSpPr>
          <p:cNvPr id="5" name="مربع نص 4"/>
          <p:cNvSpPr txBox="1"/>
          <p:nvPr/>
        </p:nvSpPr>
        <p:spPr>
          <a:xfrm>
            <a:off x="357158" y="974695"/>
            <a:ext cx="8072494" cy="954107"/>
          </a:xfrm>
          <a:prstGeom prst="rect">
            <a:avLst/>
          </a:prstGeom>
          <a:noFill/>
        </p:spPr>
        <p:txBody>
          <a:bodyPr wrap="square" rtlCol="1">
            <a:spAutoFit/>
          </a:bodyPr>
          <a:lstStyle/>
          <a:p>
            <a:pPr algn="ct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لأنه يعمل على تدمير البيئة ويسبب أمراض خطرة بسبب قيام مناطق صناعية وبسبب ازدحام المدن بالمركبات.</a:t>
            </a:r>
            <a:endParaRPr lang="ar-SA"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مربع نص 5"/>
          <p:cNvSpPr txBox="1"/>
          <p:nvPr/>
        </p:nvSpPr>
        <p:spPr>
          <a:xfrm>
            <a:off x="1000100" y="1834210"/>
            <a:ext cx="6786610" cy="523220"/>
          </a:xfrm>
          <a:prstGeom prst="rect">
            <a:avLst/>
          </a:prstGeom>
          <a:noFill/>
        </p:spPr>
        <p:txBody>
          <a:bodyPr wrap="square" rtlCol="1">
            <a:spAutoFit/>
          </a:bodyPr>
          <a:lstStyle/>
          <a:p>
            <a:pPr algn="ctr"/>
            <a:r>
              <a:rPr lang="ar-SA" sz="2800" b="1" dirty="0" smtClean="0">
                <a:solidFill>
                  <a:srgbClr val="C00000"/>
                </a:solidFill>
              </a:rPr>
              <a:t>*2*أذكر بعض الأمراض الناجمة عن تلوث البيئة؟</a:t>
            </a:r>
            <a:endParaRPr lang="ar-SA" sz="2800" b="1" dirty="0">
              <a:solidFill>
                <a:srgbClr val="C00000"/>
              </a:solidFill>
            </a:endParaRPr>
          </a:p>
        </p:txBody>
      </p:sp>
      <p:sp>
        <p:nvSpPr>
          <p:cNvPr id="7" name="مربع نص 6"/>
          <p:cNvSpPr txBox="1"/>
          <p:nvPr/>
        </p:nvSpPr>
        <p:spPr>
          <a:xfrm>
            <a:off x="1142976" y="2334276"/>
            <a:ext cx="6858048" cy="523220"/>
          </a:xfrm>
          <a:prstGeom prst="rect">
            <a:avLst/>
          </a:prstGeom>
          <a:noFill/>
        </p:spPr>
        <p:txBody>
          <a:bodyPr wrap="square" rtlCol="1">
            <a:spAutoFit/>
          </a:bodyPr>
          <a:lstStyle/>
          <a:p>
            <a:pPr algn="ct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التهاب الرئة –الربو – الصداع - الكلى</a:t>
            </a:r>
            <a:endParaRPr lang="ar-SA"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مربع نص 7"/>
          <p:cNvSpPr txBox="1"/>
          <p:nvPr/>
        </p:nvSpPr>
        <p:spPr>
          <a:xfrm>
            <a:off x="1000100" y="2905780"/>
            <a:ext cx="6786610" cy="523220"/>
          </a:xfrm>
          <a:prstGeom prst="rect">
            <a:avLst/>
          </a:prstGeom>
          <a:noFill/>
        </p:spPr>
        <p:txBody>
          <a:bodyPr wrap="square" rtlCol="1">
            <a:spAutoFit/>
          </a:bodyPr>
          <a:lstStyle/>
          <a:p>
            <a:pPr algn="ctr"/>
            <a:r>
              <a:rPr lang="ar-SA" sz="2800" b="1" dirty="0" smtClean="0">
                <a:solidFill>
                  <a:srgbClr val="C00000"/>
                </a:solidFill>
              </a:rPr>
              <a:t>*3*أصل كل تلوث بالنوع الذي يندرج تحته؟</a:t>
            </a:r>
            <a:endParaRPr lang="ar-SA" sz="2800" b="1" dirty="0">
              <a:solidFill>
                <a:srgbClr val="C00000"/>
              </a:solidFill>
            </a:endParaRPr>
          </a:p>
        </p:txBody>
      </p:sp>
      <p:graphicFrame>
        <p:nvGraphicFramePr>
          <p:cNvPr id="9" name="جدول 8"/>
          <p:cNvGraphicFramePr>
            <a:graphicFrameLocks noGrp="1"/>
          </p:cNvGraphicFramePr>
          <p:nvPr/>
        </p:nvGraphicFramePr>
        <p:xfrm>
          <a:off x="4143372" y="3714754"/>
          <a:ext cx="4476760" cy="2428890"/>
        </p:xfrm>
        <a:graphic>
          <a:graphicData uri="http://schemas.openxmlformats.org/drawingml/2006/table">
            <a:tbl>
              <a:tblPr rtl="1" firstRow="1" bandRow="1">
                <a:tableStyleId>{21E4AEA4-8DFA-4A89-87EB-49C32662AFE0}</a:tableStyleId>
              </a:tblPr>
              <a:tblGrid>
                <a:gridCol w="4476760"/>
              </a:tblGrid>
              <a:tr h="485778">
                <a:tc>
                  <a:txBody>
                    <a:bodyPr/>
                    <a:lstStyle/>
                    <a:p>
                      <a:pPr algn="ctr" rtl="1"/>
                      <a:r>
                        <a:rPr lang="ar-SA" sz="2400" b="1" dirty="0" smtClean="0">
                          <a:solidFill>
                            <a:schemeClr val="tx1"/>
                          </a:solidFill>
                        </a:rPr>
                        <a:t>التلوث</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dirty="0" smtClean="0">
                          <a:solidFill>
                            <a:schemeClr val="tx1"/>
                          </a:solidFill>
                        </a:rPr>
                        <a:t>احتراق النفط</a:t>
                      </a:r>
                      <a:r>
                        <a:rPr lang="ar-SA" sz="2400" b="1" baseline="0" dirty="0" smtClean="0">
                          <a:solidFill>
                            <a:schemeClr val="tx1"/>
                          </a:solidFill>
                        </a:rPr>
                        <a:t> عند تشغيل محركات المركبات</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dirty="0" smtClean="0">
                          <a:solidFill>
                            <a:schemeClr val="tx1"/>
                          </a:solidFill>
                        </a:rPr>
                        <a:t>تحويل الأراضي الزراعية إلى سكنية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dirty="0" smtClean="0">
                          <a:solidFill>
                            <a:schemeClr val="tx1"/>
                          </a:solidFill>
                        </a:rPr>
                        <a:t>استعمال المبيدات الحشرية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dirty="0" smtClean="0">
                          <a:solidFill>
                            <a:schemeClr val="tx1"/>
                          </a:solidFill>
                        </a:rPr>
                        <a:t>رمي مخلفات الحيوانات في البحار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bl>
          </a:graphicData>
        </a:graphic>
      </p:graphicFrame>
      <p:graphicFrame>
        <p:nvGraphicFramePr>
          <p:cNvPr id="10" name="جدول 9"/>
          <p:cNvGraphicFramePr>
            <a:graphicFrameLocks noGrp="1"/>
          </p:cNvGraphicFramePr>
          <p:nvPr/>
        </p:nvGraphicFramePr>
        <p:xfrm>
          <a:off x="857224" y="3714754"/>
          <a:ext cx="2786082" cy="2428890"/>
        </p:xfrm>
        <a:graphic>
          <a:graphicData uri="http://schemas.openxmlformats.org/drawingml/2006/table">
            <a:tbl>
              <a:tblPr rtl="1" firstRow="1" bandRow="1">
                <a:tableStyleId>{5C22544A-7EE6-4342-B048-85BDC9FD1C3A}</a:tableStyleId>
              </a:tblPr>
              <a:tblGrid>
                <a:gridCol w="2786082"/>
              </a:tblGrid>
              <a:tr h="485778">
                <a:tc>
                  <a:txBody>
                    <a:bodyPr/>
                    <a:lstStyle/>
                    <a:p>
                      <a:pPr algn="ctr" rtl="1"/>
                      <a:r>
                        <a:rPr lang="ar-SA" sz="2400" b="1" kern="1200" baseline="0" dirty="0" smtClean="0">
                          <a:solidFill>
                            <a:schemeClr val="tx1"/>
                          </a:solidFill>
                          <a:latin typeface="+mn-lt"/>
                          <a:ea typeface="+mn-ea"/>
                          <a:cs typeface="+mn-cs"/>
                        </a:rPr>
                        <a:t>نوعه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kern="1200" baseline="0" dirty="0" smtClean="0">
                          <a:solidFill>
                            <a:schemeClr val="tx1"/>
                          </a:solidFill>
                          <a:latin typeface="+mn-lt"/>
                          <a:ea typeface="+mn-ea"/>
                          <a:cs typeface="+mn-cs"/>
                        </a:rPr>
                        <a:t>تلوث التربة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kern="1200" baseline="0" dirty="0" smtClean="0">
                          <a:solidFill>
                            <a:schemeClr val="tx1"/>
                          </a:solidFill>
                          <a:latin typeface="+mn-lt"/>
                          <a:ea typeface="+mn-ea"/>
                          <a:cs typeface="+mn-cs"/>
                        </a:rPr>
                        <a:t>تلوث الماء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kern="1200" baseline="0" dirty="0" smtClean="0">
                          <a:solidFill>
                            <a:schemeClr val="tx1"/>
                          </a:solidFill>
                          <a:latin typeface="+mn-lt"/>
                          <a:ea typeface="+mn-ea"/>
                          <a:cs typeface="+mn-cs"/>
                        </a:rPr>
                        <a:t>تلوث الهواء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485778">
                <a:tc>
                  <a:txBody>
                    <a:bodyPr/>
                    <a:lstStyle/>
                    <a:p>
                      <a:pPr algn="ctr" rtl="1"/>
                      <a:r>
                        <a:rPr lang="ar-SA" sz="2400" b="1" kern="1200" baseline="0" dirty="0" smtClean="0">
                          <a:solidFill>
                            <a:schemeClr val="tx1"/>
                          </a:solidFill>
                          <a:latin typeface="+mn-lt"/>
                          <a:ea typeface="+mn-ea"/>
                          <a:cs typeface="+mn-cs"/>
                        </a:rPr>
                        <a:t>تلوث الماء والهواء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bl>
          </a:graphicData>
        </a:graphic>
      </p:graphicFrame>
      <p:sp>
        <p:nvSpPr>
          <p:cNvPr id="11" name="شكل بيضاوي 10"/>
          <p:cNvSpPr/>
          <p:nvPr/>
        </p:nvSpPr>
        <p:spPr>
          <a:xfrm>
            <a:off x="3000364" y="4214818"/>
            <a:ext cx="50006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2</a:t>
            </a:r>
            <a:endParaRPr lang="ar-SA" sz="3200" b="1" dirty="0">
              <a:solidFill>
                <a:srgbClr val="C00000"/>
              </a:solidFill>
            </a:endParaRPr>
          </a:p>
        </p:txBody>
      </p:sp>
      <p:sp>
        <p:nvSpPr>
          <p:cNvPr id="12" name="شكل بيضاوي 11"/>
          <p:cNvSpPr/>
          <p:nvPr/>
        </p:nvSpPr>
        <p:spPr>
          <a:xfrm>
            <a:off x="3000364" y="4714884"/>
            <a:ext cx="50006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4</a:t>
            </a:r>
            <a:endParaRPr lang="ar-SA" sz="3200" b="1" dirty="0">
              <a:solidFill>
                <a:srgbClr val="C00000"/>
              </a:solidFill>
            </a:endParaRPr>
          </a:p>
        </p:txBody>
      </p:sp>
      <p:sp>
        <p:nvSpPr>
          <p:cNvPr id="13" name="شكل بيضاوي 12"/>
          <p:cNvSpPr/>
          <p:nvPr/>
        </p:nvSpPr>
        <p:spPr>
          <a:xfrm>
            <a:off x="3000364" y="5214950"/>
            <a:ext cx="50006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1</a:t>
            </a:r>
            <a:endParaRPr lang="ar-SA" sz="3200" b="1" dirty="0">
              <a:solidFill>
                <a:srgbClr val="C00000"/>
              </a:solidFill>
            </a:endParaRPr>
          </a:p>
        </p:txBody>
      </p:sp>
      <p:sp>
        <p:nvSpPr>
          <p:cNvPr id="14" name="شكل بيضاوي 13"/>
          <p:cNvSpPr/>
          <p:nvPr/>
        </p:nvSpPr>
        <p:spPr>
          <a:xfrm>
            <a:off x="3286116" y="5715016"/>
            <a:ext cx="50006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3</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edg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edg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edg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214414" y="142852"/>
            <a:ext cx="6786610" cy="523220"/>
          </a:xfrm>
          <a:prstGeom prst="rect">
            <a:avLst/>
          </a:prstGeom>
          <a:noFill/>
        </p:spPr>
        <p:txBody>
          <a:bodyPr wrap="square" rtlCol="1">
            <a:spAutoFit/>
          </a:bodyPr>
          <a:lstStyle/>
          <a:p>
            <a:pPr algn="ctr"/>
            <a:r>
              <a:rPr lang="ar-SA" sz="2800" b="1" dirty="0" smtClean="0">
                <a:solidFill>
                  <a:srgbClr val="C00000"/>
                </a:solidFill>
              </a:rPr>
              <a:t>*4*ما الوسائل المتبعة للحد من مشكلة التلوث البيئي؟</a:t>
            </a:r>
            <a:endParaRPr lang="ar-SA" sz="2800" b="1" dirty="0">
              <a:solidFill>
                <a:srgbClr val="C00000"/>
              </a:solidFill>
            </a:endParaRPr>
          </a:p>
        </p:txBody>
      </p:sp>
      <p:sp>
        <p:nvSpPr>
          <p:cNvPr id="4" name="مربع نص 3"/>
          <p:cNvSpPr txBox="1"/>
          <p:nvPr/>
        </p:nvSpPr>
        <p:spPr>
          <a:xfrm>
            <a:off x="357158" y="617505"/>
            <a:ext cx="8072494" cy="1384995"/>
          </a:xfrm>
          <a:prstGeom prst="rect">
            <a:avLst/>
          </a:prstGeom>
          <a:noFill/>
        </p:spPr>
        <p:txBody>
          <a:bodyPr wrap="square" rtlCol="1">
            <a:spAutoFit/>
          </a:bodyPr>
          <a:lstStyle/>
          <a:p>
            <a:pPr algn="ctr">
              <a:buFontTx/>
              <a:buChar char="-"/>
            </a:pP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إعادة تصنيع النفايات كالورق والعلب والإطارات.</a:t>
            </a:r>
          </a:p>
          <a:p>
            <a:pPr algn="ctr">
              <a:buFontTx/>
              <a:buChar char="-"/>
            </a:pP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التقليل من تسرب الغازات.</a:t>
            </a:r>
          </a:p>
          <a:p>
            <a:pPr algn="ctr">
              <a:buFontTx/>
              <a:buChar char="-"/>
            </a:pP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عدم استخدام المبيدات الحشرية وغيرها من ملوثات البيئة.  </a:t>
            </a:r>
            <a:endParaRPr lang="ar-SA"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معين 4"/>
          <p:cNvSpPr/>
          <p:nvPr/>
        </p:nvSpPr>
        <p:spPr>
          <a:xfrm rot="1041100">
            <a:off x="7491256" y="1852128"/>
            <a:ext cx="1500198" cy="642918"/>
          </a:xfrm>
          <a:prstGeom prst="diamond">
            <a:avLst/>
          </a:prstGeom>
          <a:solidFill>
            <a:srgbClr val="92D05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أفكر</a:t>
            </a:r>
            <a:endParaRPr lang="ar-SA" b="1" dirty="0">
              <a:solidFill>
                <a:schemeClr val="tx1"/>
              </a:solidFill>
            </a:endParaRPr>
          </a:p>
        </p:txBody>
      </p:sp>
      <p:sp>
        <p:nvSpPr>
          <p:cNvPr id="6" name="مربع نص 5"/>
          <p:cNvSpPr txBox="1"/>
          <p:nvPr/>
        </p:nvSpPr>
        <p:spPr>
          <a:xfrm>
            <a:off x="642910" y="2071678"/>
            <a:ext cx="7358114" cy="954107"/>
          </a:xfrm>
          <a:prstGeom prst="rect">
            <a:avLst/>
          </a:prstGeom>
          <a:noFill/>
        </p:spPr>
        <p:txBody>
          <a:bodyPr wrap="square" rtlCol="1">
            <a:spAutoFit/>
          </a:bodyPr>
          <a:lstStyle/>
          <a:p>
            <a:pPr algn="ctr"/>
            <a:r>
              <a:rPr lang="ar-SA" sz="2800" b="1" dirty="0" smtClean="0">
                <a:solidFill>
                  <a:srgbClr val="C00000"/>
                </a:solidFill>
              </a:rPr>
              <a:t>*1*أستعين بالصور التالية؛لتحديد سبب التلوث على غرار المثال أمامي،ثم أستنتج المسبب لتلوث البيئة:</a:t>
            </a:r>
            <a:endParaRPr lang="ar-SA" sz="2800" b="1" dirty="0">
              <a:solidFill>
                <a:srgbClr val="C00000"/>
              </a:solidFill>
            </a:endParaRPr>
          </a:p>
        </p:txBody>
      </p:sp>
      <p:pic>
        <p:nvPicPr>
          <p:cNvPr id="2" name="Picture 2" descr="C:\Documents and Settings\user\My Documents\صورة٠١٥٧.jpg"/>
          <p:cNvPicPr>
            <a:picLocks noChangeAspect="1" noChangeArrowheads="1"/>
          </p:cNvPicPr>
          <p:nvPr/>
        </p:nvPicPr>
        <p:blipFill>
          <a:blip r:embed="rId3" cstate="print">
            <a:lum bright="10000" contrast="30000"/>
          </a:blip>
          <a:srcRect l="3052" t="28611" r="5391" b="14165"/>
          <a:stretch>
            <a:fillRect/>
          </a:stretch>
        </p:blipFill>
        <p:spPr bwMode="auto">
          <a:xfrm>
            <a:off x="7000892" y="5429264"/>
            <a:ext cx="1643074" cy="12144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descr="C:\Documents and Settings\user\My Documents\صورة٠١٥٥.jpg"/>
          <p:cNvPicPr>
            <a:picLocks noChangeAspect="1" noChangeArrowheads="1"/>
          </p:cNvPicPr>
          <p:nvPr/>
        </p:nvPicPr>
        <p:blipFill>
          <a:blip r:embed="rId4" cstate="print">
            <a:lum bright="10000" contrast="30000"/>
          </a:blip>
          <a:srcRect l="3052" t="22176" r="8443" b="20600"/>
          <a:stretch>
            <a:fillRect/>
          </a:stretch>
        </p:blipFill>
        <p:spPr bwMode="auto">
          <a:xfrm>
            <a:off x="7000892" y="2928934"/>
            <a:ext cx="1643074" cy="12144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descr="C:\Documents and Settings\user\My Documents\صورة٠١٥٦.jpg"/>
          <p:cNvPicPr>
            <a:picLocks noChangeAspect="1" noChangeArrowheads="1"/>
          </p:cNvPicPr>
          <p:nvPr/>
        </p:nvPicPr>
        <p:blipFill>
          <a:blip r:embed="rId5" cstate="print">
            <a:lum bright="10000" contrast="30000"/>
          </a:blip>
          <a:srcRect t="22889" b="11877"/>
          <a:stretch>
            <a:fillRect/>
          </a:stretch>
        </p:blipFill>
        <p:spPr bwMode="auto">
          <a:xfrm>
            <a:off x="7000892" y="4214819"/>
            <a:ext cx="1643042" cy="11430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مستطيل مستدير الزوايا 9"/>
          <p:cNvSpPr/>
          <p:nvPr/>
        </p:nvSpPr>
        <p:spPr>
          <a:xfrm>
            <a:off x="1571604" y="3214686"/>
            <a:ext cx="5143536" cy="500066"/>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دخان المصانع المتصاعد إلى السماء </a:t>
            </a:r>
            <a:endParaRPr lang="ar-SA" sz="2800" b="1" dirty="0"/>
          </a:p>
        </p:txBody>
      </p:sp>
      <p:sp>
        <p:nvSpPr>
          <p:cNvPr id="11" name="مستطيل مستدير الزوايا 10"/>
          <p:cNvSpPr/>
          <p:nvPr/>
        </p:nvSpPr>
        <p:spPr>
          <a:xfrm>
            <a:off x="1571604" y="4357694"/>
            <a:ext cx="5143536" cy="500066"/>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sz="2800" b="1" dirty="0"/>
          </a:p>
        </p:txBody>
      </p:sp>
      <p:sp>
        <p:nvSpPr>
          <p:cNvPr id="12" name="مستطيل مستدير الزوايا 11"/>
          <p:cNvSpPr/>
          <p:nvPr/>
        </p:nvSpPr>
        <p:spPr>
          <a:xfrm>
            <a:off x="3643306" y="5572140"/>
            <a:ext cx="3071834" cy="500066"/>
          </a:xfrm>
          <a:prstGeom prst="round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قطع الأشجار</a:t>
            </a:r>
            <a:endParaRPr lang="ar-SA" sz="2800" b="1" dirty="0"/>
          </a:p>
        </p:txBody>
      </p:sp>
      <p:sp>
        <p:nvSpPr>
          <p:cNvPr id="13" name="مربع نص 12"/>
          <p:cNvSpPr txBox="1"/>
          <p:nvPr/>
        </p:nvSpPr>
        <p:spPr>
          <a:xfrm>
            <a:off x="1571604" y="4357694"/>
            <a:ext cx="5143536" cy="523220"/>
          </a:xfrm>
          <a:prstGeom prst="rect">
            <a:avLst/>
          </a:prstGeom>
          <a:noFill/>
        </p:spPr>
        <p:txBody>
          <a:bodyPr wrap="square" rtlCol="1">
            <a:spAutoFit/>
          </a:bodyPr>
          <a:lstStyle/>
          <a:p>
            <a:pPr algn="ctr"/>
            <a:r>
              <a:rPr lang="ar-SA" sz="2800" b="1" dirty="0" smtClean="0">
                <a:solidFill>
                  <a:srgbClr val="C00000"/>
                </a:solidFill>
              </a:rPr>
              <a:t>إلقاء النفايات في البحر أو دفنها في التربة</a:t>
            </a:r>
            <a:endParaRPr lang="ar-SA" sz="2800" b="1" dirty="0">
              <a:solidFill>
                <a:srgbClr val="C00000"/>
              </a:solidFill>
            </a:endParaRPr>
          </a:p>
        </p:txBody>
      </p:sp>
      <p:sp>
        <p:nvSpPr>
          <p:cNvPr id="14" name="سهم إلى اليسار 13"/>
          <p:cNvSpPr/>
          <p:nvPr/>
        </p:nvSpPr>
        <p:spPr>
          <a:xfrm>
            <a:off x="4429124" y="5000636"/>
            <a:ext cx="1714512" cy="357190"/>
          </a:xfrm>
          <a:prstGeom prst="leftArrow">
            <a:avLst>
              <a:gd name="adj1" fmla="val 84484"/>
              <a:gd name="adj2" fmla="val 38364"/>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المسبب</a:t>
            </a:r>
            <a:endParaRPr lang="ar-SA" sz="2400" b="1" dirty="0">
              <a:solidFill>
                <a:schemeClr val="tx1"/>
              </a:solidFill>
            </a:endParaRPr>
          </a:p>
        </p:txBody>
      </p:sp>
      <p:sp>
        <p:nvSpPr>
          <p:cNvPr id="15" name="شكل بيضاوي 14"/>
          <p:cNvSpPr/>
          <p:nvPr/>
        </p:nvSpPr>
        <p:spPr>
          <a:xfrm>
            <a:off x="2357422" y="5000636"/>
            <a:ext cx="1785950" cy="35719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الإنسان</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up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4" name="شارة رتبة 3"/>
          <p:cNvSpPr/>
          <p:nvPr/>
        </p:nvSpPr>
        <p:spPr>
          <a:xfrm rot="998535">
            <a:off x="7698122" y="285728"/>
            <a:ext cx="1143008" cy="785818"/>
          </a:xfrm>
          <a:prstGeom prst="chevron">
            <a:avLst>
              <a:gd name="adj" fmla="val 22727"/>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2000" b="1" dirty="0" smtClean="0">
                <a:solidFill>
                  <a:schemeClr val="tx1"/>
                </a:solidFill>
              </a:rPr>
              <a:t>مدخل الوحدة</a:t>
            </a:r>
            <a:endParaRPr lang="ar-SA" sz="2000" b="1" dirty="0">
              <a:solidFill>
                <a:schemeClr val="tx1"/>
              </a:solidFill>
            </a:endParaRPr>
          </a:p>
        </p:txBody>
      </p:sp>
      <p:sp>
        <p:nvSpPr>
          <p:cNvPr id="5" name="دائرة مجوفة 4"/>
          <p:cNvSpPr/>
          <p:nvPr/>
        </p:nvSpPr>
        <p:spPr>
          <a:xfrm>
            <a:off x="7072330" y="1071546"/>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6" name="مربع نص 5"/>
          <p:cNvSpPr txBox="1"/>
          <p:nvPr/>
        </p:nvSpPr>
        <p:spPr>
          <a:xfrm>
            <a:off x="214282" y="642918"/>
            <a:ext cx="7072362"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أشاهد المقطعين التاليين،ثم أشارك من بجواري؛لاختيار البيئة الأنسب مع ذكر ثلاثة أسباب لاختيارها.</a:t>
            </a:r>
            <a:endParaRPr lang="ar-SA" sz="2400" b="1" cap="all" dirty="0">
              <a:ln w="0"/>
              <a:effectLst>
                <a:reflection blurRad="12700" stA="50000" endPos="50000" dist="5000" dir="5400000" sy="-100000" rotWithShape="0"/>
              </a:effectLst>
            </a:endParaRPr>
          </a:p>
        </p:txBody>
      </p:sp>
      <p:pic>
        <p:nvPicPr>
          <p:cNvPr id="2" name="Picture 2" descr="C:\Documents and Settings\user\My Documents\صورة٠١٣٦.jpg"/>
          <p:cNvPicPr>
            <a:picLocks noChangeAspect="1" noChangeArrowheads="1"/>
          </p:cNvPicPr>
          <p:nvPr/>
        </p:nvPicPr>
        <p:blipFill>
          <a:blip r:embed="rId3" cstate="print"/>
          <a:srcRect t="16023" b="26754"/>
          <a:stretch>
            <a:fillRect/>
          </a:stretch>
        </p:blipFill>
        <p:spPr bwMode="auto">
          <a:xfrm rot="21048234">
            <a:off x="661269" y="2018298"/>
            <a:ext cx="3990134" cy="2338697"/>
          </a:xfrm>
          <a:prstGeom prst="rect">
            <a:avLst/>
          </a:prstGeom>
          <a:ln>
            <a:noFill/>
          </a:ln>
          <a:effectLst>
            <a:outerShdw blurRad="292100" dist="139700" dir="2700000" algn="tl" rotWithShape="0">
              <a:srgbClr val="333333">
                <a:alpha val="65000"/>
              </a:srgbClr>
            </a:outerShdw>
          </a:effectLst>
        </p:spPr>
      </p:pic>
      <p:pic>
        <p:nvPicPr>
          <p:cNvPr id="1027" name="Picture 3" descr="C:\Documents and Settings\user\My Documents\صورة٠١٣٥.jpg"/>
          <p:cNvPicPr>
            <a:picLocks noChangeAspect="1" noChangeArrowheads="1"/>
          </p:cNvPicPr>
          <p:nvPr/>
        </p:nvPicPr>
        <p:blipFill>
          <a:blip r:embed="rId4" cstate="print"/>
          <a:srcRect l="1526" t="19456" b="32476"/>
          <a:stretch>
            <a:fillRect/>
          </a:stretch>
        </p:blipFill>
        <p:spPr bwMode="auto">
          <a:xfrm rot="20998666">
            <a:off x="4698368" y="1913016"/>
            <a:ext cx="3532257" cy="2288099"/>
          </a:xfrm>
          <a:prstGeom prst="rect">
            <a:avLst/>
          </a:prstGeom>
          <a:ln>
            <a:noFill/>
          </a:ln>
          <a:effectLst>
            <a:outerShdw blurRad="292100" dist="139700" dir="2700000" algn="tl" rotWithShape="0">
              <a:srgbClr val="333333">
                <a:alpha val="65000"/>
              </a:srgbClr>
            </a:outerShdw>
          </a:effectLst>
        </p:spPr>
      </p:pic>
      <p:sp>
        <p:nvSpPr>
          <p:cNvPr id="9" name="مربع نص 8"/>
          <p:cNvSpPr txBox="1"/>
          <p:nvPr/>
        </p:nvSpPr>
        <p:spPr>
          <a:xfrm>
            <a:off x="2428860" y="4143380"/>
            <a:ext cx="5857916" cy="2554545"/>
          </a:xfrm>
          <a:prstGeom prst="rect">
            <a:avLst/>
          </a:prstGeom>
          <a:noFill/>
        </p:spPr>
        <p:txBody>
          <a:bodyPr wrap="square" rtlCol="1">
            <a:spAutoFit/>
          </a:bodyPr>
          <a:lstStyle/>
          <a:p>
            <a:pPr algn="ctr"/>
            <a:r>
              <a:rPr lang="ar-SA" sz="3200"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البيئة الأنسب</a:t>
            </a:r>
            <a:r>
              <a:rPr lang="ar-SA" sz="32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pPr algn="ctr"/>
            <a:r>
              <a:rPr lang="ar-SA" sz="3200" b="1" i="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الأسباب:</a:t>
            </a:r>
          </a:p>
          <a:p>
            <a:pPr algn="ctr"/>
            <a:r>
              <a:rPr lang="ar-SA" sz="32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 .......................................</a:t>
            </a:r>
          </a:p>
          <a:p>
            <a:pPr algn="ctr"/>
            <a:r>
              <a:rPr lang="ar-SA" sz="32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a:t>
            </a:r>
          </a:p>
          <a:p>
            <a:pPr algn="ctr"/>
            <a:r>
              <a:rPr lang="ar-SA" sz="32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a:t>
            </a:r>
            <a:endParaRPr lang="ar-SA" sz="32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عين 2"/>
          <p:cNvSpPr/>
          <p:nvPr/>
        </p:nvSpPr>
        <p:spPr>
          <a:xfrm rot="1041100">
            <a:off x="7491256" y="66178"/>
            <a:ext cx="1500198" cy="642918"/>
          </a:xfrm>
          <a:prstGeom prst="diamond">
            <a:avLst/>
          </a:prstGeom>
          <a:solidFill>
            <a:srgbClr val="92D05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أقرأ</a:t>
            </a:r>
            <a:endParaRPr lang="ar-SA" b="1" dirty="0">
              <a:solidFill>
                <a:schemeClr val="tx1"/>
              </a:solidFill>
            </a:endParaRPr>
          </a:p>
        </p:txBody>
      </p:sp>
      <p:sp>
        <p:nvSpPr>
          <p:cNvPr id="4" name="مربع نص 3"/>
          <p:cNvSpPr txBox="1"/>
          <p:nvPr/>
        </p:nvSpPr>
        <p:spPr>
          <a:xfrm>
            <a:off x="500034" y="71414"/>
            <a:ext cx="7358114" cy="523220"/>
          </a:xfrm>
          <a:prstGeom prst="rect">
            <a:avLst/>
          </a:prstGeom>
          <a:noFill/>
        </p:spPr>
        <p:txBody>
          <a:bodyPr wrap="square" rtlCol="1">
            <a:spAutoFit/>
          </a:bodyPr>
          <a:lstStyle/>
          <a:p>
            <a:pPr algn="ctr"/>
            <a:r>
              <a:rPr lang="ar-SA" sz="2800" b="1" dirty="0" smtClean="0">
                <a:solidFill>
                  <a:srgbClr val="C00000"/>
                </a:solidFill>
              </a:rPr>
              <a:t>*1*أضع علامة(</a:t>
            </a:r>
            <a:r>
              <a:rPr lang="ar-SA" sz="2800" b="1" dirty="0" smtClean="0">
                <a:solidFill>
                  <a:srgbClr val="C00000"/>
                </a:solidFill>
                <a:sym typeface="Wingdings"/>
              </a:rPr>
              <a:t></a:t>
            </a:r>
            <a:r>
              <a:rPr lang="ar-SA" sz="2800" b="1" dirty="0" smtClean="0">
                <a:solidFill>
                  <a:srgbClr val="C00000"/>
                </a:solidFill>
              </a:rPr>
              <a:t>)أمام الفكرة التي تتضمن معنى النص:</a:t>
            </a:r>
            <a:endParaRPr lang="ar-SA" sz="2800" b="1" dirty="0">
              <a:solidFill>
                <a:srgbClr val="C00000"/>
              </a:solidFill>
            </a:endParaRPr>
          </a:p>
        </p:txBody>
      </p:sp>
      <p:sp>
        <p:nvSpPr>
          <p:cNvPr id="5" name="شكل بيضاوي 4"/>
          <p:cNvSpPr/>
          <p:nvPr/>
        </p:nvSpPr>
        <p:spPr>
          <a:xfrm>
            <a:off x="1428728" y="642918"/>
            <a:ext cx="6786610"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 ظهور التلوث في الماء والنبات والهواء</a:t>
            </a:r>
            <a:endParaRPr lang="ar-SA" sz="2400" b="1" dirty="0">
              <a:solidFill>
                <a:schemeClr val="tx1"/>
              </a:solidFill>
            </a:endParaRPr>
          </a:p>
        </p:txBody>
      </p:sp>
      <p:sp>
        <p:nvSpPr>
          <p:cNvPr id="6" name="شكل بيضاوي 5"/>
          <p:cNvSpPr/>
          <p:nvPr/>
        </p:nvSpPr>
        <p:spPr>
          <a:xfrm>
            <a:off x="642910" y="1142984"/>
            <a:ext cx="807249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ب/ مشكلة التلوث البيئي التي تهدد الكائنات الحية ووسائل الحد منها</a:t>
            </a:r>
            <a:endParaRPr lang="ar-SA" sz="2000" b="1" dirty="0">
              <a:solidFill>
                <a:schemeClr val="tx1"/>
              </a:solidFill>
            </a:endParaRPr>
          </a:p>
        </p:txBody>
      </p:sp>
      <p:sp>
        <p:nvSpPr>
          <p:cNvPr id="8" name="شكل بيضاوي 7"/>
          <p:cNvSpPr/>
          <p:nvPr/>
        </p:nvSpPr>
        <p:spPr>
          <a:xfrm>
            <a:off x="357158" y="1785926"/>
            <a:ext cx="8429652"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ج/ الأضرار التي تصيب الإنسان والحيوان والنبات نتيجة التلوث البيئي</a:t>
            </a:r>
            <a:endParaRPr lang="ar-SA" sz="2000" b="1" dirty="0">
              <a:solidFill>
                <a:schemeClr val="tx1"/>
              </a:solidFill>
            </a:endParaRPr>
          </a:p>
        </p:txBody>
      </p:sp>
      <p:sp>
        <p:nvSpPr>
          <p:cNvPr id="9" name="شكل بيضاوي 8"/>
          <p:cNvSpPr/>
          <p:nvPr/>
        </p:nvSpPr>
        <p:spPr>
          <a:xfrm>
            <a:off x="1000100" y="1785926"/>
            <a:ext cx="500066" cy="571504"/>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a:t>
            </a:r>
            <a:endParaRPr lang="ar-SA" sz="2800" b="1" dirty="0">
              <a:solidFill>
                <a:srgbClr val="C00000"/>
              </a:solidFill>
            </a:endParaRPr>
          </a:p>
        </p:txBody>
      </p:sp>
      <p:sp>
        <p:nvSpPr>
          <p:cNvPr id="10" name="مربع نص 9"/>
          <p:cNvSpPr txBox="1"/>
          <p:nvPr/>
        </p:nvSpPr>
        <p:spPr>
          <a:xfrm>
            <a:off x="642910" y="2334276"/>
            <a:ext cx="7358114" cy="523220"/>
          </a:xfrm>
          <a:prstGeom prst="rect">
            <a:avLst/>
          </a:prstGeom>
          <a:noFill/>
        </p:spPr>
        <p:txBody>
          <a:bodyPr wrap="square" rtlCol="1">
            <a:spAutoFit/>
          </a:bodyPr>
          <a:lstStyle/>
          <a:p>
            <a:pPr algn="ctr"/>
            <a:r>
              <a:rPr lang="ar-SA" sz="2800" b="1" dirty="0" smtClean="0">
                <a:solidFill>
                  <a:srgbClr val="C00000"/>
                </a:solidFill>
              </a:rPr>
              <a:t>*2*أقترح مع مجموعتي عنواناً آخر لهذا النص:</a:t>
            </a:r>
            <a:endParaRPr lang="ar-SA" sz="2800" b="1" dirty="0">
              <a:solidFill>
                <a:srgbClr val="C00000"/>
              </a:solidFill>
            </a:endParaRPr>
          </a:p>
        </p:txBody>
      </p:sp>
      <p:sp>
        <p:nvSpPr>
          <p:cNvPr id="11" name="مربع نص 10"/>
          <p:cNvSpPr txBox="1"/>
          <p:nvPr/>
        </p:nvSpPr>
        <p:spPr>
          <a:xfrm>
            <a:off x="785786" y="2834342"/>
            <a:ext cx="7358114" cy="523220"/>
          </a:xfrm>
          <a:prstGeom prst="rect">
            <a:avLst/>
          </a:prstGeom>
          <a:noFill/>
        </p:spPr>
        <p:txBody>
          <a:bodyPr wrap="square" rtlCol="1">
            <a:spAutoFit/>
          </a:bodyPr>
          <a:lstStyle/>
          <a:p>
            <a:pPr algn="ctr"/>
            <a:r>
              <a:rPr lang="ar-SA" sz="2800" b="1" dirty="0" smtClean="0">
                <a:solidFill>
                  <a:srgbClr val="C00000"/>
                </a:solidFill>
              </a:rPr>
              <a:t>*3*أرتب الأفكار الفرعية التالية وفق ورودها في النص:</a:t>
            </a:r>
            <a:endParaRPr lang="ar-SA" sz="2800" b="1" dirty="0">
              <a:solidFill>
                <a:srgbClr val="C00000"/>
              </a:solidFill>
            </a:endParaRPr>
          </a:p>
        </p:txBody>
      </p:sp>
      <p:sp>
        <p:nvSpPr>
          <p:cNvPr id="12" name="مستطيل مستدير الزوايا 11"/>
          <p:cNvSpPr/>
          <p:nvPr/>
        </p:nvSpPr>
        <p:spPr>
          <a:xfrm>
            <a:off x="1285852" y="3500438"/>
            <a:ext cx="6643734" cy="3000396"/>
          </a:xfrm>
          <a:prstGeom prst="roundRect">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Tx/>
              <a:buChar char="-"/>
            </a:pPr>
            <a:r>
              <a:rPr lang="ar-SA" sz="2400" b="1" dirty="0" smtClean="0">
                <a:solidFill>
                  <a:schemeClr val="tx1"/>
                </a:solidFill>
              </a:rPr>
              <a:t>الأساليب المتبعة للحد من خطورة التلوث البيئي.</a:t>
            </a:r>
          </a:p>
          <a:p>
            <a:pPr algn="ctr">
              <a:buFontTx/>
              <a:buChar char="-"/>
            </a:pPr>
            <a:r>
              <a:rPr lang="ar-SA" sz="2400" b="1" dirty="0" smtClean="0">
                <a:solidFill>
                  <a:schemeClr val="tx1"/>
                </a:solidFill>
              </a:rPr>
              <a:t>صور تلوث البيئة.</a:t>
            </a:r>
          </a:p>
          <a:p>
            <a:pPr algn="ctr">
              <a:buFontTx/>
              <a:buChar char="-"/>
            </a:pPr>
            <a:r>
              <a:rPr lang="ar-SA" sz="2400" b="1" dirty="0" smtClean="0">
                <a:solidFill>
                  <a:schemeClr val="tx1"/>
                </a:solidFill>
              </a:rPr>
              <a:t>أسباب تلوث الهواء والأضرار الناجمة عن ذلك.</a:t>
            </a:r>
          </a:p>
          <a:p>
            <a:pPr algn="ctr">
              <a:buFontTx/>
              <a:buChar char="-"/>
            </a:pPr>
            <a:r>
              <a:rPr lang="ar-SA" sz="2400" b="1" dirty="0" smtClean="0">
                <a:solidFill>
                  <a:schemeClr val="tx1"/>
                </a:solidFill>
              </a:rPr>
              <a:t>تلوث البيئة من المشكلات الكبرى التي تواجه الإنسان.</a:t>
            </a:r>
          </a:p>
          <a:p>
            <a:pPr algn="ctr">
              <a:buFontTx/>
              <a:buChar char="-"/>
            </a:pPr>
            <a:r>
              <a:rPr lang="ar-SA" sz="2400" b="1" dirty="0" smtClean="0">
                <a:solidFill>
                  <a:schemeClr val="tx1"/>
                </a:solidFill>
              </a:rPr>
              <a:t>أسباب تلوث التربة.</a:t>
            </a:r>
          </a:p>
          <a:p>
            <a:pPr algn="ctr">
              <a:buFontTx/>
              <a:buChar char="-"/>
            </a:pPr>
            <a:r>
              <a:rPr lang="ar-SA" sz="2400" b="1" dirty="0" smtClean="0">
                <a:solidFill>
                  <a:schemeClr val="tx1"/>
                </a:solidFill>
              </a:rPr>
              <a:t>أسباب تلوث الماء والأضرار الناجمة عن ذلك.</a:t>
            </a:r>
            <a:endParaRPr lang="ar-SA" sz="2400" b="1" dirty="0">
              <a:solidFill>
                <a:schemeClr val="tx1"/>
              </a:solidFill>
            </a:endParaRPr>
          </a:p>
        </p:txBody>
      </p:sp>
      <p:sp>
        <p:nvSpPr>
          <p:cNvPr id="13" name="شكل بيضاوي 12"/>
          <p:cNvSpPr/>
          <p:nvPr/>
        </p:nvSpPr>
        <p:spPr>
          <a:xfrm>
            <a:off x="7072330" y="3857628"/>
            <a:ext cx="500066" cy="42862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6</a:t>
            </a:r>
            <a:endParaRPr lang="ar-SA" sz="2800" b="1" dirty="0">
              <a:solidFill>
                <a:srgbClr val="C00000"/>
              </a:solidFill>
            </a:endParaRPr>
          </a:p>
        </p:txBody>
      </p:sp>
      <p:sp>
        <p:nvSpPr>
          <p:cNvPr id="14" name="شكل بيضاوي 13"/>
          <p:cNvSpPr/>
          <p:nvPr/>
        </p:nvSpPr>
        <p:spPr>
          <a:xfrm>
            <a:off x="5643570" y="4214818"/>
            <a:ext cx="500066" cy="42862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2</a:t>
            </a:r>
            <a:endParaRPr lang="ar-SA" sz="2800" b="1" dirty="0">
              <a:solidFill>
                <a:srgbClr val="C00000"/>
              </a:solidFill>
            </a:endParaRPr>
          </a:p>
        </p:txBody>
      </p:sp>
      <p:sp>
        <p:nvSpPr>
          <p:cNvPr id="15" name="شكل بيضاوي 14"/>
          <p:cNvSpPr/>
          <p:nvPr/>
        </p:nvSpPr>
        <p:spPr>
          <a:xfrm>
            <a:off x="7072330" y="4500570"/>
            <a:ext cx="500066" cy="42862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3</a:t>
            </a:r>
            <a:endParaRPr lang="ar-SA" sz="2800" b="1" dirty="0">
              <a:solidFill>
                <a:srgbClr val="C00000"/>
              </a:solidFill>
            </a:endParaRPr>
          </a:p>
        </p:txBody>
      </p:sp>
      <p:sp>
        <p:nvSpPr>
          <p:cNvPr id="16" name="شكل بيضاوي 15"/>
          <p:cNvSpPr/>
          <p:nvPr/>
        </p:nvSpPr>
        <p:spPr>
          <a:xfrm>
            <a:off x="7286644" y="4929198"/>
            <a:ext cx="500066" cy="42862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1</a:t>
            </a:r>
            <a:endParaRPr lang="ar-SA" sz="2800" b="1" dirty="0">
              <a:solidFill>
                <a:srgbClr val="C00000"/>
              </a:solidFill>
            </a:endParaRPr>
          </a:p>
        </p:txBody>
      </p:sp>
      <p:sp>
        <p:nvSpPr>
          <p:cNvPr id="17" name="شكل بيضاوي 16"/>
          <p:cNvSpPr/>
          <p:nvPr/>
        </p:nvSpPr>
        <p:spPr>
          <a:xfrm>
            <a:off x="5643570" y="5357826"/>
            <a:ext cx="500066" cy="42862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5</a:t>
            </a:r>
            <a:endParaRPr lang="ar-SA" sz="2800" b="1" dirty="0">
              <a:solidFill>
                <a:srgbClr val="C00000"/>
              </a:solidFill>
            </a:endParaRPr>
          </a:p>
        </p:txBody>
      </p:sp>
      <p:sp>
        <p:nvSpPr>
          <p:cNvPr id="18" name="شكل بيضاوي 17"/>
          <p:cNvSpPr/>
          <p:nvPr/>
        </p:nvSpPr>
        <p:spPr>
          <a:xfrm>
            <a:off x="6929454" y="5715016"/>
            <a:ext cx="500066" cy="42862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4</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p:cTn id="19"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p:cTn id="25"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 calcmode="lin" valueType="num">
                                      <p:cBhvr>
                                        <p:cTn id="31"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1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 calcmode="lin" valueType="num">
                                      <p:cBhvr>
                                        <p:cTn id="37"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nodeType="clickEffect">
                                  <p:stCondLst>
                                    <p:cond delay="0"/>
                                  </p:stCondLst>
                                  <p:childTnLst>
                                    <p:set>
                                      <p:cBhvr>
                                        <p:cTn id="42" dur="1" fill="hold">
                                          <p:stCondLst>
                                            <p:cond delay="0"/>
                                          </p:stCondLst>
                                        </p:cTn>
                                        <p:tgtEl>
                                          <p:spTgt spid="18">
                                            <p:txEl>
                                              <p:pRg st="0" end="0"/>
                                            </p:txEl>
                                          </p:spTgt>
                                        </p:tgtEl>
                                        <p:attrNameLst>
                                          <p:attrName>style.visibility</p:attrName>
                                        </p:attrNameLst>
                                      </p:cBhvr>
                                      <p:to>
                                        <p:strVal val="visible"/>
                                      </p:to>
                                    </p:set>
                                    <p:anim calcmode="lin" valueType="num">
                                      <p:cBhvr>
                                        <p:cTn id="43"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18">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715272" y="21429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1285852" y="191136"/>
            <a:ext cx="664373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أ/أستخرج من النص ما يوافق معنى المصطلح التالي:</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5" name="مربع نص 4"/>
          <p:cNvSpPr txBox="1"/>
          <p:nvPr/>
        </p:nvSpPr>
        <p:spPr>
          <a:xfrm>
            <a:off x="714348" y="752757"/>
            <a:ext cx="7358114" cy="461665"/>
          </a:xfrm>
          <a:prstGeom prst="rect">
            <a:avLst/>
          </a:prstGeom>
          <a:noFill/>
        </p:spPr>
        <p:txBody>
          <a:bodyPr wrap="square" rtlCol="1">
            <a:spAutoFit/>
          </a:bodyPr>
          <a:lstStyle/>
          <a:p>
            <a:pPr algn="ctr"/>
            <a:r>
              <a:rPr lang="ar-SA" sz="2400" b="1" dirty="0" smtClean="0"/>
              <a:t>الضباب الصناعي:</a:t>
            </a:r>
            <a:r>
              <a:rPr lang="ar-SA" sz="2400" b="1" dirty="0" smtClean="0">
                <a:solidFill>
                  <a:schemeClr val="tx1">
                    <a:lumMod val="65000"/>
                    <a:lumOff val="35000"/>
                  </a:schemeClr>
                </a:solidFill>
              </a:rPr>
              <a:t>....................................................</a:t>
            </a:r>
          </a:p>
        </p:txBody>
      </p:sp>
      <p:sp>
        <p:nvSpPr>
          <p:cNvPr id="6" name="مربع نص 5"/>
          <p:cNvSpPr txBox="1"/>
          <p:nvPr/>
        </p:nvSpPr>
        <p:spPr>
          <a:xfrm>
            <a:off x="1285852" y="1191268"/>
            <a:ext cx="6643734" cy="1384995"/>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ب/أذكر ضد كلمة (أضرار)،ثم أضعها في جملة مفيدة:</a:t>
            </a:r>
          </a:p>
          <a:p>
            <a:r>
              <a:rPr lang="ar-SA" sz="28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ضد أضرار:</a:t>
            </a:r>
          </a:p>
          <a:p>
            <a:r>
              <a:rPr lang="ar-SA" sz="28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الجملة المفيدة:</a:t>
            </a:r>
            <a:endParaRPr lang="ar-SA" sz="28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7" name="مربع نص 6"/>
          <p:cNvSpPr txBox="1"/>
          <p:nvPr/>
        </p:nvSpPr>
        <p:spPr>
          <a:xfrm>
            <a:off x="642910" y="2691466"/>
            <a:ext cx="7286676"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ج/أضع خطاً تحت المعنى المقصود للقول(من شفا الهاوية):</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حرف  حفرة  الهلاك         عمق حفرة الهلاك</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8" name="مربع نص 7"/>
          <p:cNvSpPr txBox="1"/>
          <p:nvPr/>
        </p:nvSpPr>
        <p:spPr>
          <a:xfrm>
            <a:off x="1500166" y="762640"/>
            <a:ext cx="4286280" cy="523220"/>
          </a:xfrm>
          <a:prstGeom prst="rect">
            <a:avLst/>
          </a:prstGeom>
          <a:noFill/>
        </p:spPr>
        <p:txBody>
          <a:bodyPr wrap="square" rtlCol="1">
            <a:spAutoFit/>
          </a:bodyPr>
          <a:lstStyle/>
          <a:p>
            <a:pPr algn="ctr"/>
            <a:r>
              <a:rPr lang="ar-SA" sz="2800" b="1" dirty="0" smtClean="0">
                <a:solidFill>
                  <a:srgbClr val="C00000"/>
                </a:solidFill>
              </a:rPr>
              <a:t>الضباب المتصاعد في السماء</a:t>
            </a:r>
            <a:endParaRPr lang="ar-SA" sz="2800" b="1" dirty="0">
              <a:solidFill>
                <a:srgbClr val="C00000"/>
              </a:solidFill>
            </a:endParaRPr>
          </a:p>
        </p:txBody>
      </p:sp>
      <p:sp>
        <p:nvSpPr>
          <p:cNvPr id="9" name="مربع نص 8"/>
          <p:cNvSpPr txBox="1"/>
          <p:nvPr/>
        </p:nvSpPr>
        <p:spPr>
          <a:xfrm>
            <a:off x="5286380" y="1619896"/>
            <a:ext cx="1428760" cy="523220"/>
          </a:xfrm>
          <a:prstGeom prst="rect">
            <a:avLst/>
          </a:prstGeom>
          <a:noFill/>
        </p:spPr>
        <p:txBody>
          <a:bodyPr wrap="square" rtlCol="1">
            <a:spAutoFit/>
          </a:bodyPr>
          <a:lstStyle/>
          <a:p>
            <a:pPr algn="ctr"/>
            <a:r>
              <a:rPr lang="ar-SA" sz="2800" b="1" dirty="0" smtClean="0">
                <a:solidFill>
                  <a:srgbClr val="C00000"/>
                </a:solidFill>
              </a:rPr>
              <a:t>منافع</a:t>
            </a:r>
            <a:endParaRPr lang="ar-SA" sz="2800" b="1" dirty="0">
              <a:solidFill>
                <a:srgbClr val="C00000"/>
              </a:solidFill>
            </a:endParaRPr>
          </a:p>
        </p:txBody>
      </p:sp>
      <p:sp>
        <p:nvSpPr>
          <p:cNvPr id="10" name="مربع نص 9"/>
          <p:cNvSpPr txBox="1"/>
          <p:nvPr/>
        </p:nvSpPr>
        <p:spPr>
          <a:xfrm>
            <a:off x="3071802" y="2048524"/>
            <a:ext cx="3000396" cy="523220"/>
          </a:xfrm>
          <a:prstGeom prst="rect">
            <a:avLst/>
          </a:prstGeom>
          <a:noFill/>
        </p:spPr>
        <p:txBody>
          <a:bodyPr wrap="square" rtlCol="1">
            <a:spAutoFit/>
          </a:bodyPr>
          <a:lstStyle/>
          <a:p>
            <a:pPr algn="ctr"/>
            <a:r>
              <a:rPr lang="ar-SA" sz="2800" b="1" dirty="0" smtClean="0">
                <a:solidFill>
                  <a:srgbClr val="C00000"/>
                </a:solidFill>
              </a:rPr>
              <a:t>إن التمر له منافع كثيرة</a:t>
            </a:r>
            <a:endParaRPr lang="ar-SA" sz="2800" b="1" dirty="0">
              <a:solidFill>
                <a:srgbClr val="C00000"/>
              </a:solidFill>
            </a:endParaRPr>
          </a:p>
        </p:txBody>
      </p:sp>
      <p:sp>
        <p:nvSpPr>
          <p:cNvPr id="11" name="نجمة مكونة من 7 نقاط 10"/>
          <p:cNvSpPr/>
          <p:nvPr/>
        </p:nvSpPr>
        <p:spPr>
          <a:xfrm rot="565303">
            <a:off x="7715272" y="3833518"/>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12" name="مربع نص 11"/>
          <p:cNvSpPr txBox="1"/>
          <p:nvPr/>
        </p:nvSpPr>
        <p:spPr>
          <a:xfrm>
            <a:off x="1285852" y="3810364"/>
            <a:ext cx="664373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أ/أضع كل معنى مما يلي في الفراغ المناسب له:</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13" name="شكل بيضاوي 12"/>
          <p:cNvSpPr/>
          <p:nvPr/>
        </p:nvSpPr>
        <p:spPr>
          <a:xfrm>
            <a:off x="4000496" y="3071810"/>
            <a:ext cx="500066" cy="571504"/>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a:t>
            </a:r>
            <a:endParaRPr lang="ar-SA" sz="2800" b="1" dirty="0">
              <a:solidFill>
                <a:srgbClr val="C00000"/>
              </a:solidFill>
            </a:endParaRPr>
          </a:p>
        </p:txBody>
      </p:sp>
      <p:sp>
        <p:nvSpPr>
          <p:cNvPr id="14" name="شكل بيضاوي 13"/>
          <p:cNvSpPr/>
          <p:nvPr/>
        </p:nvSpPr>
        <p:spPr>
          <a:xfrm>
            <a:off x="5643570" y="4357694"/>
            <a:ext cx="2357454" cy="428628"/>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ذهب بها</a:t>
            </a:r>
            <a:endParaRPr lang="ar-SA" sz="2800" b="1" dirty="0">
              <a:solidFill>
                <a:schemeClr val="tx1"/>
              </a:solidFill>
            </a:endParaRPr>
          </a:p>
        </p:txBody>
      </p:sp>
      <p:sp>
        <p:nvSpPr>
          <p:cNvPr id="15" name="شكل بيضاوي 14"/>
          <p:cNvSpPr/>
          <p:nvPr/>
        </p:nvSpPr>
        <p:spPr>
          <a:xfrm>
            <a:off x="3143240" y="4357694"/>
            <a:ext cx="2357454" cy="428628"/>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أكل جوانبه</a:t>
            </a:r>
            <a:endParaRPr lang="ar-SA" sz="2800" b="1" dirty="0">
              <a:solidFill>
                <a:schemeClr val="tx1"/>
              </a:solidFill>
            </a:endParaRPr>
          </a:p>
        </p:txBody>
      </p:sp>
      <p:sp>
        <p:nvSpPr>
          <p:cNvPr id="16" name="شكل بيضاوي 15"/>
          <p:cNvSpPr/>
          <p:nvPr/>
        </p:nvSpPr>
        <p:spPr>
          <a:xfrm>
            <a:off x="642910" y="4357694"/>
            <a:ext cx="2357454" cy="428628"/>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أهلكهم</a:t>
            </a:r>
            <a:endParaRPr lang="ar-SA" sz="2800" b="1" dirty="0">
              <a:solidFill>
                <a:schemeClr val="tx1"/>
              </a:solidFill>
            </a:endParaRPr>
          </a:p>
        </p:txBody>
      </p:sp>
      <p:sp>
        <p:nvSpPr>
          <p:cNvPr id="17" name="مربع نص 16"/>
          <p:cNvSpPr txBox="1"/>
          <p:nvPr/>
        </p:nvSpPr>
        <p:spPr>
          <a:xfrm>
            <a:off x="428596" y="5000636"/>
            <a:ext cx="8143932" cy="1015663"/>
          </a:xfrm>
          <a:prstGeom prst="rect">
            <a:avLst/>
          </a:prstGeom>
          <a:noFill/>
        </p:spPr>
        <p:txBody>
          <a:bodyPr wrap="square" rtlCol="1">
            <a:spAutoFit/>
          </a:bodyPr>
          <a:lstStyle/>
          <a:p>
            <a:pPr algn="ctr">
              <a:buFontTx/>
              <a:buChar char="-"/>
            </a:pPr>
            <a:r>
              <a:rPr lang="ar-SA" sz="2000" b="1" dirty="0" smtClean="0"/>
              <a:t>جرف السيل الوادي        </a:t>
            </a:r>
            <a:r>
              <a:rPr lang="ar-SA" sz="2000" b="1" dirty="0" smtClean="0">
                <a:solidFill>
                  <a:srgbClr val="C00000"/>
                </a:solidFill>
              </a:rPr>
              <a:t>(أي)             </a:t>
            </a:r>
            <a:r>
              <a:rPr lang="ar-SA" sz="2000" b="1" dirty="0" smtClean="0"/>
              <a:t>..........................</a:t>
            </a:r>
          </a:p>
          <a:p>
            <a:pPr algn="ctr">
              <a:buFontTx/>
              <a:buChar char="-"/>
            </a:pPr>
            <a:r>
              <a:rPr lang="ar-SA" sz="2000" b="1" dirty="0" smtClean="0"/>
              <a:t>جرف الدهر القوم           </a:t>
            </a:r>
            <a:r>
              <a:rPr lang="ar-SA" sz="2000" b="1" dirty="0" smtClean="0">
                <a:solidFill>
                  <a:srgbClr val="C00000"/>
                </a:solidFill>
              </a:rPr>
              <a:t>(أي)             </a:t>
            </a:r>
            <a:r>
              <a:rPr lang="ar-SA" sz="2000" b="1" dirty="0" smtClean="0"/>
              <a:t>...........................</a:t>
            </a:r>
          </a:p>
          <a:p>
            <a:pPr algn="ctr">
              <a:buFontTx/>
              <a:buChar char="-"/>
            </a:pPr>
            <a:r>
              <a:rPr lang="ar-SA" sz="2000" b="1" dirty="0" smtClean="0"/>
              <a:t>جرف السيل التربة          </a:t>
            </a:r>
            <a:r>
              <a:rPr lang="ar-SA" sz="2000" b="1" dirty="0" smtClean="0">
                <a:solidFill>
                  <a:srgbClr val="C00000"/>
                </a:solidFill>
              </a:rPr>
              <a:t>(أي)               </a:t>
            </a:r>
            <a:r>
              <a:rPr lang="ar-SA" sz="2000" b="1" dirty="0" smtClean="0"/>
              <a:t>..........................  </a:t>
            </a:r>
            <a:endParaRPr lang="ar-SA" sz="2000" b="1" dirty="0"/>
          </a:p>
        </p:txBody>
      </p:sp>
      <p:sp>
        <p:nvSpPr>
          <p:cNvPr id="18" name="شكل بيضاوي 17"/>
          <p:cNvSpPr/>
          <p:nvPr/>
        </p:nvSpPr>
        <p:spPr>
          <a:xfrm>
            <a:off x="2500298" y="4786322"/>
            <a:ext cx="500066" cy="571504"/>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2</a:t>
            </a:r>
            <a:endParaRPr lang="ar-SA" sz="2800" b="1" dirty="0">
              <a:solidFill>
                <a:srgbClr val="C00000"/>
              </a:solidFill>
            </a:endParaRPr>
          </a:p>
        </p:txBody>
      </p:sp>
      <p:sp>
        <p:nvSpPr>
          <p:cNvPr id="19" name="شكل بيضاوي 18"/>
          <p:cNvSpPr/>
          <p:nvPr/>
        </p:nvSpPr>
        <p:spPr>
          <a:xfrm>
            <a:off x="2500298" y="5286388"/>
            <a:ext cx="500066" cy="571504"/>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3</a:t>
            </a:r>
            <a:endParaRPr lang="ar-SA" sz="2800" b="1" dirty="0">
              <a:solidFill>
                <a:srgbClr val="C00000"/>
              </a:solidFill>
            </a:endParaRPr>
          </a:p>
        </p:txBody>
      </p:sp>
      <p:sp>
        <p:nvSpPr>
          <p:cNvPr id="20" name="شكل بيضاوي 19"/>
          <p:cNvSpPr/>
          <p:nvPr/>
        </p:nvSpPr>
        <p:spPr>
          <a:xfrm>
            <a:off x="2500298" y="5715016"/>
            <a:ext cx="500066" cy="571504"/>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solidFill>
                  <a:srgbClr val="C00000"/>
                </a:solidFill>
                <a:sym typeface="Wingdings"/>
              </a:rPr>
              <a:t>1</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circle(in)">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circle(in)">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p:cTn id="22"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nodeType="clickEffect">
                                  <p:stCondLst>
                                    <p:cond delay="0"/>
                                  </p:stCondLst>
                                  <p:childTnLst>
                                    <p:set>
                                      <p:cBhvr>
                                        <p:cTn id="27" dur="1" fill="hold">
                                          <p:stCondLst>
                                            <p:cond delay="0"/>
                                          </p:stCondLst>
                                        </p:cTn>
                                        <p:tgtEl>
                                          <p:spTgt spid="18">
                                            <p:txEl>
                                              <p:pRg st="0" end="0"/>
                                            </p:txEl>
                                          </p:spTgt>
                                        </p:tgtEl>
                                        <p:attrNameLst>
                                          <p:attrName>style.visibility</p:attrName>
                                        </p:attrNameLst>
                                      </p:cBhvr>
                                      <p:to>
                                        <p:strVal val="visible"/>
                                      </p:to>
                                    </p:set>
                                    <p:anim calcmode="lin" valueType="num">
                                      <p:cBhvr>
                                        <p:cTn id="28"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1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19">
                                            <p:txEl>
                                              <p:pRg st="0" end="0"/>
                                            </p:txEl>
                                          </p:spTgt>
                                        </p:tgtEl>
                                        <p:attrNameLst>
                                          <p:attrName>style.visibility</p:attrName>
                                        </p:attrNameLst>
                                      </p:cBhvr>
                                      <p:to>
                                        <p:strVal val="visible"/>
                                      </p:to>
                                    </p:set>
                                    <p:anim calcmode="lin" valueType="num">
                                      <p:cBhvr>
                                        <p:cTn id="34"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1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p:cTn id="40"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214414" y="500042"/>
            <a:ext cx="664373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ب/أبحث في المعجم عن معنى كلمتي(فطن)و(الربا):</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4" name="مربع نص 3"/>
          <p:cNvSpPr txBox="1"/>
          <p:nvPr/>
        </p:nvSpPr>
        <p:spPr>
          <a:xfrm>
            <a:off x="1214414" y="1428736"/>
            <a:ext cx="6643734" cy="3785652"/>
          </a:xfrm>
          <a:prstGeom prst="rect">
            <a:avLst/>
          </a:prstGeom>
          <a:noFill/>
        </p:spPr>
        <p:txBody>
          <a:bodyPr wrap="square" rtlCol="1">
            <a:spAutoFit/>
          </a:bodyPr>
          <a:lstStyle/>
          <a:p>
            <a:pPr algn="ctr"/>
            <a:r>
              <a:rPr lang="ar-S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أنسخ فقرة من النص الوصفي في الموضع المحدد:</a:t>
            </a:r>
          </a:p>
          <a:p>
            <a:pPr algn="ctr"/>
            <a:r>
              <a:rPr lang="ar-SA"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a:t>
            </a:r>
          </a:p>
          <a:p>
            <a:pPr algn="ctr"/>
            <a:r>
              <a:rPr lang="ar-SA"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a:t>
            </a:r>
          </a:p>
          <a:p>
            <a:pPr algn="ctr"/>
            <a:r>
              <a:rPr lang="ar-SA"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a:t>
            </a:r>
            <a:endParaRPr lang="ar-SA"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سحابة 2"/>
          <p:cNvSpPr/>
          <p:nvPr/>
        </p:nvSpPr>
        <p:spPr>
          <a:xfrm rot="20822717">
            <a:off x="4600779" y="305276"/>
            <a:ext cx="2143140" cy="500066"/>
          </a:xfrm>
          <a:prstGeom prst="cloud">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i="1" dirty="0" smtClean="0">
                <a:solidFill>
                  <a:srgbClr val="FF0000"/>
                </a:solidFill>
              </a:rPr>
              <a:t>القراءة الممتعة</a:t>
            </a:r>
            <a:endParaRPr lang="ar-SA" sz="2000" i="1" dirty="0">
              <a:solidFill>
                <a:srgbClr val="FF0000"/>
              </a:solidFill>
            </a:endParaRPr>
          </a:p>
        </p:txBody>
      </p:sp>
      <p:sp>
        <p:nvSpPr>
          <p:cNvPr id="4" name="سحابة 3"/>
          <p:cNvSpPr/>
          <p:nvPr/>
        </p:nvSpPr>
        <p:spPr>
          <a:xfrm rot="20822717">
            <a:off x="2243324" y="305277"/>
            <a:ext cx="2143140" cy="500066"/>
          </a:xfrm>
          <a:prstGeom prst="cloud">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i="1" dirty="0" smtClean="0">
                <a:solidFill>
                  <a:srgbClr val="FF0000"/>
                </a:solidFill>
              </a:rPr>
              <a:t>ورش عمل </a:t>
            </a:r>
            <a:endParaRPr lang="ar-SA" sz="2000" i="1" dirty="0">
              <a:solidFill>
                <a:srgbClr val="FF0000"/>
              </a:solidFill>
            </a:endParaRPr>
          </a:p>
        </p:txBody>
      </p:sp>
      <p:sp>
        <p:nvSpPr>
          <p:cNvPr id="5" name="مربع نص 4"/>
          <p:cNvSpPr txBox="1"/>
          <p:nvPr/>
        </p:nvSpPr>
        <p:spPr>
          <a:xfrm>
            <a:off x="857224" y="857232"/>
            <a:ext cx="7358114" cy="523220"/>
          </a:xfrm>
          <a:prstGeom prst="rect">
            <a:avLst/>
          </a:prstGeom>
          <a:noFill/>
        </p:spPr>
        <p:txBody>
          <a:bodyPr wrap="square" rtlCol="1">
            <a:spAutoFit/>
          </a:bodyPr>
          <a:lstStyle/>
          <a:p>
            <a:pPr algn="ctr"/>
            <a:r>
              <a:rPr lang="ar-SA" sz="2800" b="1" dirty="0" smtClean="0">
                <a:solidFill>
                  <a:srgbClr val="C00000"/>
                </a:solidFill>
              </a:rPr>
              <a:t>*1*أكمل مخطط هيكل السمكة التالي:</a:t>
            </a:r>
            <a:endParaRPr lang="ar-SA" sz="2800" b="1" dirty="0">
              <a:solidFill>
                <a:srgbClr val="C00000"/>
              </a:solidFill>
            </a:endParaRPr>
          </a:p>
        </p:txBody>
      </p:sp>
      <p:sp>
        <p:nvSpPr>
          <p:cNvPr id="6" name="سحابة 5"/>
          <p:cNvSpPr/>
          <p:nvPr/>
        </p:nvSpPr>
        <p:spPr>
          <a:xfrm>
            <a:off x="5857885" y="1500174"/>
            <a:ext cx="2000264" cy="1071570"/>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سحابة 6"/>
          <p:cNvSpPr/>
          <p:nvPr/>
        </p:nvSpPr>
        <p:spPr>
          <a:xfrm>
            <a:off x="3571869" y="1500174"/>
            <a:ext cx="2000264" cy="1071570"/>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سحابة 7"/>
          <p:cNvSpPr/>
          <p:nvPr/>
        </p:nvSpPr>
        <p:spPr>
          <a:xfrm>
            <a:off x="1214415" y="1500174"/>
            <a:ext cx="2000264" cy="1071570"/>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10" name="رابط مستقيم 9"/>
          <p:cNvCxnSpPr>
            <a:stCxn id="14" idx="0"/>
          </p:cNvCxnSpPr>
          <p:nvPr/>
        </p:nvCxnSpPr>
        <p:spPr>
          <a:xfrm rot="10800000" flipV="1">
            <a:off x="1142977" y="3683248"/>
            <a:ext cx="5643602" cy="31504"/>
          </a:xfrm>
          <a:prstGeom prst="line">
            <a:avLst/>
          </a:prstGeom>
        </p:spPr>
        <p:style>
          <a:lnRef idx="3">
            <a:schemeClr val="dk1"/>
          </a:lnRef>
          <a:fillRef idx="0">
            <a:schemeClr val="dk1"/>
          </a:fillRef>
          <a:effectRef idx="2">
            <a:schemeClr val="dk1"/>
          </a:effectRef>
          <a:fontRef idx="minor">
            <a:schemeClr val="tx1"/>
          </a:fontRef>
        </p:style>
      </p:cxnSp>
      <p:sp>
        <p:nvSpPr>
          <p:cNvPr id="13" name="مثلث متساوي الساقين 12"/>
          <p:cNvSpPr/>
          <p:nvPr/>
        </p:nvSpPr>
        <p:spPr>
          <a:xfrm rot="16200000">
            <a:off x="-71469" y="3286124"/>
            <a:ext cx="1643074" cy="785818"/>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ملخص</a:t>
            </a:r>
            <a:endParaRPr lang="ar-SA" sz="2000" b="1" dirty="0">
              <a:solidFill>
                <a:schemeClr val="tx1"/>
              </a:solidFill>
            </a:endParaRPr>
          </a:p>
        </p:txBody>
      </p:sp>
      <p:sp>
        <p:nvSpPr>
          <p:cNvPr id="14" name="مثلث متساوي الساقين 13"/>
          <p:cNvSpPr/>
          <p:nvPr/>
        </p:nvSpPr>
        <p:spPr>
          <a:xfrm rot="16200000">
            <a:off x="6750860" y="2893215"/>
            <a:ext cx="1785950" cy="1714512"/>
          </a:xfrm>
          <a:prstGeom prst="triangle">
            <a:avLst>
              <a:gd name="adj" fmla="val 53764"/>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pPr algn="ctr"/>
            <a:r>
              <a:rPr lang="ar-SA" sz="2000" b="1" dirty="0" smtClean="0">
                <a:solidFill>
                  <a:schemeClr val="tx1"/>
                </a:solidFill>
              </a:rPr>
              <a:t>خطوات القراءة المتعمقة</a:t>
            </a:r>
            <a:endParaRPr lang="ar-SA" sz="2000" b="1" dirty="0">
              <a:solidFill>
                <a:schemeClr val="tx1"/>
              </a:solidFill>
            </a:endParaRPr>
          </a:p>
        </p:txBody>
      </p:sp>
      <p:sp>
        <p:nvSpPr>
          <p:cNvPr id="16" name="سحابة 15"/>
          <p:cNvSpPr/>
          <p:nvPr/>
        </p:nvSpPr>
        <p:spPr>
          <a:xfrm>
            <a:off x="5643571" y="4643446"/>
            <a:ext cx="2000264" cy="1000132"/>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سحابة 16"/>
          <p:cNvSpPr/>
          <p:nvPr/>
        </p:nvSpPr>
        <p:spPr>
          <a:xfrm>
            <a:off x="3000365" y="4643446"/>
            <a:ext cx="2000264" cy="1000132"/>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20" name="رابط مستقيم 19"/>
          <p:cNvCxnSpPr/>
          <p:nvPr/>
        </p:nvCxnSpPr>
        <p:spPr>
          <a:xfrm rot="5400000">
            <a:off x="5036348" y="2536025"/>
            <a:ext cx="1214446" cy="1143008"/>
          </a:xfrm>
          <a:prstGeom prst="line">
            <a:avLst/>
          </a:prstGeom>
        </p:spPr>
        <p:style>
          <a:lnRef idx="2">
            <a:schemeClr val="dk1"/>
          </a:lnRef>
          <a:fillRef idx="0">
            <a:schemeClr val="dk1"/>
          </a:fillRef>
          <a:effectRef idx="1">
            <a:schemeClr val="dk1"/>
          </a:effectRef>
          <a:fontRef idx="minor">
            <a:schemeClr val="tx1"/>
          </a:fontRef>
        </p:style>
      </p:cxnSp>
      <p:cxnSp>
        <p:nvCxnSpPr>
          <p:cNvPr id="23" name="رابط مستقيم 22"/>
          <p:cNvCxnSpPr/>
          <p:nvPr/>
        </p:nvCxnSpPr>
        <p:spPr>
          <a:xfrm rot="5400000">
            <a:off x="2964646" y="2678901"/>
            <a:ext cx="1143008" cy="785818"/>
          </a:xfrm>
          <a:prstGeom prst="line">
            <a:avLst/>
          </a:prstGeom>
        </p:spPr>
        <p:style>
          <a:lnRef idx="2">
            <a:schemeClr val="dk1"/>
          </a:lnRef>
          <a:fillRef idx="0">
            <a:schemeClr val="dk1"/>
          </a:fillRef>
          <a:effectRef idx="1">
            <a:schemeClr val="dk1"/>
          </a:effectRef>
          <a:fontRef idx="minor">
            <a:schemeClr val="tx1"/>
          </a:fontRef>
        </p:style>
      </p:cxnSp>
      <p:cxnSp>
        <p:nvCxnSpPr>
          <p:cNvPr id="24" name="رابط مستقيم 23"/>
          <p:cNvCxnSpPr>
            <a:stCxn id="8" idx="1"/>
          </p:cNvCxnSpPr>
          <p:nvPr/>
        </p:nvCxnSpPr>
        <p:spPr>
          <a:xfrm rot="5400000">
            <a:off x="1428158" y="2928364"/>
            <a:ext cx="1144151" cy="428629"/>
          </a:xfrm>
          <a:prstGeom prst="line">
            <a:avLst/>
          </a:prstGeom>
        </p:spPr>
        <p:style>
          <a:lnRef idx="2">
            <a:schemeClr val="dk1"/>
          </a:lnRef>
          <a:fillRef idx="0">
            <a:schemeClr val="dk1"/>
          </a:fillRef>
          <a:effectRef idx="1">
            <a:schemeClr val="dk1"/>
          </a:effectRef>
          <a:fontRef idx="minor">
            <a:schemeClr val="tx1"/>
          </a:fontRef>
        </p:style>
      </p:cxnSp>
      <p:cxnSp>
        <p:nvCxnSpPr>
          <p:cNvPr id="28" name="رابط مستقيم 27"/>
          <p:cNvCxnSpPr/>
          <p:nvPr/>
        </p:nvCxnSpPr>
        <p:spPr>
          <a:xfrm>
            <a:off x="3000365" y="3714752"/>
            <a:ext cx="1357322" cy="1000132"/>
          </a:xfrm>
          <a:prstGeom prst="line">
            <a:avLst/>
          </a:prstGeom>
        </p:spPr>
        <p:style>
          <a:lnRef idx="2">
            <a:schemeClr val="dk1"/>
          </a:lnRef>
          <a:fillRef idx="0">
            <a:schemeClr val="dk1"/>
          </a:fillRef>
          <a:effectRef idx="1">
            <a:schemeClr val="dk1"/>
          </a:effectRef>
          <a:fontRef idx="minor">
            <a:schemeClr val="tx1"/>
          </a:fontRef>
        </p:style>
      </p:cxnSp>
      <p:cxnSp>
        <p:nvCxnSpPr>
          <p:cNvPr id="30" name="رابط مستقيم 29"/>
          <p:cNvCxnSpPr/>
          <p:nvPr/>
        </p:nvCxnSpPr>
        <p:spPr>
          <a:xfrm>
            <a:off x="4857753" y="3714752"/>
            <a:ext cx="1357322" cy="1000132"/>
          </a:xfrm>
          <a:prstGeom prst="line">
            <a:avLst/>
          </a:prstGeom>
        </p:spPr>
        <p:style>
          <a:lnRef idx="2">
            <a:schemeClr val="dk1"/>
          </a:lnRef>
          <a:fillRef idx="0">
            <a:schemeClr val="dk1"/>
          </a:fillRef>
          <a:effectRef idx="1">
            <a:schemeClr val="dk1"/>
          </a:effectRef>
          <a:fontRef idx="minor">
            <a:schemeClr val="tx1"/>
          </a:fontRef>
        </p:style>
      </p:cxnSp>
      <p:sp>
        <p:nvSpPr>
          <p:cNvPr id="31" name="مربع نص 30"/>
          <p:cNvSpPr txBox="1"/>
          <p:nvPr/>
        </p:nvSpPr>
        <p:spPr>
          <a:xfrm>
            <a:off x="5786447" y="2643182"/>
            <a:ext cx="1428760" cy="923330"/>
          </a:xfrm>
          <a:prstGeom prst="rect">
            <a:avLst/>
          </a:prstGeom>
          <a:noFill/>
        </p:spPr>
        <p:txBody>
          <a:bodyPr wrap="square" rtlCol="1">
            <a:spAutoFit/>
          </a:bodyPr>
          <a:lstStyle/>
          <a:p>
            <a:pPr algn="ctr"/>
            <a:r>
              <a:rPr lang="ar-SA" b="1" dirty="0" smtClean="0"/>
              <a:t>قراءة مطالع الفقرات لتحديد الفكرة الرئيسة</a:t>
            </a:r>
            <a:endParaRPr lang="ar-SA" b="1" dirty="0"/>
          </a:p>
        </p:txBody>
      </p:sp>
      <p:sp>
        <p:nvSpPr>
          <p:cNvPr id="32" name="مربع نص 31"/>
          <p:cNvSpPr txBox="1"/>
          <p:nvPr/>
        </p:nvSpPr>
        <p:spPr>
          <a:xfrm>
            <a:off x="5786447" y="3720116"/>
            <a:ext cx="1428760" cy="923330"/>
          </a:xfrm>
          <a:prstGeom prst="rect">
            <a:avLst/>
          </a:prstGeom>
          <a:noFill/>
        </p:spPr>
        <p:txBody>
          <a:bodyPr wrap="square" rtlCol="1">
            <a:spAutoFit/>
          </a:bodyPr>
          <a:lstStyle/>
          <a:p>
            <a:pPr algn="ctr"/>
            <a:r>
              <a:rPr lang="ar-SA" b="1" dirty="0" smtClean="0"/>
              <a:t>العودة للكتاب للتأكد من صحة الإجابة وتمامها</a:t>
            </a:r>
            <a:endParaRPr lang="ar-SA" b="1" dirty="0"/>
          </a:p>
        </p:txBody>
      </p:sp>
      <p:sp>
        <p:nvSpPr>
          <p:cNvPr id="33" name="مربع نص 32"/>
          <p:cNvSpPr txBox="1"/>
          <p:nvPr/>
        </p:nvSpPr>
        <p:spPr>
          <a:xfrm>
            <a:off x="3643307" y="2496917"/>
            <a:ext cx="2000264" cy="1138773"/>
          </a:xfrm>
          <a:prstGeom prst="rect">
            <a:avLst/>
          </a:prstGeom>
          <a:noFill/>
        </p:spPr>
        <p:txBody>
          <a:bodyPr wrap="square" rtlCol="1">
            <a:spAutoFit/>
          </a:bodyPr>
          <a:lstStyle/>
          <a:p>
            <a:pPr algn="ctr"/>
            <a:r>
              <a:rPr lang="ar-SA" b="1" dirty="0" smtClean="0"/>
              <a:t>تحويل الفكرة الرئيسة إلى سؤال</a:t>
            </a:r>
          </a:p>
          <a:p>
            <a:pPr algn="l"/>
            <a:r>
              <a:rPr lang="ar-SA" sz="1600" b="1" dirty="0" smtClean="0"/>
              <a:t>        وضع خط تحت       الجملة التي تحمل فكرة</a:t>
            </a:r>
            <a:endParaRPr lang="ar-SA" sz="1600" b="1" dirty="0"/>
          </a:p>
        </p:txBody>
      </p:sp>
      <p:sp>
        <p:nvSpPr>
          <p:cNvPr id="34" name="مربع نص 33"/>
          <p:cNvSpPr txBox="1"/>
          <p:nvPr/>
        </p:nvSpPr>
        <p:spPr>
          <a:xfrm>
            <a:off x="3643307" y="3714752"/>
            <a:ext cx="1643074" cy="923330"/>
          </a:xfrm>
          <a:prstGeom prst="rect">
            <a:avLst/>
          </a:prstGeom>
          <a:noFill/>
        </p:spPr>
        <p:txBody>
          <a:bodyPr wrap="square" rtlCol="1">
            <a:spAutoFit/>
          </a:bodyPr>
          <a:lstStyle/>
          <a:p>
            <a:pPr algn="ctr"/>
            <a:r>
              <a:rPr lang="ar-SA" b="1" dirty="0" smtClean="0"/>
              <a:t>إغلاق الكتاب والإجابة من الذاكرة عن الأسئلة</a:t>
            </a:r>
            <a:endParaRPr lang="ar-SA" b="1" dirty="0"/>
          </a:p>
        </p:txBody>
      </p:sp>
      <p:sp>
        <p:nvSpPr>
          <p:cNvPr id="35" name="مربع نص 34"/>
          <p:cNvSpPr txBox="1"/>
          <p:nvPr/>
        </p:nvSpPr>
        <p:spPr>
          <a:xfrm>
            <a:off x="1500167" y="4214818"/>
            <a:ext cx="2286016" cy="369332"/>
          </a:xfrm>
          <a:prstGeom prst="rect">
            <a:avLst/>
          </a:prstGeom>
          <a:noFill/>
        </p:spPr>
        <p:txBody>
          <a:bodyPr wrap="square" rtlCol="1">
            <a:spAutoFit/>
          </a:bodyPr>
          <a:lstStyle/>
          <a:p>
            <a:pPr algn="ctr"/>
            <a:r>
              <a:rPr lang="ar-SA" b="1" dirty="0" smtClean="0"/>
              <a:t>تدوين الإجابة تحت السؤال</a:t>
            </a:r>
            <a:endParaRPr lang="ar-SA" b="1" dirty="0"/>
          </a:p>
        </p:txBody>
      </p:sp>
      <p:sp>
        <p:nvSpPr>
          <p:cNvPr id="36" name="مربع نص 35"/>
          <p:cNvSpPr txBox="1"/>
          <p:nvPr/>
        </p:nvSpPr>
        <p:spPr>
          <a:xfrm>
            <a:off x="2143109" y="2500306"/>
            <a:ext cx="1428760" cy="584775"/>
          </a:xfrm>
          <a:prstGeom prst="rect">
            <a:avLst/>
          </a:prstGeom>
          <a:noFill/>
        </p:spPr>
        <p:txBody>
          <a:bodyPr wrap="square" rtlCol="1">
            <a:spAutoFit/>
          </a:bodyPr>
          <a:lstStyle/>
          <a:p>
            <a:pPr algn="ctr"/>
            <a:r>
              <a:rPr lang="ar-SA" sz="1600" b="1" dirty="0" smtClean="0"/>
              <a:t>البحث عن أجوبة للأسئلة المطروحة</a:t>
            </a:r>
            <a:endParaRPr lang="ar-SA" sz="1600" b="1" dirty="0"/>
          </a:p>
        </p:txBody>
      </p:sp>
      <p:sp>
        <p:nvSpPr>
          <p:cNvPr id="39" name="مربع نص 38"/>
          <p:cNvSpPr txBox="1"/>
          <p:nvPr/>
        </p:nvSpPr>
        <p:spPr>
          <a:xfrm>
            <a:off x="1857357" y="3000372"/>
            <a:ext cx="1428760" cy="584775"/>
          </a:xfrm>
          <a:prstGeom prst="rect">
            <a:avLst/>
          </a:prstGeom>
          <a:noFill/>
        </p:spPr>
        <p:txBody>
          <a:bodyPr wrap="square" rtlCol="1">
            <a:spAutoFit/>
          </a:bodyPr>
          <a:lstStyle/>
          <a:p>
            <a:pPr algn="ctr"/>
            <a:r>
              <a:rPr lang="ar-SA" sz="1600" b="1" dirty="0" smtClean="0"/>
              <a:t>كتابة السؤال على الهامش</a:t>
            </a:r>
            <a:endParaRPr lang="ar-SA" sz="1600" b="1" dirty="0"/>
          </a:p>
        </p:txBody>
      </p:sp>
      <p:sp>
        <p:nvSpPr>
          <p:cNvPr id="40" name="مربع نص 39"/>
          <p:cNvSpPr txBox="1"/>
          <p:nvPr/>
        </p:nvSpPr>
        <p:spPr>
          <a:xfrm>
            <a:off x="1142977" y="2546331"/>
            <a:ext cx="857256" cy="954107"/>
          </a:xfrm>
          <a:prstGeom prst="rect">
            <a:avLst/>
          </a:prstGeom>
          <a:noFill/>
        </p:spPr>
        <p:txBody>
          <a:bodyPr wrap="square" rtlCol="1">
            <a:spAutoFit/>
          </a:bodyPr>
          <a:lstStyle/>
          <a:p>
            <a:pPr algn="ctr"/>
            <a:r>
              <a:rPr lang="ar-SA" sz="1400" b="1" dirty="0" smtClean="0"/>
              <a:t>تعديل الأسئلة بناءً على القراءة</a:t>
            </a:r>
            <a:endParaRPr lang="ar-SA" sz="1400" b="1" dirty="0"/>
          </a:p>
        </p:txBody>
      </p:sp>
      <p:sp>
        <p:nvSpPr>
          <p:cNvPr id="44" name="مربع نص 43"/>
          <p:cNvSpPr txBox="1"/>
          <p:nvPr/>
        </p:nvSpPr>
        <p:spPr>
          <a:xfrm>
            <a:off x="6143636" y="1772655"/>
            <a:ext cx="1214446" cy="584775"/>
          </a:xfrm>
          <a:prstGeom prst="rect">
            <a:avLst/>
          </a:prstGeom>
          <a:noFill/>
        </p:spPr>
        <p:txBody>
          <a:bodyPr wrap="square" rtlCol="1">
            <a:spAutoFit/>
          </a:bodyPr>
          <a:lstStyle/>
          <a:p>
            <a:pPr algn="ctr"/>
            <a:r>
              <a:rPr lang="ar-SA" sz="3200" b="1" i="1" dirty="0" smtClean="0">
                <a:solidFill>
                  <a:srgbClr val="C00000"/>
                </a:solidFill>
              </a:rPr>
              <a:t>استطلع</a:t>
            </a:r>
            <a:endParaRPr lang="ar-SA" sz="3200" b="1" i="1" dirty="0">
              <a:solidFill>
                <a:srgbClr val="C00000"/>
              </a:solidFill>
            </a:endParaRPr>
          </a:p>
        </p:txBody>
      </p:sp>
      <p:sp>
        <p:nvSpPr>
          <p:cNvPr id="45" name="مربع نص 44"/>
          <p:cNvSpPr txBox="1"/>
          <p:nvPr/>
        </p:nvSpPr>
        <p:spPr>
          <a:xfrm>
            <a:off x="3929058" y="1714488"/>
            <a:ext cx="1214446" cy="584775"/>
          </a:xfrm>
          <a:prstGeom prst="rect">
            <a:avLst/>
          </a:prstGeom>
          <a:noFill/>
        </p:spPr>
        <p:txBody>
          <a:bodyPr wrap="square" rtlCol="1">
            <a:spAutoFit/>
          </a:bodyPr>
          <a:lstStyle/>
          <a:p>
            <a:pPr algn="ctr"/>
            <a:r>
              <a:rPr lang="ar-SA" sz="3200" b="1" i="1" dirty="0" smtClean="0">
                <a:solidFill>
                  <a:srgbClr val="C00000"/>
                </a:solidFill>
              </a:rPr>
              <a:t>أسأل </a:t>
            </a:r>
            <a:endParaRPr lang="ar-SA" sz="3200" b="1" i="1" dirty="0">
              <a:solidFill>
                <a:srgbClr val="C00000"/>
              </a:solidFill>
            </a:endParaRPr>
          </a:p>
        </p:txBody>
      </p:sp>
      <p:sp>
        <p:nvSpPr>
          <p:cNvPr id="46" name="مربع نص 45"/>
          <p:cNvSpPr txBox="1"/>
          <p:nvPr/>
        </p:nvSpPr>
        <p:spPr>
          <a:xfrm>
            <a:off x="1571604" y="1714488"/>
            <a:ext cx="1214446" cy="584775"/>
          </a:xfrm>
          <a:prstGeom prst="rect">
            <a:avLst/>
          </a:prstGeom>
          <a:noFill/>
        </p:spPr>
        <p:txBody>
          <a:bodyPr wrap="square" rtlCol="1">
            <a:spAutoFit/>
          </a:bodyPr>
          <a:lstStyle/>
          <a:p>
            <a:pPr algn="ctr"/>
            <a:r>
              <a:rPr lang="ar-SA" sz="3200" b="1" i="1" dirty="0" smtClean="0">
                <a:solidFill>
                  <a:srgbClr val="C00000"/>
                </a:solidFill>
              </a:rPr>
              <a:t>أقرأ</a:t>
            </a:r>
            <a:endParaRPr lang="ar-SA" sz="3200" b="1" i="1" dirty="0">
              <a:solidFill>
                <a:srgbClr val="C00000"/>
              </a:solidFill>
            </a:endParaRPr>
          </a:p>
        </p:txBody>
      </p:sp>
      <p:sp>
        <p:nvSpPr>
          <p:cNvPr id="47" name="مربع نص 46"/>
          <p:cNvSpPr txBox="1"/>
          <p:nvPr/>
        </p:nvSpPr>
        <p:spPr>
          <a:xfrm>
            <a:off x="6000760" y="4857760"/>
            <a:ext cx="1214446" cy="584775"/>
          </a:xfrm>
          <a:prstGeom prst="rect">
            <a:avLst/>
          </a:prstGeom>
          <a:noFill/>
        </p:spPr>
        <p:txBody>
          <a:bodyPr wrap="square" rtlCol="1">
            <a:spAutoFit/>
          </a:bodyPr>
          <a:lstStyle/>
          <a:p>
            <a:pPr algn="ctr"/>
            <a:r>
              <a:rPr lang="ar-SA" sz="3200" b="1" i="1" dirty="0" smtClean="0">
                <a:solidFill>
                  <a:srgbClr val="C00000"/>
                </a:solidFill>
              </a:rPr>
              <a:t>أجيب</a:t>
            </a:r>
            <a:endParaRPr lang="ar-SA" sz="3200" b="1" i="1" dirty="0">
              <a:solidFill>
                <a:srgbClr val="C00000"/>
              </a:solidFill>
            </a:endParaRPr>
          </a:p>
        </p:txBody>
      </p:sp>
      <p:sp>
        <p:nvSpPr>
          <p:cNvPr id="48" name="مربع نص 47"/>
          <p:cNvSpPr txBox="1"/>
          <p:nvPr/>
        </p:nvSpPr>
        <p:spPr>
          <a:xfrm>
            <a:off x="3286116" y="4786322"/>
            <a:ext cx="1214446" cy="584775"/>
          </a:xfrm>
          <a:prstGeom prst="rect">
            <a:avLst/>
          </a:prstGeom>
          <a:noFill/>
        </p:spPr>
        <p:txBody>
          <a:bodyPr wrap="square" rtlCol="1">
            <a:spAutoFit/>
          </a:bodyPr>
          <a:lstStyle/>
          <a:p>
            <a:pPr algn="ctr"/>
            <a:r>
              <a:rPr lang="ar-SA" sz="3200" b="1" i="1" dirty="0" smtClean="0">
                <a:solidFill>
                  <a:srgbClr val="C00000"/>
                </a:solidFill>
              </a:rPr>
              <a:t>أراجع</a:t>
            </a:r>
            <a:endParaRPr lang="ar-SA" sz="32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ircle(in)">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circle(in)">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circle(in)">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circle(in)">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circle(in)">
                                      <p:cBhvr>
                                        <p:cTn id="2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928662" y="112920"/>
            <a:ext cx="7786742" cy="1815882"/>
          </a:xfrm>
          <a:prstGeom prst="rect">
            <a:avLst/>
          </a:prstGeom>
          <a:noFill/>
        </p:spPr>
        <p:txBody>
          <a:bodyPr wrap="square" rtlCol="1">
            <a:spAutoFit/>
          </a:bodyPr>
          <a:lstStyle/>
          <a:p>
            <a:r>
              <a:rPr lang="ar-SA" sz="2800" b="1" dirty="0" smtClean="0">
                <a:solidFill>
                  <a:srgbClr val="C00000"/>
                </a:solidFill>
              </a:rPr>
              <a:t>*2*   أ/أعلل ما يلي:</a:t>
            </a:r>
          </a:p>
          <a:p>
            <a:pPr algn="ctr"/>
            <a:r>
              <a:rPr lang="ar-SA" sz="2800" b="1" u="sng" dirty="0" smtClean="0">
                <a:solidFill>
                  <a:schemeClr val="accent1">
                    <a:lumMod val="75000"/>
                  </a:schemeClr>
                </a:solidFill>
              </a:rPr>
              <a:t>-وضع خطّ تحت الجملة المفتاحية.</a:t>
            </a:r>
          </a:p>
          <a:p>
            <a:pPr algn="ctr"/>
            <a:endParaRPr lang="ar-SA" sz="2800" b="1" dirty="0" smtClean="0">
              <a:solidFill>
                <a:srgbClr val="C00000"/>
              </a:solidFill>
            </a:endParaRPr>
          </a:p>
          <a:p>
            <a:pPr algn="ctr"/>
            <a:r>
              <a:rPr lang="ar-SA" sz="2800" b="1" u="sng" dirty="0" smtClean="0">
                <a:solidFill>
                  <a:schemeClr val="accent1">
                    <a:lumMod val="75000"/>
                  </a:schemeClr>
                </a:solidFill>
              </a:rPr>
              <a:t>-كتابة السؤال على الهامش عند تحويل الفكرة الرئيسة إلى سؤال.</a:t>
            </a:r>
            <a:endParaRPr lang="ar-SA" sz="2800" b="1" u="sng" dirty="0">
              <a:solidFill>
                <a:schemeClr val="accent1">
                  <a:lumMod val="75000"/>
                </a:schemeClr>
              </a:solidFill>
            </a:endParaRPr>
          </a:p>
        </p:txBody>
      </p:sp>
      <p:sp>
        <p:nvSpPr>
          <p:cNvPr id="4" name="مربع نص 3"/>
          <p:cNvSpPr txBox="1"/>
          <p:nvPr/>
        </p:nvSpPr>
        <p:spPr>
          <a:xfrm>
            <a:off x="1785918" y="1000108"/>
            <a:ext cx="5214974" cy="461665"/>
          </a:xfrm>
          <a:prstGeom prst="rect">
            <a:avLst/>
          </a:prstGeom>
          <a:noFill/>
        </p:spPr>
        <p:txBody>
          <a:bodyPr wrap="square" rtlCol="1">
            <a:spAutoFit/>
          </a:bodyPr>
          <a:lstStyle/>
          <a:p>
            <a:pPr algn="ctr"/>
            <a:r>
              <a:rPr lang="ar-SA" sz="2400" b="1" i="1" dirty="0" smtClean="0">
                <a:solidFill>
                  <a:srgbClr val="C00000"/>
                </a:solidFill>
              </a:rPr>
              <a:t>لأن الجملة المفتاحة للفكرة الرئيسة للفقرة</a:t>
            </a:r>
            <a:endParaRPr lang="ar-SA" sz="2400" b="1" i="1" dirty="0">
              <a:solidFill>
                <a:srgbClr val="C00000"/>
              </a:solidFill>
            </a:endParaRPr>
          </a:p>
        </p:txBody>
      </p:sp>
      <p:sp>
        <p:nvSpPr>
          <p:cNvPr id="5" name="مربع نص 4"/>
          <p:cNvSpPr txBox="1"/>
          <p:nvPr/>
        </p:nvSpPr>
        <p:spPr>
          <a:xfrm>
            <a:off x="500034" y="1895765"/>
            <a:ext cx="7715304" cy="461665"/>
          </a:xfrm>
          <a:prstGeom prst="rect">
            <a:avLst/>
          </a:prstGeom>
          <a:noFill/>
        </p:spPr>
        <p:txBody>
          <a:bodyPr wrap="square" rtlCol="1">
            <a:spAutoFit/>
          </a:bodyPr>
          <a:lstStyle/>
          <a:p>
            <a:pPr algn="ctr"/>
            <a:r>
              <a:rPr lang="ar-SA" sz="2400" b="1" i="1" dirty="0" smtClean="0">
                <a:solidFill>
                  <a:srgbClr val="C00000"/>
                </a:solidFill>
              </a:rPr>
              <a:t>لتفكير في مضمون الفكرة التي تدور حولها الفقراء ومن ثم طرح سؤال عليها</a:t>
            </a:r>
            <a:endParaRPr lang="ar-SA" sz="2400" b="1" i="1" dirty="0">
              <a:solidFill>
                <a:srgbClr val="C00000"/>
              </a:solidFill>
            </a:endParaRPr>
          </a:p>
        </p:txBody>
      </p:sp>
      <p:sp>
        <p:nvSpPr>
          <p:cNvPr id="6" name="مربع نص 5"/>
          <p:cNvSpPr txBox="1"/>
          <p:nvPr/>
        </p:nvSpPr>
        <p:spPr>
          <a:xfrm>
            <a:off x="571472" y="2328344"/>
            <a:ext cx="8001056" cy="3600986"/>
          </a:xfrm>
          <a:prstGeom prst="rect">
            <a:avLst/>
          </a:prstGeom>
          <a:noFill/>
        </p:spPr>
        <p:txBody>
          <a:bodyPr wrap="square" rtlCol="1">
            <a:spAutoFit/>
          </a:bodyPr>
          <a:lstStyle/>
          <a:p>
            <a:r>
              <a:rPr lang="ar-SA" sz="2800" b="1" dirty="0" smtClean="0">
                <a:solidFill>
                  <a:srgbClr val="C00000"/>
                </a:solidFill>
              </a:rPr>
              <a:t>        ب/أختار الإجابة الصحيحة مما يلي بوضع علامة(</a:t>
            </a:r>
            <a:r>
              <a:rPr lang="ar-SA" sz="2800" b="1" dirty="0" smtClean="0">
                <a:solidFill>
                  <a:srgbClr val="C00000"/>
                </a:solidFill>
                <a:sym typeface="Wingdings"/>
              </a:rPr>
              <a:t></a:t>
            </a:r>
            <a:r>
              <a:rPr lang="ar-SA" sz="2800" b="1" dirty="0" smtClean="0">
                <a:solidFill>
                  <a:srgbClr val="C00000"/>
                </a:solidFill>
              </a:rPr>
              <a:t>)أمامها:</a:t>
            </a:r>
          </a:p>
          <a:p>
            <a:pPr algn="ctr"/>
            <a:r>
              <a:rPr lang="ar-SA" sz="2800" b="1" u="sng" dirty="0" smtClean="0">
                <a:solidFill>
                  <a:schemeClr val="accent1">
                    <a:lumMod val="75000"/>
                  </a:schemeClr>
                </a:solidFill>
              </a:rPr>
              <a:t>-للتأكد من صحة الإجابة عن الأسئلة وتمامها:</a:t>
            </a:r>
          </a:p>
          <a:p>
            <a:pPr algn="ctr"/>
            <a:r>
              <a:rPr lang="ar-SA" sz="2400" b="1" u="sng" dirty="0" smtClean="0"/>
              <a:t>(  ) تلخيص الموضوع باسلوب:سؤال/جواب</a:t>
            </a:r>
          </a:p>
          <a:p>
            <a:pPr algn="ctr"/>
            <a:r>
              <a:rPr lang="ar-SA" sz="2400" b="1" u="sng" dirty="0" smtClean="0"/>
              <a:t>(  )مراجعة الموضوع(النص)</a:t>
            </a:r>
          </a:p>
          <a:p>
            <a:pPr algn="ctr"/>
            <a:r>
              <a:rPr lang="ar-SA" sz="2400" b="1" u="sng" dirty="0" smtClean="0"/>
              <a:t>(  )كتابة الفكرة الرئيسة</a:t>
            </a:r>
            <a:endParaRPr lang="ar-SA" sz="2800" b="1" dirty="0" smtClean="0">
              <a:solidFill>
                <a:srgbClr val="C00000"/>
              </a:solidFill>
            </a:endParaRPr>
          </a:p>
          <a:p>
            <a:pPr algn="ctr"/>
            <a:r>
              <a:rPr lang="ar-SA" sz="2800" b="1" u="sng" dirty="0" smtClean="0">
                <a:solidFill>
                  <a:schemeClr val="accent1">
                    <a:lumMod val="75000"/>
                  </a:schemeClr>
                </a:solidFill>
              </a:rPr>
              <a:t>-للبحث عن أجوبة للأسئلة المطروحة أو تعديل الأسئلة المطروحة:</a:t>
            </a:r>
          </a:p>
          <a:p>
            <a:pPr algn="ctr"/>
            <a:r>
              <a:rPr lang="ar-SA" sz="2400" b="1" u="sng" dirty="0" smtClean="0"/>
              <a:t>( )استطلاع فقرات الموضوع(النص)</a:t>
            </a:r>
          </a:p>
          <a:p>
            <a:pPr algn="ctr"/>
            <a:r>
              <a:rPr lang="ar-SA" sz="2400" b="1" u="sng" dirty="0" smtClean="0"/>
              <a:t>( )إغلاق الكتاب والإجابة من الذاكرة</a:t>
            </a:r>
          </a:p>
          <a:p>
            <a:pPr algn="ctr"/>
            <a:r>
              <a:rPr lang="ar-SA" sz="2400" b="1" u="sng" dirty="0" smtClean="0"/>
              <a:t>( )قراءة الموضوع(النص)بتركيز وانتباه</a:t>
            </a:r>
          </a:p>
        </p:txBody>
      </p:sp>
      <p:sp>
        <p:nvSpPr>
          <p:cNvPr id="7" name="مربع نص 6"/>
          <p:cNvSpPr txBox="1"/>
          <p:nvPr/>
        </p:nvSpPr>
        <p:spPr>
          <a:xfrm>
            <a:off x="5643570" y="3571876"/>
            <a:ext cx="357190"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8" name="مربع نص 7"/>
          <p:cNvSpPr txBox="1"/>
          <p:nvPr/>
        </p:nvSpPr>
        <p:spPr>
          <a:xfrm>
            <a:off x="6286512" y="5429264"/>
            <a:ext cx="357190"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circle(in)">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circle(in)">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571472" y="119698"/>
            <a:ext cx="8215370" cy="523220"/>
          </a:xfrm>
          <a:prstGeom prst="rect">
            <a:avLst/>
          </a:prstGeom>
          <a:noFill/>
        </p:spPr>
        <p:txBody>
          <a:bodyPr wrap="square" rtlCol="1">
            <a:spAutoFit/>
          </a:bodyPr>
          <a:lstStyle/>
          <a:p>
            <a:pPr algn="ctr"/>
            <a:r>
              <a:rPr lang="ar-SA" sz="2800" b="1" dirty="0" smtClean="0">
                <a:solidFill>
                  <a:srgbClr val="C00000"/>
                </a:solidFill>
              </a:rPr>
              <a:t>*3*أقرأ الفقرة التالية،ثم أسجل تعليقاتي في الفراغات كما هو مطلوب:</a:t>
            </a:r>
            <a:endParaRPr lang="ar-SA" sz="2800" b="1" dirty="0">
              <a:solidFill>
                <a:srgbClr val="C00000"/>
              </a:solidFill>
            </a:endParaRPr>
          </a:p>
        </p:txBody>
      </p:sp>
      <p:sp>
        <p:nvSpPr>
          <p:cNvPr id="4" name="مستطيل مستدير الزوايا 3"/>
          <p:cNvSpPr/>
          <p:nvPr/>
        </p:nvSpPr>
        <p:spPr>
          <a:xfrm>
            <a:off x="571472" y="642918"/>
            <a:ext cx="8001056" cy="2928958"/>
          </a:xfrm>
          <a:prstGeom prst="roundRect">
            <a:avLst>
              <a:gd name="adj" fmla="val 12076"/>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lin ang="13500000" scaled="1"/>
            <a:tileRect/>
          </a:gra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r>
              <a:rPr lang="ar-SA" sz="2000" b="1" dirty="0" smtClean="0">
                <a:solidFill>
                  <a:srgbClr val="002060"/>
                </a:solidFill>
              </a:rPr>
              <a:t>على رغم اعتبار النيترات من أهم الأسمدة،إلا أن الإسراف في استخدامها يحدث كثيراً من الأضرار.فهو يؤدي إلى تلوث المياه الجوفية والسطحية والخضروات بالنيترات،وحدوث ظاهرة ازدهار الطحالب والأعشاب الضارة في الممرات المائية فتغلقها،مما يستوجب العمل على إزالتها باستمرار.كما يؤدي إلى إصابة الأطفال بمرض زرقة العيون.وتتفاعل النيترات مع هيموغلوبين الدم مكونة مركبا معقدا يسبب للإنسان ضعفا شديدا في نقل الأكسجين للدم،بالإضافة إلى تكون مركبات النيتروزامين التي تسبب أمراضاً سرطانية وأوراماً خبيثة وارتفاعاً في ضغط الدم،لذا أوصت منظمة الصحة العالمية بألا تزيد نسبة النيترات في مياه الشرب على عشرة أجزاء في المليون.</a:t>
            </a:r>
            <a:endParaRPr lang="ar-SA" sz="2000" b="1" dirty="0">
              <a:solidFill>
                <a:srgbClr val="002060"/>
              </a:solidFill>
            </a:endParaRPr>
          </a:p>
        </p:txBody>
      </p:sp>
      <p:sp>
        <p:nvSpPr>
          <p:cNvPr id="5" name="وسيلة شرح على شكل سحابة 4"/>
          <p:cNvSpPr/>
          <p:nvPr/>
        </p:nvSpPr>
        <p:spPr>
          <a:xfrm>
            <a:off x="6572264" y="3714752"/>
            <a:ext cx="2214578" cy="500066"/>
          </a:xfrm>
          <a:prstGeom prst="cloudCallou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chemeClr val="tx1"/>
                </a:solidFill>
              </a:rPr>
              <a:t>الفكرة الرئيسة</a:t>
            </a:r>
            <a:endParaRPr lang="ar-SA" sz="2000" b="1" dirty="0">
              <a:solidFill>
                <a:schemeClr val="tx1"/>
              </a:solidFill>
            </a:endParaRPr>
          </a:p>
        </p:txBody>
      </p:sp>
      <p:sp>
        <p:nvSpPr>
          <p:cNvPr id="6" name="وسيلة شرح على شكل سحابة 5"/>
          <p:cNvSpPr/>
          <p:nvPr/>
        </p:nvSpPr>
        <p:spPr>
          <a:xfrm>
            <a:off x="6143636" y="4500570"/>
            <a:ext cx="2214578" cy="500066"/>
          </a:xfrm>
          <a:prstGeom prst="cloudCallou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chemeClr val="tx1"/>
                </a:solidFill>
              </a:rPr>
              <a:t>السؤال</a:t>
            </a:r>
            <a:endParaRPr lang="ar-SA" sz="2000" b="1" dirty="0">
              <a:solidFill>
                <a:schemeClr val="tx1"/>
              </a:solidFill>
            </a:endParaRPr>
          </a:p>
        </p:txBody>
      </p:sp>
      <p:sp>
        <p:nvSpPr>
          <p:cNvPr id="7" name="وسيلة شرح على شكل سحابة 6"/>
          <p:cNvSpPr/>
          <p:nvPr/>
        </p:nvSpPr>
        <p:spPr>
          <a:xfrm>
            <a:off x="5929322" y="5214950"/>
            <a:ext cx="2214578" cy="500066"/>
          </a:xfrm>
          <a:prstGeom prst="cloudCallou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chemeClr val="tx1"/>
                </a:solidFill>
              </a:rPr>
              <a:t>الإجابة</a:t>
            </a:r>
            <a:endParaRPr lang="ar-SA" sz="2000" b="1" dirty="0">
              <a:solidFill>
                <a:schemeClr val="tx1"/>
              </a:solidFill>
            </a:endParaRPr>
          </a:p>
        </p:txBody>
      </p:sp>
      <p:sp>
        <p:nvSpPr>
          <p:cNvPr id="8" name="مربع نص 7"/>
          <p:cNvSpPr txBox="1"/>
          <p:nvPr/>
        </p:nvSpPr>
        <p:spPr>
          <a:xfrm>
            <a:off x="642910" y="3681715"/>
            <a:ext cx="5786478" cy="461665"/>
          </a:xfrm>
          <a:prstGeom prst="rect">
            <a:avLst/>
          </a:prstGeom>
          <a:noFill/>
        </p:spPr>
        <p:txBody>
          <a:bodyPr wrap="square" rtlCol="1">
            <a:spAutoFit/>
          </a:bodyPr>
          <a:lstStyle/>
          <a:p>
            <a:pPr algn="ctr"/>
            <a:r>
              <a:rPr lang="ar-SA" sz="2400" b="1" dirty="0" smtClean="0">
                <a:solidFill>
                  <a:srgbClr val="C00000"/>
                </a:solidFill>
              </a:rPr>
              <a:t>تلوث المياه الجوفية والسطحية والخضروات بالنيترات</a:t>
            </a:r>
            <a:endParaRPr lang="ar-SA" sz="2400" b="1" dirty="0">
              <a:solidFill>
                <a:srgbClr val="C00000"/>
              </a:solidFill>
            </a:endParaRPr>
          </a:p>
        </p:txBody>
      </p:sp>
      <p:sp>
        <p:nvSpPr>
          <p:cNvPr id="9" name="مربع نص 8"/>
          <p:cNvSpPr txBox="1"/>
          <p:nvPr/>
        </p:nvSpPr>
        <p:spPr>
          <a:xfrm>
            <a:off x="1000100" y="4429132"/>
            <a:ext cx="5214974" cy="461665"/>
          </a:xfrm>
          <a:prstGeom prst="rect">
            <a:avLst/>
          </a:prstGeom>
          <a:noFill/>
        </p:spPr>
        <p:txBody>
          <a:bodyPr wrap="square" rtlCol="1">
            <a:spAutoFit/>
          </a:bodyPr>
          <a:lstStyle/>
          <a:p>
            <a:pPr algn="ctr"/>
            <a:r>
              <a:rPr lang="ar-SA" sz="2400" b="1" dirty="0" smtClean="0">
                <a:solidFill>
                  <a:srgbClr val="C00000"/>
                </a:solidFill>
              </a:rPr>
              <a:t>إلى ماذا يؤدي الإسراف في استخدام النيترات؟</a:t>
            </a:r>
            <a:endParaRPr lang="ar-SA" sz="2400" b="1" dirty="0">
              <a:solidFill>
                <a:srgbClr val="C00000"/>
              </a:solidFill>
            </a:endParaRPr>
          </a:p>
        </p:txBody>
      </p:sp>
      <p:sp>
        <p:nvSpPr>
          <p:cNvPr id="10" name="مربع نص 9"/>
          <p:cNvSpPr txBox="1"/>
          <p:nvPr/>
        </p:nvSpPr>
        <p:spPr>
          <a:xfrm>
            <a:off x="285720" y="5286388"/>
            <a:ext cx="5786478" cy="461665"/>
          </a:xfrm>
          <a:prstGeom prst="rect">
            <a:avLst/>
          </a:prstGeom>
          <a:noFill/>
        </p:spPr>
        <p:txBody>
          <a:bodyPr wrap="square" rtlCol="1">
            <a:spAutoFit/>
          </a:bodyPr>
          <a:lstStyle/>
          <a:p>
            <a:pPr algn="ctr"/>
            <a:r>
              <a:rPr lang="ar-SA" sz="2400" b="1" dirty="0" smtClean="0">
                <a:solidFill>
                  <a:srgbClr val="C00000"/>
                </a:solidFill>
              </a:rPr>
              <a:t>يؤدي إلى أمراض سرطانية وأوراماً خبيثة</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42876" y="239982"/>
            <a:ext cx="8786842" cy="4832092"/>
          </a:xfrm>
          <a:prstGeom prst="rect">
            <a:avLst/>
          </a:prstGeom>
          <a:noFill/>
        </p:spPr>
        <p:txBody>
          <a:bodyPr wrap="square" rtlCol="1">
            <a:spAutoFit/>
          </a:bodyPr>
          <a:lstStyle/>
          <a:p>
            <a:pPr algn="ctr"/>
            <a:r>
              <a:rPr lang="ar-SA" sz="2800" b="1" dirty="0" smtClean="0">
                <a:solidFill>
                  <a:srgbClr val="C00000"/>
                </a:solidFill>
              </a:rPr>
              <a:t>*4*أ/أكتب مع من بجواري إلى من لم يتعرف على طريقة القراءة المتعمقة،أصفها له،وأخبره بفوائدها</a:t>
            </a:r>
            <a:r>
              <a:rPr lang="ar-SA" sz="2800" b="1" dirty="0" smtClean="0">
                <a:solidFill>
                  <a:srgbClr val="C00000"/>
                </a:solidFill>
                <a:sym typeface="Wingdings" pitchFamily="2" charset="2"/>
              </a:rPr>
              <a:t>:(مع مراعاة الصحة النحوية وسلامة الرسم الإملائي وعلامات الترقيم)</a:t>
            </a:r>
            <a:r>
              <a:rPr lang="ar-SA" sz="2800" b="1" dirty="0" smtClean="0">
                <a:solidFill>
                  <a:srgbClr val="C00000"/>
                </a:solidFill>
              </a:rPr>
              <a:t>:</a:t>
            </a:r>
          </a:p>
          <a:p>
            <a:pPr algn="ctr"/>
            <a:r>
              <a:rPr lang="ar-SA" sz="2800" b="1" dirty="0" smtClean="0">
                <a:solidFill>
                  <a:srgbClr val="C00000"/>
                </a:solidFill>
              </a:rPr>
              <a:t>ب/استعداداً لدخول الاختبار،كان أحمد يطبق الخطوات الخمس للقراءة المتعمقة،وكان زميله أنس يتبع طريقة خاصة في القراءة،حيث يقرأ الموضوعات المقررة أكثر من مرة،ثم يجيب عن الأسئلة التي تعقب الموضوع.</a:t>
            </a:r>
          </a:p>
          <a:p>
            <a:r>
              <a:rPr lang="ar-SA" sz="2800" b="1" u="sng" dirty="0" smtClean="0">
                <a:solidFill>
                  <a:schemeClr val="tx2">
                    <a:lumMod val="75000"/>
                  </a:schemeClr>
                </a:solidFill>
              </a:rPr>
              <a:t>&amp;في نظرك أيهما:</a:t>
            </a:r>
          </a:p>
          <a:p>
            <a:r>
              <a:rPr lang="ar-SA" sz="2400" b="1" dirty="0" smtClean="0">
                <a:solidFill>
                  <a:srgbClr val="00B050"/>
                </a:solidFill>
              </a:rPr>
              <a:t>1)يتبع طريقة أسهل؟</a:t>
            </a:r>
          </a:p>
          <a:p>
            <a:r>
              <a:rPr lang="ar-SA" sz="2400" b="1" dirty="0" smtClean="0">
                <a:solidFill>
                  <a:srgbClr val="00B050"/>
                </a:solidFill>
              </a:rPr>
              <a:t>2)يفهم بدقة أكبر؟</a:t>
            </a:r>
          </a:p>
          <a:p>
            <a:r>
              <a:rPr lang="ar-SA" sz="2400" b="1" dirty="0" smtClean="0">
                <a:solidFill>
                  <a:srgbClr val="00B050"/>
                </a:solidFill>
              </a:rPr>
              <a:t>3)سيحصل على نتيجة أفضل؟</a:t>
            </a:r>
            <a:endParaRPr lang="ar-SA" sz="2400" b="1" dirty="0">
              <a:solidFill>
                <a:srgbClr val="00B050"/>
              </a:solidFill>
            </a:endParaRPr>
          </a:p>
        </p:txBody>
      </p:sp>
      <p:sp>
        <p:nvSpPr>
          <p:cNvPr id="4" name="مربع نص 3"/>
          <p:cNvSpPr txBox="1"/>
          <p:nvPr/>
        </p:nvSpPr>
        <p:spPr>
          <a:xfrm>
            <a:off x="5857884" y="3571876"/>
            <a:ext cx="857256" cy="584775"/>
          </a:xfrm>
          <a:prstGeom prst="rect">
            <a:avLst/>
          </a:prstGeom>
          <a:noFill/>
        </p:spPr>
        <p:txBody>
          <a:bodyPr wrap="square" rtlCol="1">
            <a:spAutoFit/>
          </a:bodyPr>
          <a:lstStyle/>
          <a:p>
            <a:pPr algn="ctr"/>
            <a:r>
              <a:rPr lang="ar-SA" sz="3200" b="1" i="1" dirty="0" smtClean="0">
                <a:solidFill>
                  <a:srgbClr val="C00000"/>
                </a:solidFill>
              </a:rPr>
              <a:t>أحمد</a:t>
            </a:r>
            <a:endParaRPr lang="ar-SA" b="1" i="1" dirty="0">
              <a:solidFill>
                <a:srgbClr val="C00000"/>
              </a:solidFill>
            </a:endParaRPr>
          </a:p>
        </p:txBody>
      </p:sp>
      <p:sp>
        <p:nvSpPr>
          <p:cNvPr id="5" name="مربع نص 4"/>
          <p:cNvSpPr txBox="1"/>
          <p:nvPr/>
        </p:nvSpPr>
        <p:spPr>
          <a:xfrm>
            <a:off x="6072198" y="3915795"/>
            <a:ext cx="857256" cy="584775"/>
          </a:xfrm>
          <a:prstGeom prst="rect">
            <a:avLst/>
          </a:prstGeom>
          <a:noFill/>
        </p:spPr>
        <p:txBody>
          <a:bodyPr wrap="square" rtlCol="1">
            <a:spAutoFit/>
          </a:bodyPr>
          <a:lstStyle/>
          <a:p>
            <a:pPr algn="ctr"/>
            <a:r>
              <a:rPr lang="ar-SA" sz="3200" b="1" i="1" dirty="0" smtClean="0">
                <a:solidFill>
                  <a:srgbClr val="C00000"/>
                </a:solidFill>
              </a:rPr>
              <a:t>أحمد</a:t>
            </a:r>
            <a:endParaRPr lang="ar-SA" b="1" i="1" dirty="0">
              <a:solidFill>
                <a:srgbClr val="C00000"/>
              </a:solidFill>
            </a:endParaRPr>
          </a:p>
        </p:txBody>
      </p:sp>
      <p:sp>
        <p:nvSpPr>
          <p:cNvPr id="6" name="مربع نص 5"/>
          <p:cNvSpPr txBox="1"/>
          <p:nvPr/>
        </p:nvSpPr>
        <p:spPr>
          <a:xfrm>
            <a:off x="5000628" y="4272985"/>
            <a:ext cx="857256" cy="584775"/>
          </a:xfrm>
          <a:prstGeom prst="rect">
            <a:avLst/>
          </a:prstGeom>
          <a:noFill/>
        </p:spPr>
        <p:txBody>
          <a:bodyPr wrap="square" rtlCol="1">
            <a:spAutoFit/>
          </a:bodyPr>
          <a:lstStyle/>
          <a:p>
            <a:pPr algn="ctr"/>
            <a:r>
              <a:rPr lang="ar-SA" sz="3200" b="1" i="1" dirty="0" smtClean="0">
                <a:solidFill>
                  <a:srgbClr val="C00000"/>
                </a:solidFill>
              </a:rPr>
              <a:t>أحمد</a:t>
            </a:r>
            <a:endParaRPr lang="ar-SA"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edg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edg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428596" y="142852"/>
            <a:ext cx="8143932" cy="954107"/>
          </a:xfrm>
          <a:prstGeom prst="rect">
            <a:avLst/>
          </a:prstGeom>
          <a:noFill/>
        </p:spPr>
        <p:txBody>
          <a:bodyPr wrap="square" rtlCol="1">
            <a:spAutoFit/>
          </a:bodyPr>
          <a:lstStyle/>
          <a:p>
            <a:pPr algn="ctr"/>
            <a:r>
              <a:rPr lang="ar-SA" sz="2800" b="1" dirty="0" smtClean="0">
                <a:solidFill>
                  <a:srgbClr val="C00000"/>
                </a:solidFill>
              </a:rPr>
              <a:t>*5*بعد الانتهاء من دراسة الوحدات وأداء عدد من النشاطات،ٌأقوم أدائي فيها وفق الجدول التالي:</a:t>
            </a:r>
            <a:endParaRPr lang="ar-SA" sz="2800" b="1" dirty="0">
              <a:solidFill>
                <a:srgbClr val="C00000"/>
              </a:solidFill>
            </a:endParaRPr>
          </a:p>
        </p:txBody>
      </p:sp>
      <p:graphicFrame>
        <p:nvGraphicFramePr>
          <p:cNvPr id="4" name="جدول 3"/>
          <p:cNvGraphicFramePr>
            <a:graphicFrameLocks noGrp="1"/>
          </p:cNvGraphicFramePr>
          <p:nvPr/>
        </p:nvGraphicFramePr>
        <p:xfrm>
          <a:off x="642910" y="1357299"/>
          <a:ext cx="7715304" cy="4540330"/>
        </p:xfrm>
        <a:graphic>
          <a:graphicData uri="http://schemas.openxmlformats.org/drawingml/2006/table">
            <a:tbl>
              <a:tblPr rtl="1" firstRow="1" bandRow="1">
                <a:tableStyleId>{21E4AEA4-8DFA-4A89-87EB-49C32662AFE0}</a:tableStyleId>
              </a:tblPr>
              <a:tblGrid>
                <a:gridCol w="1928826"/>
                <a:gridCol w="1928826"/>
                <a:gridCol w="1928826"/>
                <a:gridCol w="1928826"/>
              </a:tblGrid>
              <a:tr h="661302">
                <a:tc>
                  <a:txBody>
                    <a:bodyPr/>
                    <a:lstStyle/>
                    <a:p>
                      <a:pPr algn="ctr" rtl="1"/>
                      <a:r>
                        <a:rPr lang="ar-SA" sz="2000" b="1" u="none" dirty="0" smtClean="0">
                          <a:solidFill>
                            <a:schemeClr val="tx1"/>
                          </a:solidFill>
                        </a:rPr>
                        <a:t>خطوات  القراءة</a:t>
                      </a:r>
                      <a:endParaRPr lang="ar-SA" sz="2000" b="1" u="none"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u="none" dirty="0" smtClean="0">
                          <a:solidFill>
                            <a:schemeClr val="tx1"/>
                          </a:solidFill>
                        </a:rPr>
                        <a:t>نسبة الإتقان</a:t>
                      </a:r>
                      <a:endParaRPr lang="ar-SA" sz="2000" b="1" u="none"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u="none" dirty="0" smtClean="0">
                          <a:solidFill>
                            <a:schemeClr val="tx1"/>
                          </a:solidFill>
                        </a:rPr>
                        <a:t>أرغب في زيادة نسبة الإتقان</a:t>
                      </a:r>
                      <a:endParaRPr lang="ar-SA" sz="2000" b="1" u="none"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u="none" dirty="0" smtClean="0">
                          <a:solidFill>
                            <a:schemeClr val="tx1"/>
                          </a:solidFill>
                        </a:rPr>
                        <a:t>خطة مقترحة</a:t>
                      </a:r>
                      <a:r>
                        <a:rPr lang="ar-SA" sz="2000" b="1" u="none" baseline="0" dirty="0" smtClean="0">
                          <a:solidFill>
                            <a:schemeClr val="tx1"/>
                          </a:solidFill>
                        </a:rPr>
                        <a:t> لزيادة الإتقان</a:t>
                      </a:r>
                      <a:endParaRPr lang="ar-SA" sz="2000" b="1" u="none"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7858">
                <a:tc>
                  <a:txBody>
                    <a:bodyPr/>
                    <a:lstStyle/>
                    <a:p>
                      <a:pPr algn="ctr" rtl="1"/>
                      <a:r>
                        <a:rPr lang="ar-SA" b="1" u="none" dirty="0" smtClean="0">
                          <a:solidFill>
                            <a:schemeClr val="tx1"/>
                          </a:solidFill>
                        </a:rPr>
                        <a:t>الاستطلاع</a:t>
                      </a:r>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7858">
                <a:tc>
                  <a:txBody>
                    <a:bodyPr/>
                    <a:lstStyle/>
                    <a:p>
                      <a:pPr algn="ctr" rtl="1"/>
                      <a:r>
                        <a:rPr lang="ar-SA" b="1" u="none" dirty="0" smtClean="0">
                          <a:solidFill>
                            <a:schemeClr val="tx1"/>
                          </a:solidFill>
                        </a:rPr>
                        <a:t>الأسئلة</a:t>
                      </a:r>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7858">
                <a:tc>
                  <a:txBody>
                    <a:bodyPr/>
                    <a:lstStyle/>
                    <a:p>
                      <a:pPr algn="ctr" rtl="1"/>
                      <a:r>
                        <a:rPr lang="ar-SA" b="1" u="none" dirty="0" smtClean="0">
                          <a:solidFill>
                            <a:schemeClr val="tx1"/>
                          </a:solidFill>
                        </a:rPr>
                        <a:t>القراءة</a:t>
                      </a:r>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7858">
                <a:tc>
                  <a:txBody>
                    <a:bodyPr/>
                    <a:lstStyle/>
                    <a:p>
                      <a:pPr algn="ctr" rtl="1"/>
                      <a:r>
                        <a:rPr lang="ar-SA" b="1" u="none" dirty="0" smtClean="0">
                          <a:solidFill>
                            <a:schemeClr val="tx1"/>
                          </a:solidFill>
                        </a:rPr>
                        <a:t>الإجابة</a:t>
                      </a:r>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7858">
                <a:tc>
                  <a:txBody>
                    <a:bodyPr/>
                    <a:lstStyle/>
                    <a:p>
                      <a:pPr algn="ctr" rtl="1"/>
                      <a:r>
                        <a:rPr lang="ar-SA" b="1" u="none" dirty="0" smtClean="0">
                          <a:solidFill>
                            <a:schemeClr val="tx1"/>
                          </a:solidFill>
                        </a:rPr>
                        <a:t>المرجعة</a:t>
                      </a:r>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b="1" u="non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البيئة والتصور الإيماني</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5643570" y="642918"/>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714348" y="857232"/>
            <a:ext cx="7358114" cy="2677656"/>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أتعرف الكاتب:</a:t>
            </a:r>
          </a:p>
          <a:p>
            <a:pPr algn="ctr"/>
            <a:r>
              <a:rPr lang="ar-SA" sz="2400" b="1" cap="all" dirty="0" smtClean="0">
                <a:ln w="0"/>
                <a:solidFill>
                  <a:schemeClr val="accent2">
                    <a:lumMod val="50000"/>
                  </a:schemeClr>
                </a:solidFill>
                <a:effectLst>
                  <a:glow rad="63500">
                    <a:schemeClr val="accent5">
                      <a:satMod val="175000"/>
                      <a:alpha val="40000"/>
                    </a:schemeClr>
                  </a:glow>
                  <a:reflection blurRad="12700" stA="50000" endPos="50000" dist="5000" dir="5400000" sy="-100000" rotWithShape="0"/>
                </a:effectLst>
              </a:rPr>
              <a:t>عبد الحكم عبد اللطيف الصعيدي أستاذ دكتور ورئيس قسم وقاية النبات بجامعة الأزهر بمصر.</a:t>
            </a:r>
          </a:p>
          <a:p>
            <a:pPr algn="ctr"/>
            <a:r>
              <a:rPr lang="ar-SA" sz="2400" b="1" cap="all" dirty="0" smtClean="0">
                <a:ln w="0"/>
                <a:solidFill>
                  <a:schemeClr val="accent2">
                    <a:lumMod val="50000"/>
                  </a:schemeClr>
                </a:solidFill>
                <a:effectLst>
                  <a:glow rad="63500">
                    <a:schemeClr val="accent5">
                      <a:satMod val="175000"/>
                      <a:alpha val="40000"/>
                    </a:schemeClr>
                  </a:glow>
                  <a:reflection blurRad="12700" stA="50000" endPos="50000" dist="5000" dir="5400000" sy="-100000" rotWithShape="0"/>
                </a:effectLst>
              </a:rPr>
              <a:t>مارس الدعوة الإسلامية منذ أكثر من عشرين عاماً،وشارك في العديد من الندوات الدينية في الدول العربية والإسلامية.له العديد من المؤلفات منها(البيئة في الفكر الإنساني والواقع الإيماني،حضارات ورد ذكرها في القرآن الكريم،الرحلة في الإسلام) </a:t>
            </a:r>
            <a:endParaRPr lang="ar-SA" sz="2400" b="1" cap="all" dirty="0">
              <a:ln w="0"/>
              <a:solidFill>
                <a:schemeClr val="accent2">
                  <a:lumMod val="50000"/>
                </a:schemeClr>
              </a:solidFill>
              <a:effectLst>
                <a:glow rad="63500">
                  <a:schemeClr val="accent5">
                    <a:satMod val="175000"/>
                    <a:alpha val="40000"/>
                  </a:schemeClr>
                </a:glow>
                <a:reflection blurRad="12700" stA="50000" endPos="50000" dist="5000" dir="5400000" sy="-100000" rotWithShape="0"/>
              </a:effectLst>
            </a:endParaRPr>
          </a:p>
        </p:txBody>
      </p:sp>
      <p:sp>
        <p:nvSpPr>
          <p:cNvPr id="5" name="دائرة مجوفة 4"/>
          <p:cNvSpPr/>
          <p:nvPr/>
        </p:nvSpPr>
        <p:spPr>
          <a:xfrm>
            <a:off x="7500958" y="3605759"/>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6" name="مربع نص 5"/>
          <p:cNvSpPr txBox="1"/>
          <p:nvPr/>
        </p:nvSpPr>
        <p:spPr>
          <a:xfrm>
            <a:off x="2786050" y="3632018"/>
            <a:ext cx="485778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أظلل الدائرة التي تشير إلى اختياري مما يلي:</a:t>
            </a:r>
            <a:endParaRPr lang="ar-SA" sz="2400" b="1" cap="all" dirty="0">
              <a:ln w="0"/>
              <a:effectLst>
                <a:reflection blurRad="12700" stA="50000" endPos="50000" dist="5000" dir="5400000" sy="-100000" rotWithShape="0"/>
              </a:effectLst>
            </a:endParaRPr>
          </a:p>
        </p:txBody>
      </p:sp>
      <p:sp>
        <p:nvSpPr>
          <p:cNvPr id="7" name="مربع نص 6"/>
          <p:cNvSpPr txBox="1"/>
          <p:nvPr/>
        </p:nvSpPr>
        <p:spPr>
          <a:xfrm>
            <a:off x="142844" y="4177263"/>
            <a:ext cx="8715436" cy="1323439"/>
          </a:xfrm>
          <a:prstGeom prst="rect">
            <a:avLst/>
          </a:prstGeom>
          <a:noFill/>
        </p:spPr>
        <p:txBody>
          <a:bodyPr wrap="square" rtlCol="1">
            <a:spAutoFit/>
          </a:bodyPr>
          <a:lstStyle/>
          <a:p>
            <a:pPr>
              <a:buFont typeface="Arial" pitchFamily="34" charset="0"/>
              <a:buChar char="•"/>
            </a:pPr>
            <a:r>
              <a:rPr lang="ar-SA" sz="2000" dirty="0" smtClean="0"/>
              <a:t>يتكون النص من ثلاثة أجزاء رئيسة                  (   )لا       (   )نعم</a:t>
            </a:r>
          </a:p>
          <a:p>
            <a:pPr>
              <a:buFont typeface="Arial" pitchFamily="34" charset="0"/>
              <a:buChar char="•"/>
            </a:pPr>
            <a:r>
              <a:rPr lang="ar-SA" sz="2000" dirty="0" smtClean="0"/>
              <a:t>أشار النص النص إلى التوازن بين احتياجات الخلق وبين ما وفره الله لهم منها في الكون   (   )لا  (   )نعم</a:t>
            </a:r>
          </a:p>
          <a:p>
            <a:pPr>
              <a:buFont typeface="Arial" pitchFamily="34" charset="0"/>
              <a:buChar char="•"/>
            </a:pPr>
            <a:r>
              <a:rPr lang="ar-SA" sz="2000" dirty="0" smtClean="0"/>
              <a:t>أشار النص إلى سوء استخدام الإنسان نعم الله    (  )لا       (   )نعم</a:t>
            </a:r>
          </a:p>
          <a:p>
            <a:pPr>
              <a:buFont typeface="Arial" pitchFamily="34" charset="0"/>
              <a:buChar char="•"/>
            </a:pPr>
            <a:r>
              <a:rPr lang="ar-SA" sz="2000" dirty="0" smtClean="0"/>
              <a:t>عرض النص الحل الأساسي لمشكلات البيئة     (  )لا       (   )نعم</a:t>
            </a:r>
            <a:endParaRPr lang="ar-SA" sz="2000" dirty="0"/>
          </a:p>
        </p:txBody>
      </p:sp>
      <p:sp>
        <p:nvSpPr>
          <p:cNvPr id="8" name="مربع نص 7"/>
          <p:cNvSpPr txBox="1"/>
          <p:nvPr/>
        </p:nvSpPr>
        <p:spPr>
          <a:xfrm>
            <a:off x="3214678" y="4071942"/>
            <a:ext cx="357190"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9" name="مربع نص 8"/>
          <p:cNvSpPr txBox="1"/>
          <p:nvPr/>
        </p:nvSpPr>
        <p:spPr>
          <a:xfrm>
            <a:off x="500034" y="4357694"/>
            <a:ext cx="357190"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10" name="مربع نص 9"/>
          <p:cNvSpPr txBox="1"/>
          <p:nvPr/>
        </p:nvSpPr>
        <p:spPr>
          <a:xfrm>
            <a:off x="3500430" y="4714884"/>
            <a:ext cx="357190"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11" name="مربع نص 10"/>
          <p:cNvSpPr txBox="1"/>
          <p:nvPr/>
        </p:nvSpPr>
        <p:spPr>
          <a:xfrm>
            <a:off x="3500430" y="5048920"/>
            <a:ext cx="357190"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12" name="معين 11"/>
          <p:cNvSpPr/>
          <p:nvPr/>
        </p:nvSpPr>
        <p:spPr>
          <a:xfrm rot="714327">
            <a:off x="7643834" y="142852"/>
            <a:ext cx="1214446" cy="857256"/>
          </a:xfrm>
          <a:prstGeom prst="diamond">
            <a:avLst/>
          </a:prstGeom>
          <a:solidFill>
            <a:schemeClr val="accent3">
              <a:lumMod val="40000"/>
              <a:lumOff val="60000"/>
            </a:schemeClr>
          </a:solidFill>
          <a:ln>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1400" b="1" dirty="0" smtClean="0"/>
              <a:t>اكتشف النص</a:t>
            </a:r>
            <a:endParaRPr lang="ar-SA"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circle(in)">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circle(in)">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Effect transition="in" filter="circle(in)">
                                      <p:cBhvr>
                                        <p:cTn id="31" dur="500"/>
                                        <p:tgtEl>
                                          <p:spTgt spid="10">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1">
                                            <p:txEl>
                                              <p:pRg st="0" end="0"/>
                                            </p:txEl>
                                          </p:spTgt>
                                        </p:tgtEl>
                                        <p:attrNameLst>
                                          <p:attrName>style.visibility</p:attrName>
                                        </p:attrNameLst>
                                      </p:cBhvr>
                                      <p:to>
                                        <p:strVal val="visible"/>
                                      </p:to>
                                    </p:set>
                                    <p:animEffect transition="in" filter="circle(in)">
                                      <p:cBhvr>
                                        <p:cTn id="3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286644" y="142852"/>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4643438" y="214290"/>
            <a:ext cx="307183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1)أقرأ النص التالي:</a:t>
            </a:r>
            <a:endParaRPr lang="ar-SA" sz="2400" b="1" cap="all" dirty="0">
              <a:ln w="0"/>
              <a:effectLst>
                <a:reflection blurRad="12700" stA="50000" endPos="50000" dist="5000" dir="5400000" sy="-100000" rotWithShape="0"/>
              </a:effectLst>
            </a:endParaRPr>
          </a:p>
        </p:txBody>
      </p:sp>
      <p:sp>
        <p:nvSpPr>
          <p:cNvPr id="5" name="مستطيل مستدير الزوايا 4"/>
          <p:cNvSpPr/>
          <p:nvPr/>
        </p:nvSpPr>
        <p:spPr>
          <a:xfrm>
            <a:off x="357158" y="642918"/>
            <a:ext cx="8358246" cy="5429288"/>
          </a:xfrm>
          <a:prstGeom prst="roundRect">
            <a:avLst/>
          </a:prstGeom>
          <a:blipFill>
            <a:blip r:embed="rId3">
              <a:lum contrast="-20000"/>
            </a:blip>
            <a:stretch>
              <a:fillRect/>
            </a:stretch>
          </a:blip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i="1" dirty="0" smtClean="0">
                <a:solidFill>
                  <a:schemeClr val="tx1"/>
                </a:solidFill>
              </a:rPr>
              <a:t>كان الأقدمون يرهبون الظلام ويرتعشون كلما غابت الشمس،فيوقدون النار ليلاً ليستعيضوا بنورها عن نور الشمس،ثم تمكن العقل البشري بفضل الله من التغلب على الظلام وتبديده بوسائل الإنارة المتعددة،ولكنه لم يتمكن حتى اليوم من الاستغناء عن منبعه الأصلي الشمس التي فضلاً عن فوائدها الطبية له فهي باعثة للنشاط والسرور بعد شروقها،فلقد ثبت لدى العلماء أن الإعياء والخمول صفات ملازمة لعمال المناجم الذين يقضون جل أوقاتهم تحت الأرض بعيدين عن أشعة الشمس،فضلاً عن الأمراض الخطيرة التي تصيبهم رغم جميع العلاجات المقدمة لهم لتعويض هذا الحرمان من سنا الشمس لكن دون جدوى.</a:t>
            </a:r>
          </a:p>
          <a:p>
            <a:pPr algn="ctr"/>
            <a:r>
              <a:rPr lang="ar-SA" sz="2400" b="1" i="1" dirty="0" smtClean="0">
                <a:solidFill>
                  <a:schemeClr val="tx1"/>
                </a:solidFill>
              </a:rPr>
              <a:t>ولنور الشمس تأثيرات كبيرة على الأحياء التي تعيش فوق الأرض.فهو يولّد الفيتامين في جسم الإنسان وفي النبات إذا لامسه،ويزيد في وزنه وفي قوته.ويوقف نمو الجراثيم أو يقتلها؛لذا نجد سطح المياه المعرض للشمس خالياً من الجراثيم والأوساخ،وتراب الصحراء الذي يصافح أشعتها طاهراً نقياً،فنور الشمس لا يستغني عنه إنسان أو نبات أو حيوان،فنعم النور الشمس. </a:t>
            </a:r>
            <a:endParaRPr lang="ar-SA" sz="2000" b="1" i="1"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6429388" y="188031"/>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142844" y="142852"/>
            <a:ext cx="6357982"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أضع الرمز € عن يسار الكلمة التي لا تنتمي إلى المجموعة من حيث الدلالة فيما يلي: </a:t>
            </a:r>
            <a:endParaRPr lang="ar-SA" sz="2400" b="1" cap="all" dirty="0">
              <a:ln w="0"/>
              <a:effectLst>
                <a:reflection blurRad="12700" stA="50000" endPos="50000" dist="5000" dir="5400000" sy="-100000" rotWithShape="0"/>
              </a:effectLst>
            </a:endParaRPr>
          </a:p>
        </p:txBody>
      </p:sp>
      <p:sp>
        <p:nvSpPr>
          <p:cNvPr id="5" name="معين 4"/>
          <p:cNvSpPr/>
          <p:nvPr/>
        </p:nvSpPr>
        <p:spPr>
          <a:xfrm rot="714327">
            <a:off x="7643834" y="142852"/>
            <a:ext cx="1214446" cy="857256"/>
          </a:xfrm>
          <a:prstGeom prst="diamond">
            <a:avLst/>
          </a:prstGeom>
          <a:solidFill>
            <a:schemeClr val="accent3">
              <a:lumMod val="40000"/>
              <a:lumOff val="60000"/>
            </a:schemeClr>
          </a:solidFill>
          <a:ln>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1400" b="1" dirty="0" smtClean="0"/>
              <a:t>أنمي لغتي</a:t>
            </a:r>
            <a:endParaRPr lang="ar-SA" sz="1400" b="1" dirty="0"/>
          </a:p>
        </p:txBody>
      </p:sp>
      <p:cxnSp>
        <p:nvCxnSpPr>
          <p:cNvPr id="8" name="رابط مستقيم 7"/>
          <p:cNvCxnSpPr/>
          <p:nvPr/>
        </p:nvCxnSpPr>
        <p:spPr>
          <a:xfrm rot="16200000" flipH="1">
            <a:off x="5072066" y="285728"/>
            <a:ext cx="214314" cy="214314"/>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0" name="جدول 9"/>
          <p:cNvGraphicFramePr>
            <a:graphicFrameLocks noGrp="1"/>
          </p:cNvGraphicFramePr>
          <p:nvPr/>
        </p:nvGraphicFramePr>
        <p:xfrm>
          <a:off x="428598" y="1071546"/>
          <a:ext cx="7405720" cy="481980"/>
        </p:xfrm>
        <a:graphic>
          <a:graphicData uri="http://schemas.openxmlformats.org/drawingml/2006/table">
            <a:tbl>
              <a:tblPr rtl="1" firstRow="1" bandRow="1">
                <a:tableStyleId>{5C22544A-7EE6-4342-B048-85BDC9FD1C3A}</a:tableStyleId>
              </a:tblPr>
              <a:tblGrid>
                <a:gridCol w="925715"/>
                <a:gridCol w="925715"/>
                <a:gridCol w="925715"/>
                <a:gridCol w="925715"/>
                <a:gridCol w="925715"/>
                <a:gridCol w="925715"/>
                <a:gridCol w="925715"/>
                <a:gridCol w="925715"/>
              </a:tblGrid>
              <a:tr h="481980">
                <a:tc>
                  <a:txBody>
                    <a:bodyPr/>
                    <a:lstStyle/>
                    <a:p>
                      <a:pPr algn="ctr" rtl="1"/>
                      <a:r>
                        <a:rPr lang="ar-SA" sz="2000" dirty="0" smtClean="0">
                          <a:solidFill>
                            <a:schemeClr val="tx1"/>
                          </a:solidFill>
                        </a:rPr>
                        <a:t>رحابة</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سعة</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أقطاره</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منقاد</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r>
            </a:tbl>
          </a:graphicData>
        </a:graphic>
      </p:graphicFrame>
      <p:graphicFrame>
        <p:nvGraphicFramePr>
          <p:cNvPr id="11" name="جدول 10"/>
          <p:cNvGraphicFramePr>
            <a:graphicFrameLocks noGrp="1"/>
          </p:cNvGraphicFramePr>
          <p:nvPr/>
        </p:nvGraphicFramePr>
        <p:xfrm>
          <a:off x="428596" y="1732574"/>
          <a:ext cx="7405720" cy="481980"/>
        </p:xfrm>
        <a:graphic>
          <a:graphicData uri="http://schemas.openxmlformats.org/drawingml/2006/table">
            <a:tbl>
              <a:tblPr rtl="1" firstRow="1" bandRow="1">
                <a:tableStyleId>{5C22544A-7EE6-4342-B048-85BDC9FD1C3A}</a:tableStyleId>
              </a:tblPr>
              <a:tblGrid>
                <a:gridCol w="925715"/>
                <a:gridCol w="925715"/>
                <a:gridCol w="925715"/>
                <a:gridCol w="925715"/>
                <a:gridCol w="925715"/>
                <a:gridCol w="925715"/>
                <a:gridCol w="925715"/>
                <a:gridCol w="925715"/>
              </a:tblGrid>
              <a:tr h="481980">
                <a:tc>
                  <a:txBody>
                    <a:bodyPr/>
                    <a:lstStyle/>
                    <a:p>
                      <a:pPr algn="ctr" rtl="1"/>
                      <a:r>
                        <a:rPr lang="ar-SA" sz="2000" dirty="0" smtClean="0">
                          <a:solidFill>
                            <a:schemeClr val="tx1"/>
                          </a:solidFill>
                        </a:rPr>
                        <a:t>الكمال</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الإتقان</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اضطراب</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الإحكام</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r>
            </a:tbl>
          </a:graphicData>
        </a:graphic>
      </p:graphicFrame>
      <p:graphicFrame>
        <p:nvGraphicFramePr>
          <p:cNvPr id="12" name="جدول 11"/>
          <p:cNvGraphicFramePr>
            <a:graphicFrameLocks noGrp="1"/>
          </p:cNvGraphicFramePr>
          <p:nvPr/>
        </p:nvGraphicFramePr>
        <p:xfrm>
          <a:off x="428596" y="2375516"/>
          <a:ext cx="7405720" cy="481980"/>
        </p:xfrm>
        <a:graphic>
          <a:graphicData uri="http://schemas.openxmlformats.org/drawingml/2006/table">
            <a:tbl>
              <a:tblPr rtl="1" firstRow="1" bandRow="1">
                <a:tableStyleId>{5C22544A-7EE6-4342-B048-85BDC9FD1C3A}</a:tableStyleId>
              </a:tblPr>
              <a:tblGrid>
                <a:gridCol w="925715"/>
                <a:gridCol w="925715"/>
                <a:gridCol w="925715"/>
                <a:gridCol w="925715"/>
                <a:gridCol w="925715"/>
                <a:gridCol w="925715"/>
                <a:gridCol w="925715"/>
                <a:gridCol w="925715"/>
              </a:tblGrid>
              <a:tr h="481980">
                <a:tc>
                  <a:txBody>
                    <a:bodyPr/>
                    <a:lstStyle/>
                    <a:p>
                      <a:pPr algn="ctr" rtl="1"/>
                      <a:r>
                        <a:rPr lang="ar-SA" sz="2000" dirty="0" smtClean="0">
                          <a:solidFill>
                            <a:schemeClr val="tx1"/>
                          </a:solidFill>
                        </a:rPr>
                        <a:t>العقل</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دقت</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اللبيب</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r>
                        <a:rPr lang="ar-SA" sz="2000" dirty="0" smtClean="0">
                          <a:solidFill>
                            <a:schemeClr val="tx1"/>
                          </a:solidFill>
                        </a:rPr>
                        <a:t>لب</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tcPr>
                </a:tc>
              </a:tr>
            </a:tbl>
          </a:graphicData>
        </a:graphic>
      </p:graphicFrame>
      <p:sp>
        <p:nvSpPr>
          <p:cNvPr id="16" name="دائرة مجوفة 15"/>
          <p:cNvSpPr/>
          <p:nvPr/>
        </p:nvSpPr>
        <p:spPr>
          <a:xfrm>
            <a:off x="7500958" y="3143248"/>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17" name="مربع نص 16"/>
          <p:cNvSpPr txBox="1"/>
          <p:nvPr/>
        </p:nvSpPr>
        <p:spPr>
          <a:xfrm>
            <a:off x="1785918" y="3214686"/>
            <a:ext cx="585791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أبحث في النص عن كلمتين بينهما علاقة في الدلالة:</a:t>
            </a:r>
            <a:endParaRPr lang="ar-SA" sz="2400" b="1" cap="all" dirty="0">
              <a:ln w="0"/>
              <a:effectLst>
                <a:reflection blurRad="12700" stA="50000" endPos="50000" dist="5000" dir="5400000" sy="-100000" rotWithShape="0"/>
              </a:effectLst>
            </a:endParaRPr>
          </a:p>
        </p:txBody>
      </p:sp>
      <p:sp>
        <p:nvSpPr>
          <p:cNvPr id="18" name="دائرة مجوفة 17"/>
          <p:cNvSpPr/>
          <p:nvPr/>
        </p:nvSpPr>
        <p:spPr>
          <a:xfrm>
            <a:off x="7500958" y="378619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ثالثاً</a:t>
            </a:r>
            <a:endParaRPr lang="ar-SA" sz="2000" b="1" cap="all" dirty="0">
              <a:ln w="0"/>
              <a:solidFill>
                <a:schemeClr val="tx1"/>
              </a:solidFill>
              <a:effectLst>
                <a:reflection blurRad="12700" stA="50000" endPos="50000" dist="5000" dir="5400000" sy="-100000" rotWithShape="0"/>
              </a:effectLst>
            </a:endParaRPr>
          </a:p>
        </p:txBody>
      </p:sp>
      <p:sp>
        <p:nvSpPr>
          <p:cNvPr id="19" name="مربع نص 18"/>
          <p:cNvSpPr txBox="1"/>
          <p:nvPr/>
        </p:nvSpPr>
        <p:spPr>
          <a:xfrm>
            <a:off x="500034" y="3857628"/>
            <a:ext cx="742955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أختار من الصندوق المعنى المناسب لكل كلمة من الكلمات التالية:</a:t>
            </a:r>
            <a:endParaRPr lang="ar-SA" sz="2400" b="1" cap="all" dirty="0">
              <a:ln w="0"/>
              <a:effectLst>
                <a:reflection blurRad="12700" stA="50000" endPos="50000" dist="5000" dir="5400000" sy="-100000" rotWithShape="0"/>
              </a:effectLst>
            </a:endParaRPr>
          </a:p>
        </p:txBody>
      </p:sp>
      <p:pic>
        <p:nvPicPr>
          <p:cNvPr id="2" name="Picture 2" descr="C:\Documents and Settings\user\My Documents\صورة٠١٦٩.jpg"/>
          <p:cNvPicPr>
            <a:picLocks noChangeAspect="1" noChangeArrowheads="1"/>
          </p:cNvPicPr>
          <p:nvPr/>
        </p:nvPicPr>
        <p:blipFill>
          <a:blip r:embed="rId3" cstate="print"/>
          <a:srcRect t="4222" r="4204"/>
          <a:stretch>
            <a:fillRect/>
          </a:stretch>
        </p:blipFill>
        <p:spPr bwMode="auto">
          <a:xfrm>
            <a:off x="571472" y="4429132"/>
            <a:ext cx="3770322" cy="2214578"/>
          </a:xfrm>
          <a:prstGeom prst="rect">
            <a:avLst/>
          </a:prstGeom>
          <a:ln>
            <a:noFill/>
          </a:ln>
          <a:effectLst>
            <a:softEdge rad="112500"/>
          </a:effectLst>
        </p:spPr>
      </p:pic>
      <p:sp>
        <p:nvSpPr>
          <p:cNvPr id="21" name="مربع نص 20"/>
          <p:cNvSpPr txBox="1"/>
          <p:nvPr/>
        </p:nvSpPr>
        <p:spPr>
          <a:xfrm rot="1157426">
            <a:off x="4535792" y="4379302"/>
            <a:ext cx="1785950" cy="2246769"/>
          </a:xfrm>
          <a:prstGeom prst="rect">
            <a:avLst/>
          </a:prstGeom>
          <a:noFill/>
        </p:spPr>
        <p:txBody>
          <a:bodyPr wrap="square" rtlCol="1">
            <a:spAutoFit/>
          </a:bodyPr>
          <a:lstStyle/>
          <a:p>
            <a:pPr algn="ctr"/>
            <a:r>
              <a:rPr lang="ar-SA" sz="2800" b="1" dirty="0" smtClean="0"/>
              <a:t>أقوات</a:t>
            </a:r>
          </a:p>
          <a:p>
            <a:pPr algn="ctr"/>
            <a:r>
              <a:rPr lang="ar-SA" sz="2800" b="1" dirty="0" smtClean="0"/>
              <a:t>يحار</a:t>
            </a:r>
          </a:p>
          <a:p>
            <a:pPr algn="ctr"/>
            <a:r>
              <a:rPr lang="ar-SA" sz="2800" b="1" dirty="0" smtClean="0"/>
              <a:t>لا تعثوا</a:t>
            </a:r>
          </a:p>
          <a:p>
            <a:pPr algn="ctr"/>
            <a:r>
              <a:rPr lang="ar-SA" sz="2800" b="1" dirty="0" smtClean="0"/>
              <a:t>الشعث</a:t>
            </a:r>
          </a:p>
          <a:p>
            <a:pPr algn="ctr"/>
            <a:r>
              <a:rPr lang="ar-SA" sz="2800" b="1" dirty="0" smtClean="0"/>
              <a:t>تنضوي</a:t>
            </a:r>
            <a:endParaRPr lang="ar-SA" sz="2800" b="1" dirty="0"/>
          </a:p>
        </p:txBody>
      </p:sp>
      <p:sp>
        <p:nvSpPr>
          <p:cNvPr id="22" name="مربع نص 21"/>
          <p:cNvSpPr txBox="1"/>
          <p:nvPr/>
        </p:nvSpPr>
        <p:spPr>
          <a:xfrm>
            <a:off x="1142976" y="5286388"/>
            <a:ext cx="2928958" cy="92333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b="1" dirty="0" smtClean="0"/>
              <a:t>تندرج</a:t>
            </a:r>
          </a:p>
          <a:p>
            <a:pPr algn="ctr"/>
            <a:r>
              <a:rPr lang="ar-SA" b="1" dirty="0" smtClean="0"/>
              <a:t>أصابته    الحيرة   الاتساخ والتبلد </a:t>
            </a:r>
          </a:p>
          <a:p>
            <a:pPr algn="ctr"/>
            <a:r>
              <a:rPr lang="ar-SA" b="1" dirty="0" smtClean="0"/>
              <a:t>لا تفسدوا   أطعمه   تسعى</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trips(downLeft)">
                                      <p:cBhvr>
                                        <p:cTn id="16" dur="500"/>
                                        <p:tgtEl>
                                          <p:spTgt spid="1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strips(downLeft)">
                                      <p:cBhvr>
                                        <p:cTn id="19" dur="500"/>
                                        <p:tgtEl>
                                          <p:spTgt spid="18"/>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Lef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6" grpId="0" animBg="1"/>
      <p:bldP spid="17" grpId="0"/>
      <p:bldP spid="18" grpId="0" animBg="1"/>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عين 2"/>
          <p:cNvSpPr/>
          <p:nvPr/>
        </p:nvSpPr>
        <p:spPr>
          <a:xfrm rot="714327">
            <a:off x="7643834" y="142852"/>
            <a:ext cx="1214446" cy="857256"/>
          </a:xfrm>
          <a:prstGeom prst="diamond">
            <a:avLst/>
          </a:prstGeom>
          <a:solidFill>
            <a:schemeClr val="accent3">
              <a:lumMod val="40000"/>
              <a:lumOff val="60000"/>
            </a:schemeClr>
          </a:solidFill>
          <a:ln>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1400" b="1" dirty="0" smtClean="0"/>
              <a:t>أفهم واحلل</a:t>
            </a:r>
            <a:endParaRPr lang="ar-SA" sz="1400" b="1" dirty="0"/>
          </a:p>
        </p:txBody>
      </p:sp>
      <p:sp>
        <p:nvSpPr>
          <p:cNvPr id="4" name="دائرة مجوفة 3"/>
          <p:cNvSpPr/>
          <p:nvPr/>
        </p:nvSpPr>
        <p:spPr>
          <a:xfrm>
            <a:off x="6286512" y="21429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5" name="مربع نص 4"/>
          <p:cNvSpPr txBox="1"/>
          <p:nvPr/>
        </p:nvSpPr>
        <p:spPr>
          <a:xfrm>
            <a:off x="714348" y="3286124"/>
            <a:ext cx="7929618"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أتعاون مع مجموعتي –مع الاستفادة من الإضاءة حول الفقرة الأولى – للقيام بما يلي:</a:t>
            </a:r>
          </a:p>
        </p:txBody>
      </p:sp>
      <p:pic>
        <p:nvPicPr>
          <p:cNvPr id="2050" name="Picture 2" descr="C:\Documents and Settings\user\My Documents\صورة٠١٧٠.jpg"/>
          <p:cNvPicPr>
            <a:picLocks noChangeAspect="1" noChangeArrowheads="1"/>
          </p:cNvPicPr>
          <p:nvPr/>
        </p:nvPicPr>
        <p:blipFill>
          <a:blip r:embed="rId3" cstate="print">
            <a:lum bright="10000" contrast="20000"/>
          </a:blip>
          <a:srcRect t="8050" b="15474"/>
          <a:stretch>
            <a:fillRect/>
          </a:stretch>
        </p:blipFill>
        <p:spPr bwMode="auto">
          <a:xfrm rot="21126840">
            <a:off x="1905710" y="432445"/>
            <a:ext cx="4403486" cy="2641626"/>
          </a:xfrm>
          <a:prstGeom prst="rect">
            <a:avLst/>
          </a:prstGeom>
          <a:noFill/>
        </p:spPr>
      </p:pic>
      <p:sp>
        <p:nvSpPr>
          <p:cNvPr id="7" name="مربع نص 6"/>
          <p:cNvSpPr txBox="1"/>
          <p:nvPr/>
        </p:nvSpPr>
        <p:spPr>
          <a:xfrm>
            <a:off x="4429124" y="4071942"/>
            <a:ext cx="3786214"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1/الإجابة عما يلي شفهياً:</a:t>
            </a:r>
            <a:endParaRPr lang="ar-SA" sz="2800" b="1" cap="all" dirty="0">
              <a:ln w="0"/>
              <a:solidFill>
                <a:srgbClr val="00B050"/>
              </a:solidFill>
              <a:effectLst>
                <a:reflection blurRad="12700" stA="50000" endPos="50000" dist="5000" dir="5400000" sy="-100000" rotWithShape="0"/>
              </a:effectLst>
            </a:endParaRPr>
          </a:p>
        </p:txBody>
      </p:sp>
      <p:sp>
        <p:nvSpPr>
          <p:cNvPr id="8" name="مربع نص 7"/>
          <p:cNvSpPr txBox="1"/>
          <p:nvPr/>
        </p:nvSpPr>
        <p:spPr>
          <a:xfrm>
            <a:off x="1285852" y="4572008"/>
            <a:ext cx="6500858" cy="1938992"/>
          </a:xfrm>
          <a:prstGeom prst="rect">
            <a:avLst/>
          </a:prstGeom>
          <a:noFill/>
        </p:spPr>
        <p:txBody>
          <a:bodyPr wrap="square" rtlCol="1">
            <a:spAutoFit/>
          </a:bodyPr>
          <a:lstStyle/>
          <a:p>
            <a:pPr algn="ctr">
              <a:buFontTx/>
              <a:buChar char="-"/>
            </a:pPr>
            <a:r>
              <a:rPr lang="ar-SA" sz="2400" b="1" dirty="0" smtClean="0"/>
              <a:t>وصف المنظر الذي نشاهده.</a:t>
            </a:r>
          </a:p>
          <a:p>
            <a:pPr algn="ctr">
              <a:buFontTx/>
              <a:buChar char="-"/>
            </a:pPr>
            <a:r>
              <a:rPr lang="ar-SA" sz="2400" b="1" dirty="0" smtClean="0"/>
              <a:t>ذكر بعض الأفكار والمشاعر التي حركها المنظر بدواخلنا.</a:t>
            </a:r>
          </a:p>
          <a:p>
            <a:pPr algn="ctr">
              <a:buFontTx/>
              <a:buChar char="-"/>
            </a:pPr>
            <a:r>
              <a:rPr lang="ar-SA" sz="2400" b="1" dirty="0" smtClean="0"/>
              <a:t>مما قال الكاتب</a:t>
            </a:r>
            <a:r>
              <a:rPr lang="ar-SA" sz="2400" b="1" dirty="0" smtClean="0">
                <a:sym typeface="Wingdings" pitchFamily="2" charset="2"/>
              </a:rPr>
              <a:t>:(هذا الكون الذي نعيش فيه على رحابة أرجائه).</a:t>
            </a:r>
          </a:p>
          <a:p>
            <a:pPr algn="ctr">
              <a:buFontTx/>
              <a:buChar char="-"/>
            </a:pPr>
            <a:r>
              <a:rPr lang="ar-SA" sz="2400" b="1" dirty="0" smtClean="0">
                <a:sym typeface="Wingdings" pitchFamily="2" charset="2"/>
              </a:rPr>
              <a:t>أ- ما معنى(رحابة أرجائه)؟</a:t>
            </a:r>
          </a:p>
          <a:p>
            <a:pPr algn="ctr">
              <a:buFontTx/>
              <a:buChar char="-"/>
            </a:pPr>
            <a:r>
              <a:rPr lang="ar-SA" sz="2400" b="1" dirty="0" smtClean="0">
                <a:sym typeface="Wingdings" pitchFamily="2" charset="2"/>
              </a:rPr>
              <a:t>ب ـ علام تدل سعة نواحي الكون؟</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42844" y="142852"/>
            <a:ext cx="8929718"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2/تصنيف الأفكار التالية إلى رئيسة وفرعية بالنسبة للفقرة التي وردت فيها:</a:t>
            </a:r>
            <a:endParaRPr lang="ar-SA" sz="2800" b="1" cap="all" dirty="0">
              <a:ln w="0"/>
              <a:solidFill>
                <a:srgbClr val="00B050"/>
              </a:solidFill>
              <a:effectLst>
                <a:reflection blurRad="12700" stA="50000" endPos="50000" dist="5000" dir="5400000" sy="-100000" rotWithShape="0"/>
              </a:effectLst>
            </a:endParaRPr>
          </a:p>
        </p:txBody>
      </p:sp>
      <p:sp>
        <p:nvSpPr>
          <p:cNvPr id="4" name="مربع نص 3"/>
          <p:cNvSpPr txBox="1"/>
          <p:nvPr/>
        </p:nvSpPr>
        <p:spPr>
          <a:xfrm>
            <a:off x="642910" y="714356"/>
            <a:ext cx="8001056" cy="1200329"/>
          </a:xfrm>
          <a:prstGeom prst="rect">
            <a:avLst/>
          </a:prstGeom>
          <a:noFill/>
        </p:spPr>
        <p:txBody>
          <a:bodyPr wrap="square" rtlCol="1">
            <a:spAutoFit/>
          </a:bodyPr>
          <a:lstStyle/>
          <a:p>
            <a:pPr>
              <a:buFontTx/>
              <a:buChar char="-"/>
            </a:pPr>
            <a:r>
              <a:rPr lang="ar-SA" sz="2400" b="1" dirty="0" smtClean="0"/>
              <a:t>الأرزاق تفي باحتياجات المخلوقين.                  (                          )</a:t>
            </a:r>
          </a:p>
          <a:p>
            <a:pPr>
              <a:buFontTx/>
              <a:buChar char="-"/>
            </a:pPr>
            <a:r>
              <a:rPr lang="ar-SA" sz="2400" b="1" dirty="0" smtClean="0"/>
              <a:t>من شروط استدامة الأرزاق الإيمان والشكر.       (                           )</a:t>
            </a:r>
          </a:p>
          <a:p>
            <a:pPr>
              <a:buFontTx/>
              <a:buChar char="-"/>
            </a:pPr>
            <a:r>
              <a:rPr lang="ar-SA" sz="2400" b="1" dirty="0" smtClean="0"/>
              <a:t>من شروط استدامة الأرزاق البعد عن الفساد والإفساد.  (                      )</a:t>
            </a:r>
            <a:endParaRPr lang="ar-SA" sz="2400" b="1" dirty="0"/>
          </a:p>
        </p:txBody>
      </p:sp>
      <p:sp>
        <p:nvSpPr>
          <p:cNvPr id="5" name="مربع نص 4"/>
          <p:cNvSpPr txBox="1"/>
          <p:nvPr/>
        </p:nvSpPr>
        <p:spPr>
          <a:xfrm>
            <a:off x="1714480" y="642918"/>
            <a:ext cx="1285884" cy="523220"/>
          </a:xfrm>
          <a:prstGeom prst="rect">
            <a:avLst/>
          </a:prstGeom>
          <a:noFill/>
        </p:spPr>
        <p:txBody>
          <a:bodyPr wrap="square" rtlCol="1">
            <a:spAutoFit/>
          </a:bodyPr>
          <a:lstStyle/>
          <a:p>
            <a:pPr algn="ctr"/>
            <a:r>
              <a:rPr lang="ar-SA" sz="2800" b="1" dirty="0" smtClean="0">
                <a:solidFill>
                  <a:srgbClr val="C00000"/>
                </a:solidFill>
              </a:rPr>
              <a:t>رئيسة</a:t>
            </a:r>
            <a:endParaRPr lang="ar-SA" sz="2800" b="1" dirty="0">
              <a:solidFill>
                <a:srgbClr val="C00000"/>
              </a:solidFill>
            </a:endParaRPr>
          </a:p>
        </p:txBody>
      </p:sp>
      <p:sp>
        <p:nvSpPr>
          <p:cNvPr id="6" name="مربع نص 5"/>
          <p:cNvSpPr txBox="1"/>
          <p:nvPr/>
        </p:nvSpPr>
        <p:spPr>
          <a:xfrm>
            <a:off x="1643042" y="1048392"/>
            <a:ext cx="1285884" cy="523220"/>
          </a:xfrm>
          <a:prstGeom prst="rect">
            <a:avLst/>
          </a:prstGeom>
          <a:noFill/>
        </p:spPr>
        <p:txBody>
          <a:bodyPr wrap="square" rtlCol="1">
            <a:spAutoFit/>
          </a:bodyPr>
          <a:lstStyle/>
          <a:p>
            <a:pPr algn="ctr"/>
            <a:r>
              <a:rPr lang="ar-SA" sz="2800" b="1" dirty="0" smtClean="0">
                <a:solidFill>
                  <a:srgbClr val="C00000"/>
                </a:solidFill>
              </a:rPr>
              <a:t>فرعية</a:t>
            </a:r>
            <a:endParaRPr lang="ar-SA" sz="2800" b="1" dirty="0">
              <a:solidFill>
                <a:srgbClr val="C00000"/>
              </a:solidFill>
            </a:endParaRPr>
          </a:p>
        </p:txBody>
      </p:sp>
      <p:sp>
        <p:nvSpPr>
          <p:cNvPr id="7" name="مربع نص 6"/>
          <p:cNvSpPr txBox="1"/>
          <p:nvPr/>
        </p:nvSpPr>
        <p:spPr>
          <a:xfrm>
            <a:off x="1500166" y="1477020"/>
            <a:ext cx="1285884" cy="523220"/>
          </a:xfrm>
          <a:prstGeom prst="rect">
            <a:avLst/>
          </a:prstGeom>
          <a:noFill/>
        </p:spPr>
        <p:txBody>
          <a:bodyPr wrap="square" rtlCol="1">
            <a:spAutoFit/>
          </a:bodyPr>
          <a:lstStyle/>
          <a:p>
            <a:pPr algn="ctr"/>
            <a:r>
              <a:rPr lang="ar-SA" sz="2800" b="1" dirty="0" smtClean="0">
                <a:solidFill>
                  <a:srgbClr val="C00000"/>
                </a:solidFill>
              </a:rPr>
              <a:t>فرعية</a:t>
            </a:r>
            <a:endParaRPr lang="ar-SA" sz="2800" b="1" dirty="0">
              <a:solidFill>
                <a:srgbClr val="C00000"/>
              </a:solidFill>
            </a:endParaRPr>
          </a:p>
        </p:txBody>
      </p:sp>
      <p:sp>
        <p:nvSpPr>
          <p:cNvPr id="8" name="دائرة مجوفة 7"/>
          <p:cNvSpPr/>
          <p:nvPr/>
        </p:nvSpPr>
        <p:spPr>
          <a:xfrm>
            <a:off x="7715272" y="1928802"/>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9" name="مربع نص 8"/>
          <p:cNvSpPr txBox="1"/>
          <p:nvPr/>
        </p:nvSpPr>
        <p:spPr>
          <a:xfrm>
            <a:off x="142876" y="3857628"/>
            <a:ext cx="878684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أتعاون مع من بجواري –مع الاستفادة من الإضاءة حول الفقرة الثانية – للقيام بما يلي:</a:t>
            </a:r>
          </a:p>
        </p:txBody>
      </p:sp>
      <p:pic>
        <p:nvPicPr>
          <p:cNvPr id="2" name="Picture 2" descr="C:\Documents and Settings\user\My Documents\صورة٠١٧٧.jpg"/>
          <p:cNvPicPr>
            <a:picLocks noChangeAspect="1" noChangeArrowheads="1"/>
          </p:cNvPicPr>
          <p:nvPr/>
        </p:nvPicPr>
        <p:blipFill>
          <a:blip r:embed="rId3" cstate="print">
            <a:lum/>
          </a:blip>
          <a:srcRect t="18573" r="4480" b="28360"/>
          <a:stretch>
            <a:fillRect/>
          </a:stretch>
        </p:blipFill>
        <p:spPr bwMode="auto">
          <a:xfrm>
            <a:off x="2571736" y="2643182"/>
            <a:ext cx="1928826" cy="1143008"/>
          </a:xfrm>
          <a:prstGeom prst="rect">
            <a:avLst/>
          </a:prstGeom>
          <a:noFill/>
        </p:spPr>
      </p:pic>
      <p:pic>
        <p:nvPicPr>
          <p:cNvPr id="1027" name="Picture 3" descr="C:\Documents and Settings\user\My Documents\صورة٠١٧٨.jpg"/>
          <p:cNvPicPr>
            <a:picLocks noChangeAspect="1" noChangeArrowheads="1"/>
          </p:cNvPicPr>
          <p:nvPr/>
        </p:nvPicPr>
        <p:blipFill>
          <a:blip r:embed="rId4" cstate="print">
            <a:lum bright="-10000" contrast="-20000"/>
          </a:blip>
          <a:srcRect l="7479" t="25246" r="4161" b="24263"/>
          <a:stretch>
            <a:fillRect/>
          </a:stretch>
        </p:blipFill>
        <p:spPr bwMode="auto">
          <a:xfrm>
            <a:off x="500034" y="2643182"/>
            <a:ext cx="1928826" cy="1143008"/>
          </a:xfrm>
          <a:prstGeom prst="rect">
            <a:avLst/>
          </a:prstGeom>
          <a:noFill/>
        </p:spPr>
      </p:pic>
      <p:pic>
        <p:nvPicPr>
          <p:cNvPr id="1028" name="Picture 4" descr="C:\Documents and Settings\user\My Documents\صورة٠١٧٥.jpg"/>
          <p:cNvPicPr>
            <a:picLocks noChangeAspect="1" noChangeArrowheads="1"/>
          </p:cNvPicPr>
          <p:nvPr/>
        </p:nvPicPr>
        <p:blipFill>
          <a:blip r:embed="rId5" cstate="print">
            <a:lum bright="-10000" contrast="-20000"/>
          </a:blip>
          <a:srcRect l="15940" t="20210" r="12328" b="39371"/>
          <a:stretch>
            <a:fillRect/>
          </a:stretch>
        </p:blipFill>
        <p:spPr bwMode="auto">
          <a:xfrm>
            <a:off x="6643702" y="2643182"/>
            <a:ext cx="1928826" cy="1143008"/>
          </a:xfrm>
          <a:prstGeom prst="rect">
            <a:avLst/>
          </a:prstGeom>
          <a:noFill/>
        </p:spPr>
      </p:pic>
      <p:pic>
        <p:nvPicPr>
          <p:cNvPr id="1029" name="Picture 5" descr="C:\Documents and Settings\user\My Documents\صورة٠١٧٦.jpg"/>
          <p:cNvPicPr>
            <a:picLocks noChangeAspect="1" noChangeArrowheads="1"/>
          </p:cNvPicPr>
          <p:nvPr/>
        </p:nvPicPr>
        <p:blipFill>
          <a:blip r:embed="rId6" cstate="print">
            <a:lum bright="-10000" contrast="-20000"/>
          </a:blip>
          <a:srcRect l="8166" t="23054" r="7451" b="26228"/>
          <a:stretch>
            <a:fillRect/>
          </a:stretch>
        </p:blipFill>
        <p:spPr bwMode="auto">
          <a:xfrm>
            <a:off x="4643438" y="2643182"/>
            <a:ext cx="1857388" cy="1143008"/>
          </a:xfrm>
          <a:prstGeom prst="rect">
            <a:avLst/>
          </a:prstGeom>
          <a:noFill/>
        </p:spPr>
      </p:pic>
      <p:sp>
        <p:nvSpPr>
          <p:cNvPr id="14" name="مربع نص 13"/>
          <p:cNvSpPr txBox="1"/>
          <p:nvPr/>
        </p:nvSpPr>
        <p:spPr>
          <a:xfrm>
            <a:off x="1500166" y="4357694"/>
            <a:ext cx="6000792"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1/تأمل الصور السابقة ثم الإجابة عما يلي شفهياً:</a:t>
            </a:r>
            <a:endParaRPr lang="ar-SA" sz="2800" b="1" cap="all" dirty="0">
              <a:ln w="0"/>
              <a:solidFill>
                <a:srgbClr val="00B050"/>
              </a:solidFill>
              <a:effectLst>
                <a:reflection blurRad="12700" stA="50000" endPos="50000" dist="5000" dir="5400000" sy="-100000" rotWithShape="0"/>
              </a:effectLst>
            </a:endParaRPr>
          </a:p>
        </p:txBody>
      </p:sp>
      <p:sp>
        <p:nvSpPr>
          <p:cNvPr id="15" name="مربع نص 14"/>
          <p:cNvSpPr txBox="1"/>
          <p:nvPr/>
        </p:nvSpPr>
        <p:spPr>
          <a:xfrm>
            <a:off x="500034" y="4776156"/>
            <a:ext cx="8001056" cy="1938992"/>
          </a:xfrm>
          <a:prstGeom prst="rect">
            <a:avLst/>
          </a:prstGeom>
          <a:noFill/>
        </p:spPr>
        <p:txBody>
          <a:bodyPr wrap="square" rtlCol="1">
            <a:spAutoFit/>
          </a:bodyPr>
          <a:lstStyle/>
          <a:p>
            <a:pPr algn="ctr">
              <a:buFontTx/>
              <a:buChar char="-"/>
            </a:pPr>
            <a:r>
              <a:rPr lang="ar-SA" sz="2400" b="1" dirty="0" smtClean="0"/>
              <a:t>وصف ما نراه فيها.</a:t>
            </a:r>
          </a:p>
          <a:p>
            <a:pPr algn="ctr">
              <a:buFontTx/>
              <a:buChar char="-"/>
            </a:pPr>
            <a:r>
              <a:rPr lang="ar-SA" sz="2400" b="1" dirty="0" smtClean="0"/>
              <a:t>التعبير-شفهياً- عما نجده من أفكار ومشاعر من خلال الربط بين الصور وبين المضامين التالية:</a:t>
            </a:r>
          </a:p>
          <a:p>
            <a:pPr algn="ctr"/>
            <a:r>
              <a:rPr lang="ar-SA" sz="2400" b="1" dirty="0" smtClean="0">
                <a:sym typeface="Wingdings" pitchFamily="2" charset="2"/>
              </a:rPr>
              <a:t>أ- طبقة الأوزون التي أصبحت جريحة.</a:t>
            </a:r>
          </a:p>
          <a:p>
            <a:pPr algn="ctr"/>
            <a:r>
              <a:rPr lang="ar-SA" sz="2400" b="1" dirty="0" smtClean="0">
                <a:sym typeface="Wingdings" pitchFamily="2" charset="2"/>
              </a:rPr>
              <a:t>ب </a:t>
            </a:r>
            <a:r>
              <a:rPr lang="ar-SA" sz="2400" b="1" dirty="0" err="1" smtClean="0">
                <a:sym typeface="Wingdings" pitchFamily="2" charset="2"/>
              </a:rPr>
              <a:t>ـ</a:t>
            </a:r>
            <a:r>
              <a:rPr lang="ar-SA" sz="2400" b="1" dirty="0" smtClean="0">
                <a:sym typeface="Wingdings" pitchFamily="2" charset="2"/>
              </a:rPr>
              <a:t> عواقب الطفرة الصناعية الهائلة.     ج-القطع الجائر للغابات</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Left)">
                                      <p:cBhvr>
                                        <p:cTn id="25" dur="500"/>
                                        <p:tgtEl>
                                          <p:spTgt spid="8"/>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downLeft)">
                                      <p:cBhvr>
                                        <p:cTn id="28" dur="500"/>
                                        <p:tgtEl>
                                          <p:spTgt spid="9"/>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amond(in)">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animBg="1"/>
      <p:bldP spid="9"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857224" y="214290"/>
            <a:ext cx="7858180"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2/الإجابة عما يلي كتابياً حول مبدأ(الغاية تبرر الوسيلة):</a:t>
            </a:r>
            <a:endParaRPr lang="ar-SA" sz="2800" b="1" cap="all" dirty="0">
              <a:ln w="0"/>
              <a:solidFill>
                <a:srgbClr val="00B050"/>
              </a:solidFill>
              <a:effectLst>
                <a:reflection blurRad="12700" stA="50000" endPos="50000" dist="5000" dir="5400000" sy="-100000" rotWithShape="0"/>
              </a:effectLst>
            </a:endParaRPr>
          </a:p>
        </p:txBody>
      </p:sp>
      <p:sp>
        <p:nvSpPr>
          <p:cNvPr id="4" name="مربع نص 3"/>
          <p:cNvSpPr txBox="1"/>
          <p:nvPr/>
        </p:nvSpPr>
        <p:spPr>
          <a:xfrm>
            <a:off x="500034" y="714356"/>
            <a:ext cx="8001056" cy="1569660"/>
          </a:xfrm>
          <a:prstGeom prst="rect">
            <a:avLst/>
          </a:prstGeom>
          <a:noFill/>
        </p:spPr>
        <p:txBody>
          <a:bodyPr wrap="square" rtlCol="1">
            <a:spAutoFit/>
          </a:bodyPr>
          <a:lstStyle/>
          <a:p>
            <a:pPr>
              <a:buFontTx/>
              <a:buChar char="-"/>
            </a:pPr>
            <a:r>
              <a:rPr lang="ar-SA" sz="2400" b="1" dirty="0" smtClean="0"/>
              <a:t>ما الذي تتوقع حدوثه لا حقاً إن استمر العمل في البيئة وفق هذا المبدأ؟</a:t>
            </a:r>
          </a:p>
          <a:p>
            <a:pPr algn="ctr">
              <a:buFontTx/>
              <a:buChar char="-"/>
            </a:pPr>
            <a:endParaRPr lang="ar-SA" sz="2400" b="1" dirty="0" smtClean="0"/>
          </a:p>
          <a:p>
            <a:pPr algn="ctr">
              <a:buFontTx/>
              <a:buChar char="-"/>
            </a:pPr>
            <a:endParaRPr lang="ar-SA" sz="2400" b="1" dirty="0" smtClean="0"/>
          </a:p>
          <a:p>
            <a:pPr>
              <a:buFontTx/>
              <a:buChar char="-"/>
            </a:pPr>
            <a:r>
              <a:rPr lang="ar-SA" sz="2400" b="1" dirty="0" smtClean="0"/>
              <a:t>كيف نجتهد لتجنب بيئتنا كوارث المبدأ السابق بإذن الله؟</a:t>
            </a:r>
            <a:endParaRPr lang="ar-SA" sz="2400" b="1" dirty="0"/>
          </a:p>
        </p:txBody>
      </p:sp>
      <p:sp>
        <p:nvSpPr>
          <p:cNvPr id="5" name="مربع نص 4"/>
          <p:cNvSpPr txBox="1"/>
          <p:nvPr/>
        </p:nvSpPr>
        <p:spPr>
          <a:xfrm>
            <a:off x="1000100" y="1071546"/>
            <a:ext cx="6715172" cy="830997"/>
          </a:xfrm>
          <a:prstGeom prst="rect">
            <a:avLst/>
          </a:prstGeom>
          <a:noFill/>
        </p:spPr>
        <p:txBody>
          <a:bodyPr wrap="square" rtlCol="1">
            <a:spAutoFit/>
          </a:bodyPr>
          <a:lstStyle/>
          <a:p>
            <a:pPr algn="ctr"/>
            <a:r>
              <a:rPr lang="ar-SA" sz="2400" b="1" i="1" dirty="0" smtClean="0">
                <a:solidFill>
                  <a:srgbClr val="C00000"/>
                </a:solidFill>
              </a:rPr>
              <a:t>انتشار الأوبئة ،ظهور أمراض جديدة ليس لها علاج، التصحر،ارتفاع رجة الحرارة،قلة الأمطار</a:t>
            </a:r>
            <a:endParaRPr lang="ar-SA" sz="2400" b="1" i="1" dirty="0">
              <a:solidFill>
                <a:srgbClr val="C00000"/>
              </a:solidFill>
            </a:endParaRPr>
          </a:p>
        </p:txBody>
      </p:sp>
      <p:sp>
        <p:nvSpPr>
          <p:cNvPr id="6" name="مربع نص 5"/>
          <p:cNvSpPr txBox="1"/>
          <p:nvPr/>
        </p:nvSpPr>
        <p:spPr>
          <a:xfrm>
            <a:off x="357158" y="2214554"/>
            <a:ext cx="8286808" cy="830997"/>
          </a:xfrm>
          <a:prstGeom prst="rect">
            <a:avLst/>
          </a:prstGeom>
          <a:noFill/>
        </p:spPr>
        <p:txBody>
          <a:bodyPr wrap="square" rtlCol="1">
            <a:spAutoFit/>
          </a:bodyPr>
          <a:lstStyle/>
          <a:p>
            <a:pPr algn="ctr"/>
            <a:r>
              <a:rPr lang="ar-SA" sz="2400" b="1" i="1" dirty="0" smtClean="0">
                <a:solidFill>
                  <a:srgbClr val="C00000"/>
                </a:solidFill>
              </a:rPr>
              <a:t>ذلك عن طريق عمل لوحات إرشادية في المجال المدرسي توجيه النصح والإرشاد لكل من يقوم بهذا العمل وضع غرامات مالية للمتسبب في أي كارثة بيئية</a:t>
            </a:r>
            <a:endParaRPr lang="ar-SA" sz="2400" b="1" i="1" dirty="0">
              <a:solidFill>
                <a:srgbClr val="C00000"/>
              </a:solidFill>
            </a:endParaRPr>
          </a:p>
        </p:txBody>
      </p:sp>
      <p:sp>
        <p:nvSpPr>
          <p:cNvPr id="7" name="معين 6"/>
          <p:cNvSpPr/>
          <p:nvPr/>
        </p:nvSpPr>
        <p:spPr>
          <a:xfrm rot="714327">
            <a:off x="7854190" y="2830667"/>
            <a:ext cx="1214446" cy="857256"/>
          </a:xfrm>
          <a:prstGeom prst="diamond">
            <a:avLst/>
          </a:prstGeom>
          <a:solidFill>
            <a:schemeClr val="accent3">
              <a:lumMod val="40000"/>
              <a:lumOff val="60000"/>
            </a:schemeClr>
          </a:solidFill>
          <a:ln>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1600" b="1" dirty="0" smtClean="0"/>
              <a:t>أتذوق</a:t>
            </a:r>
            <a:endParaRPr lang="ar-SA" sz="1600" b="1" dirty="0"/>
          </a:p>
        </p:txBody>
      </p:sp>
      <p:sp>
        <p:nvSpPr>
          <p:cNvPr id="8" name="دائرة مجوفة 7"/>
          <p:cNvSpPr/>
          <p:nvPr/>
        </p:nvSpPr>
        <p:spPr>
          <a:xfrm>
            <a:off x="6786578" y="3286124"/>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9" name="مربع نص 8"/>
          <p:cNvSpPr txBox="1"/>
          <p:nvPr/>
        </p:nvSpPr>
        <p:spPr>
          <a:xfrm>
            <a:off x="500034" y="3857628"/>
            <a:ext cx="792961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1/أشير إلى التعبير الحقيقي بالرمز(ح)وإلى التعبير الخيالي بالرم(خ)فيما يلي:</a:t>
            </a:r>
          </a:p>
        </p:txBody>
      </p:sp>
      <p:sp>
        <p:nvSpPr>
          <p:cNvPr id="10" name="نجمة مكونة من 7 نقاط 9"/>
          <p:cNvSpPr/>
          <p:nvPr/>
        </p:nvSpPr>
        <p:spPr>
          <a:xfrm>
            <a:off x="428596" y="4429132"/>
            <a:ext cx="8143932" cy="1500198"/>
          </a:xfrm>
          <a:prstGeom prst="star7">
            <a:avLst>
              <a:gd name="adj" fmla="val 38641"/>
              <a:gd name="hf" fmla="val 102572"/>
              <a:gd name="vf" fmla="val 105210"/>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buFontTx/>
              <a:buChar char="-"/>
            </a:pPr>
            <a:r>
              <a:rPr lang="ar-SA" sz="2400" b="1" dirty="0" smtClean="0"/>
              <a:t>”هذا الكون مخلوق لله“           تعبير(      )</a:t>
            </a:r>
          </a:p>
          <a:p>
            <a:pPr>
              <a:buFontTx/>
              <a:buChar char="-"/>
            </a:pPr>
            <a:r>
              <a:rPr lang="ar-SA" sz="2400" b="1" dirty="0" smtClean="0"/>
              <a:t>”البعد عن مهاوي الفساد والإفساد“ تعبير(      )</a:t>
            </a:r>
            <a:endParaRPr lang="ar-SA" sz="2400" b="1" dirty="0"/>
          </a:p>
        </p:txBody>
      </p:sp>
      <p:sp>
        <p:nvSpPr>
          <p:cNvPr id="11" name="مربع نص 10"/>
          <p:cNvSpPr txBox="1"/>
          <p:nvPr/>
        </p:nvSpPr>
        <p:spPr>
          <a:xfrm>
            <a:off x="2428860" y="4643446"/>
            <a:ext cx="714380" cy="584775"/>
          </a:xfrm>
          <a:prstGeom prst="rect">
            <a:avLst/>
          </a:prstGeom>
          <a:noFill/>
        </p:spPr>
        <p:txBody>
          <a:bodyPr wrap="square" rtlCol="1">
            <a:spAutoFit/>
          </a:bodyPr>
          <a:lstStyle/>
          <a:p>
            <a:pPr algn="ctr"/>
            <a:r>
              <a:rPr lang="ar-SA" sz="3200" b="1" dirty="0" smtClean="0">
                <a:solidFill>
                  <a:srgbClr val="C00000"/>
                </a:solidFill>
              </a:rPr>
              <a:t>ح</a:t>
            </a:r>
            <a:endParaRPr lang="ar-SA" sz="3200" b="1" dirty="0">
              <a:solidFill>
                <a:srgbClr val="C00000"/>
              </a:solidFill>
            </a:endParaRPr>
          </a:p>
        </p:txBody>
      </p:sp>
      <p:sp>
        <p:nvSpPr>
          <p:cNvPr id="12" name="مربع نص 11"/>
          <p:cNvSpPr txBox="1"/>
          <p:nvPr/>
        </p:nvSpPr>
        <p:spPr>
          <a:xfrm>
            <a:off x="2071670" y="5058803"/>
            <a:ext cx="714380" cy="584775"/>
          </a:xfrm>
          <a:prstGeom prst="rect">
            <a:avLst/>
          </a:prstGeom>
          <a:noFill/>
        </p:spPr>
        <p:txBody>
          <a:bodyPr wrap="square" rtlCol="1">
            <a:spAutoFit/>
          </a:bodyPr>
          <a:lstStyle/>
          <a:p>
            <a:pPr algn="ctr"/>
            <a:r>
              <a:rPr lang="ar-SA" sz="3200" b="1" dirty="0" smtClean="0">
                <a:solidFill>
                  <a:srgbClr val="C00000"/>
                </a:solidFill>
              </a:rPr>
              <a:t>خ</a:t>
            </a:r>
            <a:endParaRPr lang="ar-SA" sz="3200" b="1" dirty="0">
              <a:solidFill>
                <a:srgbClr val="C00000"/>
              </a:solidFill>
            </a:endParaRPr>
          </a:p>
        </p:txBody>
      </p:sp>
      <p:sp>
        <p:nvSpPr>
          <p:cNvPr id="13" name="مربع نص 12"/>
          <p:cNvSpPr txBox="1"/>
          <p:nvPr/>
        </p:nvSpPr>
        <p:spPr>
          <a:xfrm>
            <a:off x="4857752" y="6000768"/>
            <a:ext cx="342902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ar-SA" sz="2400" b="1" cap="all" dirty="0" smtClean="0">
                <a:ln w="0"/>
                <a:effectLst>
                  <a:reflection blurRad="12700" stA="50000" endPos="50000" dist="5000" dir="5400000" sy="-100000" rotWithShape="0"/>
                </a:effectLst>
              </a:rPr>
              <a:t>2/أقارن بين التعبيرين: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ox(in)">
                                      <p:cBhvr>
                                        <p:cTn id="17" dur="500"/>
                                        <p:tgtEl>
                                          <p:spTgt spid="6">
                                            <p:txEl>
                                              <p:pRg st="0" end="0"/>
                                            </p:txEl>
                                          </p:spTgt>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Left)">
                                      <p:cBhvr>
                                        <p:cTn id="20" dur="500"/>
                                        <p:tgtEl>
                                          <p:spTgt spid="8"/>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fade">
                                      <p:cBhvr>
                                        <p:cTn id="28" dur="1000"/>
                                        <p:tgtEl>
                                          <p:spTgt spid="11">
                                            <p:txEl>
                                              <p:pRg st="0" end="0"/>
                                            </p:txEl>
                                          </p:spTgt>
                                        </p:tgtEl>
                                      </p:cBhvr>
                                    </p:animEffect>
                                    <p:anim calcmode="lin" valueType="num">
                                      <p:cBhvr>
                                        <p:cTn id="29"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fade">
                                      <p:cBhvr>
                                        <p:cTn id="35" dur="1000"/>
                                        <p:tgtEl>
                                          <p:spTgt spid="12">
                                            <p:txEl>
                                              <p:pRg st="0" end="0"/>
                                            </p:txEl>
                                          </p:spTgt>
                                        </p:tgtEl>
                                      </p:cBhvr>
                                    </p:animEffect>
                                    <p:anim calcmode="lin" valueType="num">
                                      <p:cBhvr>
                                        <p:cTn id="36"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38" presetID="18" presetClass="entr" presetSubtype="12"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strips(downLeft)">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4" name="دائرة مجوفة 3"/>
          <p:cNvSpPr/>
          <p:nvPr/>
        </p:nvSpPr>
        <p:spPr>
          <a:xfrm>
            <a:off x="7500958" y="428604"/>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5" name="مربع نص 4"/>
          <p:cNvSpPr txBox="1"/>
          <p:nvPr/>
        </p:nvSpPr>
        <p:spPr>
          <a:xfrm>
            <a:off x="285720" y="1000108"/>
            <a:ext cx="7929618"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1/أشير إلى الفرق بين قول الكاتب ”تلك الطفرة الصناعية“وبين قول غيره ”تلك النهضة الصناعية“:</a:t>
            </a:r>
          </a:p>
        </p:txBody>
      </p:sp>
      <p:sp>
        <p:nvSpPr>
          <p:cNvPr id="6" name="مربع نص 5"/>
          <p:cNvSpPr txBox="1"/>
          <p:nvPr/>
        </p:nvSpPr>
        <p:spPr>
          <a:xfrm>
            <a:off x="428596" y="2071678"/>
            <a:ext cx="7929618" cy="156966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2/مما قال الكاتب:“ما على البشرية إلا أن تنضوي تحت لواء الطائعين لله“</a:t>
            </a:r>
          </a:p>
          <a:p>
            <a:pPr algn="ctr">
              <a:buFont typeface="Arial" pitchFamily="34" charset="0"/>
              <a:buChar char="•"/>
            </a:pPr>
            <a:r>
              <a:rPr lang="ar-SA" sz="2400" b="1" cap="all" dirty="0" smtClean="0">
                <a:ln w="0"/>
                <a:effectLst>
                  <a:reflection blurRad="12700" stA="50000" endPos="50000" dist="5000" dir="5400000" sy="-100000" rotWithShape="0"/>
                </a:effectLst>
              </a:rPr>
              <a:t>ما الصورة التي تتخيلها من خلال التعبير السابق؟</a:t>
            </a:r>
          </a:p>
          <a:p>
            <a:pPr algn="ctr">
              <a:buFont typeface="Arial" pitchFamily="34" charset="0"/>
              <a:buChar char="•"/>
            </a:pPr>
            <a:r>
              <a:rPr lang="ar-SA" sz="2400" b="1" cap="all" dirty="0" smtClean="0">
                <a:ln w="0"/>
                <a:effectLst>
                  <a:reflection blurRad="12700" stA="50000" endPos="50000" dist="5000" dir="5400000" sy="-100000" rotWithShape="0"/>
                </a:effectLst>
              </a:rPr>
              <a:t>ما المعنى الذي تعبر عنه هذه الصورة؟</a:t>
            </a:r>
          </a:p>
          <a:p>
            <a:pPr algn="ctr">
              <a:buFont typeface="Arial" pitchFamily="34" charset="0"/>
              <a:buChar char="•"/>
            </a:pPr>
            <a:r>
              <a:rPr lang="ar-SA" sz="2400" b="1" cap="all" dirty="0" smtClean="0">
                <a:ln w="0"/>
                <a:effectLst>
                  <a:reflection blurRad="12700" stA="50000" endPos="50000" dist="5000" dir="5400000" sy="-100000" rotWithShape="0"/>
                </a:effectLst>
              </a:rPr>
              <a:t>ما رأيك في العبارة السابقة من حيث اللفظ والمعنى والصورة (الخيال)؟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715272" y="21429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285720" y="191136"/>
            <a:ext cx="7643866"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أ/أختار لكل مثلث المجموعة المناسبة على غرار المثال الأول:</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graphicFrame>
        <p:nvGraphicFramePr>
          <p:cNvPr id="5" name="جدول 4"/>
          <p:cNvGraphicFramePr>
            <a:graphicFrameLocks noGrp="1"/>
          </p:cNvGraphicFramePr>
          <p:nvPr/>
        </p:nvGraphicFramePr>
        <p:xfrm>
          <a:off x="500034" y="785794"/>
          <a:ext cx="7500990" cy="1584960"/>
        </p:xfrm>
        <a:graphic>
          <a:graphicData uri="http://schemas.openxmlformats.org/drawingml/2006/table">
            <a:tbl>
              <a:tblPr rtl="1" firstRow="1" bandRow="1">
                <a:tableStyleId>{5C22544A-7EE6-4342-B048-85BDC9FD1C3A}</a:tableStyleId>
              </a:tblPr>
              <a:tblGrid>
                <a:gridCol w="1215316"/>
                <a:gridCol w="1403528"/>
                <a:gridCol w="1314440"/>
                <a:gridCol w="2067508"/>
                <a:gridCol w="1500198"/>
              </a:tblGrid>
              <a:tr h="370840">
                <a:tc>
                  <a:txBody>
                    <a:bodyPr/>
                    <a:lstStyle/>
                    <a:p>
                      <a:pPr algn="ctr" rtl="1"/>
                      <a:r>
                        <a:rPr lang="ar-SA" sz="2000" b="1" dirty="0" smtClean="0">
                          <a:solidFill>
                            <a:schemeClr val="tx1"/>
                          </a:solidFill>
                        </a:rPr>
                        <a:t>1</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2</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3</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4</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5</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70840">
                <a:tc>
                  <a:txBody>
                    <a:bodyPr/>
                    <a:lstStyle/>
                    <a:p>
                      <a:pPr algn="ctr" rtl="1"/>
                      <a:r>
                        <a:rPr lang="ar-SA" sz="2000" b="1" dirty="0" smtClean="0">
                          <a:solidFill>
                            <a:schemeClr val="tx1"/>
                          </a:solidFill>
                        </a:rPr>
                        <a:t>سيارة</a:t>
                      </a:r>
                      <a:r>
                        <a:rPr lang="ar-SA" sz="2000" b="1" baseline="0" dirty="0" smtClean="0">
                          <a:solidFill>
                            <a:schemeClr val="tx1"/>
                          </a:solidFill>
                        </a:rPr>
                        <a:t>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بر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وعي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مواد بلاستيكية تالفة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ماء نقي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70840">
                <a:tc>
                  <a:txBody>
                    <a:bodyPr/>
                    <a:lstStyle/>
                    <a:p>
                      <a:pPr algn="ctr" rtl="1"/>
                      <a:r>
                        <a:rPr lang="ar-SA" sz="2000" b="1" dirty="0" smtClean="0">
                          <a:solidFill>
                            <a:schemeClr val="tx1"/>
                          </a:solidFill>
                        </a:rPr>
                        <a:t>سفينة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بحر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اهتمام</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غاز خانق</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هواء نقي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r h="370840">
                <a:tc>
                  <a:txBody>
                    <a:bodyPr/>
                    <a:lstStyle/>
                    <a:p>
                      <a:pPr algn="ctr" rtl="1"/>
                      <a:r>
                        <a:rPr lang="ar-SA" sz="2000" b="1" dirty="0" smtClean="0">
                          <a:solidFill>
                            <a:schemeClr val="tx1"/>
                          </a:solidFill>
                        </a:rPr>
                        <a:t>طائرة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جو</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تنظيف</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زيوت محروقة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p>
                      <a:pPr algn="ctr" rtl="1"/>
                      <a:r>
                        <a:rPr lang="ar-SA" sz="2000" b="1" dirty="0" smtClean="0">
                          <a:solidFill>
                            <a:schemeClr val="tx1"/>
                          </a:solidFill>
                        </a:rPr>
                        <a:t>غذاء نقي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sp>
        <p:nvSpPr>
          <p:cNvPr id="6" name="مثلث متساوي الساقين 5"/>
          <p:cNvSpPr/>
          <p:nvPr/>
        </p:nvSpPr>
        <p:spPr>
          <a:xfrm>
            <a:off x="6143636" y="2714620"/>
            <a:ext cx="1785918" cy="1643074"/>
          </a:xfrm>
          <a:prstGeom prst="triangl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مثلث متساوي الساقين 6"/>
          <p:cNvSpPr/>
          <p:nvPr/>
        </p:nvSpPr>
        <p:spPr>
          <a:xfrm>
            <a:off x="1000100" y="2428868"/>
            <a:ext cx="1928794" cy="1643074"/>
          </a:xfrm>
          <a:prstGeom prst="triangl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ثلث متساوي الساقين 7"/>
          <p:cNvSpPr/>
          <p:nvPr/>
        </p:nvSpPr>
        <p:spPr>
          <a:xfrm>
            <a:off x="3643306" y="3500438"/>
            <a:ext cx="1785918" cy="1643074"/>
          </a:xfrm>
          <a:prstGeom prst="triangl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مثلث متساوي الساقين 8"/>
          <p:cNvSpPr/>
          <p:nvPr/>
        </p:nvSpPr>
        <p:spPr>
          <a:xfrm>
            <a:off x="1857356" y="4857760"/>
            <a:ext cx="1785918" cy="1643074"/>
          </a:xfrm>
          <a:prstGeom prst="triangl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مثلث متساوي الساقين 9"/>
          <p:cNvSpPr/>
          <p:nvPr/>
        </p:nvSpPr>
        <p:spPr>
          <a:xfrm>
            <a:off x="5715008" y="4857760"/>
            <a:ext cx="1785918" cy="1643074"/>
          </a:xfrm>
          <a:prstGeom prst="triangl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مربع نص 10"/>
          <p:cNvSpPr txBox="1"/>
          <p:nvPr/>
        </p:nvSpPr>
        <p:spPr>
          <a:xfrm>
            <a:off x="7858148" y="3681715"/>
            <a:ext cx="642942" cy="461665"/>
          </a:xfrm>
          <a:prstGeom prst="rect">
            <a:avLst/>
          </a:prstGeom>
          <a:noFill/>
        </p:spPr>
        <p:txBody>
          <a:bodyPr wrap="square" rtlCol="1">
            <a:spAutoFit/>
          </a:bodyPr>
          <a:lstStyle/>
          <a:p>
            <a:pPr algn="ctr"/>
            <a:r>
              <a:rPr lang="ar-SA" sz="2400" b="1" u="sng" dirty="0" smtClean="0"/>
              <a:t>بحر</a:t>
            </a:r>
            <a:endParaRPr lang="ar-SA" b="1" u="sng" dirty="0"/>
          </a:p>
        </p:txBody>
      </p:sp>
      <p:sp>
        <p:nvSpPr>
          <p:cNvPr id="12" name="مربع نص 11"/>
          <p:cNvSpPr txBox="1"/>
          <p:nvPr/>
        </p:nvSpPr>
        <p:spPr>
          <a:xfrm>
            <a:off x="6643702" y="3467401"/>
            <a:ext cx="642942" cy="461665"/>
          </a:xfrm>
          <a:prstGeom prst="rect">
            <a:avLst/>
          </a:prstGeom>
          <a:noFill/>
        </p:spPr>
        <p:txBody>
          <a:bodyPr wrap="square" rtlCol="1">
            <a:spAutoFit/>
          </a:bodyPr>
          <a:lstStyle/>
          <a:p>
            <a:pPr algn="ctr"/>
            <a:r>
              <a:rPr lang="ar-SA" sz="2400" b="1" u="sng" dirty="0" smtClean="0"/>
              <a:t>بيئة</a:t>
            </a:r>
            <a:endParaRPr lang="ar-SA" b="1" u="sng" dirty="0"/>
          </a:p>
        </p:txBody>
      </p:sp>
      <p:sp>
        <p:nvSpPr>
          <p:cNvPr id="13" name="مربع نص 12"/>
          <p:cNvSpPr txBox="1"/>
          <p:nvPr/>
        </p:nvSpPr>
        <p:spPr>
          <a:xfrm>
            <a:off x="5500694" y="3714752"/>
            <a:ext cx="642942" cy="461665"/>
          </a:xfrm>
          <a:prstGeom prst="rect">
            <a:avLst/>
          </a:prstGeom>
          <a:noFill/>
        </p:spPr>
        <p:txBody>
          <a:bodyPr wrap="square" rtlCol="1">
            <a:spAutoFit/>
          </a:bodyPr>
          <a:lstStyle/>
          <a:p>
            <a:pPr algn="ctr"/>
            <a:r>
              <a:rPr lang="ar-SA" sz="2400" b="1" u="sng" dirty="0" smtClean="0"/>
              <a:t>جو</a:t>
            </a:r>
            <a:endParaRPr lang="ar-SA" b="1" u="sng" dirty="0"/>
          </a:p>
        </p:txBody>
      </p:sp>
      <p:sp>
        <p:nvSpPr>
          <p:cNvPr id="14" name="مربع نص 13"/>
          <p:cNvSpPr txBox="1"/>
          <p:nvPr/>
        </p:nvSpPr>
        <p:spPr>
          <a:xfrm>
            <a:off x="6715140" y="2357430"/>
            <a:ext cx="642942" cy="461665"/>
          </a:xfrm>
          <a:prstGeom prst="rect">
            <a:avLst/>
          </a:prstGeom>
          <a:noFill/>
        </p:spPr>
        <p:txBody>
          <a:bodyPr wrap="square" rtlCol="1">
            <a:spAutoFit/>
          </a:bodyPr>
          <a:lstStyle/>
          <a:p>
            <a:pPr algn="ctr"/>
            <a:r>
              <a:rPr lang="ar-SA" sz="2400" b="1" u="sng" dirty="0" smtClean="0"/>
              <a:t>بر</a:t>
            </a:r>
            <a:endParaRPr lang="ar-SA" b="1" u="sng" dirty="0"/>
          </a:p>
        </p:txBody>
      </p:sp>
      <p:sp>
        <p:nvSpPr>
          <p:cNvPr id="15" name="مربع نص 14"/>
          <p:cNvSpPr txBox="1"/>
          <p:nvPr/>
        </p:nvSpPr>
        <p:spPr>
          <a:xfrm>
            <a:off x="6143636" y="4500570"/>
            <a:ext cx="1000132" cy="400110"/>
          </a:xfrm>
          <a:prstGeom prst="rect">
            <a:avLst/>
          </a:prstGeom>
          <a:noFill/>
        </p:spPr>
        <p:txBody>
          <a:bodyPr wrap="square" rtlCol="1">
            <a:spAutoFit/>
          </a:bodyPr>
          <a:lstStyle/>
          <a:p>
            <a:pPr algn="ctr"/>
            <a:r>
              <a:rPr lang="ar-SA" sz="2000" b="1" u="sng" dirty="0" smtClean="0">
                <a:solidFill>
                  <a:srgbClr val="C00000"/>
                </a:solidFill>
              </a:rPr>
              <a:t>سيارة</a:t>
            </a:r>
            <a:endParaRPr lang="ar-SA" sz="2000" b="1" u="sng" dirty="0">
              <a:solidFill>
                <a:srgbClr val="C00000"/>
              </a:solidFill>
            </a:endParaRPr>
          </a:p>
        </p:txBody>
      </p:sp>
      <p:sp>
        <p:nvSpPr>
          <p:cNvPr id="16" name="مربع نص 15"/>
          <p:cNvSpPr txBox="1"/>
          <p:nvPr/>
        </p:nvSpPr>
        <p:spPr>
          <a:xfrm>
            <a:off x="6072198" y="5681979"/>
            <a:ext cx="1071570" cy="707886"/>
          </a:xfrm>
          <a:prstGeom prst="rect">
            <a:avLst/>
          </a:prstGeom>
          <a:noFill/>
        </p:spPr>
        <p:txBody>
          <a:bodyPr wrap="square" rtlCol="1">
            <a:spAutoFit/>
          </a:bodyPr>
          <a:lstStyle/>
          <a:p>
            <a:pPr algn="ctr"/>
            <a:r>
              <a:rPr lang="ar-SA" sz="2000" b="1" u="sng" dirty="0" smtClean="0"/>
              <a:t>مسببات تلوث</a:t>
            </a:r>
            <a:endParaRPr lang="ar-SA" sz="1600" b="1" u="sng" dirty="0"/>
          </a:p>
        </p:txBody>
      </p:sp>
      <p:sp>
        <p:nvSpPr>
          <p:cNvPr id="17" name="مربع نص 16"/>
          <p:cNvSpPr txBox="1"/>
          <p:nvPr/>
        </p:nvSpPr>
        <p:spPr>
          <a:xfrm>
            <a:off x="4000496" y="4457650"/>
            <a:ext cx="1071570" cy="400110"/>
          </a:xfrm>
          <a:prstGeom prst="rect">
            <a:avLst/>
          </a:prstGeom>
          <a:noFill/>
        </p:spPr>
        <p:txBody>
          <a:bodyPr wrap="square" rtlCol="1">
            <a:spAutoFit/>
          </a:bodyPr>
          <a:lstStyle/>
          <a:p>
            <a:pPr algn="ctr"/>
            <a:r>
              <a:rPr lang="ar-SA" sz="2000" b="1" u="sng" dirty="0" smtClean="0"/>
              <a:t>بيئة صحية</a:t>
            </a:r>
            <a:endParaRPr lang="ar-SA" sz="1600" b="1" u="sng" dirty="0"/>
          </a:p>
        </p:txBody>
      </p:sp>
      <p:sp>
        <p:nvSpPr>
          <p:cNvPr id="18" name="مربع نص 17"/>
          <p:cNvSpPr txBox="1"/>
          <p:nvPr/>
        </p:nvSpPr>
        <p:spPr>
          <a:xfrm>
            <a:off x="2143108" y="5743534"/>
            <a:ext cx="1071570" cy="400110"/>
          </a:xfrm>
          <a:prstGeom prst="rect">
            <a:avLst/>
          </a:prstGeom>
          <a:noFill/>
        </p:spPr>
        <p:txBody>
          <a:bodyPr wrap="square" rtlCol="1">
            <a:spAutoFit/>
          </a:bodyPr>
          <a:lstStyle/>
          <a:p>
            <a:pPr algn="ctr"/>
            <a:r>
              <a:rPr lang="ar-SA" sz="2000" b="1" u="sng" dirty="0" smtClean="0"/>
              <a:t>بيئة ملوثة</a:t>
            </a:r>
            <a:endParaRPr lang="ar-SA" sz="1600" b="1" u="sng" dirty="0"/>
          </a:p>
        </p:txBody>
      </p:sp>
      <p:sp>
        <p:nvSpPr>
          <p:cNvPr id="19" name="مربع نص 18"/>
          <p:cNvSpPr txBox="1"/>
          <p:nvPr/>
        </p:nvSpPr>
        <p:spPr>
          <a:xfrm>
            <a:off x="1357290" y="3214686"/>
            <a:ext cx="1071570" cy="400110"/>
          </a:xfrm>
          <a:prstGeom prst="rect">
            <a:avLst/>
          </a:prstGeom>
          <a:noFill/>
        </p:spPr>
        <p:txBody>
          <a:bodyPr wrap="square" rtlCol="1">
            <a:spAutoFit/>
          </a:bodyPr>
          <a:lstStyle/>
          <a:p>
            <a:pPr algn="ctr"/>
            <a:r>
              <a:rPr lang="ar-SA" sz="2000" b="1" u="sng" dirty="0" smtClean="0"/>
              <a:t>وقاية</a:t>
            </a:r>
            <a:endParaRPr lang="ar-SA" sz="1600" b="1" u="sng" dirty="0"/>
          </a:p>
        </p:txBody>
      </p:sp>
      <p:sp>
        <p:nvSpPr>
          <p:cNvPr id="20" name="مربع نص 19"/>
          <p:cNvSpPr txBox="1"/>
          <p:nvPr/>
        </p:nvSpPr>
        <p:spPr>
          <a:xfrm>
            <a:off x="7358082" y="6143644"/>
            <a:ext cx="1000132" cy="400110"/>
          </a:xfrm>
          <a:prstGeom prst="rect">
            <a:avLst/>
          </a:prstGeom>
          <a:noFill/>
        </p:spPr>
        <p:txBody>
          <a:bodyPr wrap="square" rtlCol="1">
            <a:spAutoFit/>
          </a:bodyPr>
          <a:lstStyle/>
          <a:p>
            <a:pPr algn="ctr"/>
            <a:r>
              <a:rPr lang="ar-SA" sz="2000" b="1" u="sng" dirty="0" smtClean="0">
                <a:solidFill>
                  <a:srgbClr val="C00000"/>
                </a:solidFill>
              </a:rPr>
              <a:t>طائرة</a:t>
            </a:r>
            <a:endParaRPr lang="ar-SA" sz="2000" b="1" u="sng" dirty="0">
              <a:solidFill>
                <a:srgbClr val="C00000"/>
              </a:solidFill>
            </a:endParaRPr>
          </a:p>
        </p:txBody>
      </p:sp>
      <p:sp>
        <p:nvSpPr>
          <p:cNvPr id="21" name="مربع نص 20"/>
          <p:cNvSpPr txBox="1"/>
          <p:nvPr/>
        </p:nvSpPr>
        <p:spPr>
          <a:xfrm>
            <a:off x="4929190" y="6072206"/>
            <a:ext cx="1000132" cy="400110"/>
          </a:xfrm>
          <a:prstGeom prst="rect">
            <a:avLst/>
          </a:prstGeom>
          <a:noFill/>
        </p:spPr>
        <p:txBody>
          <a:bodyPr wrap="square" rtlCol="1">
            <a:spAutoFit/>
          </a:bodyPr>
          <a:lstStyle/>
          <a:p>
            <a:pPr algn="ctr"/>
            <a:r>
              <a:rPr lang="ar-SA" sz="2000" b="1" u="sng" dirty="0" smtClean="0">
                <a:solidFill>
                  <a:srgbClr val="C00000"/>
                </a:solidFill>
              </a:rPr>
              <a:t>سفينة</a:t>
            </a:r>
            <a:endParaRPr lang="ar-SA" sz="2000" b="1" u="sng" dirty="0">
              <a:solidFill>
                <a:srgbClr val="C00000"/>
              </a:solidFill>
            </a:endParaRPr>
          </a:p>
        </p:txBody>
      </p:sp>
      <p:sp>
        <p:nvSpPr>
          <p:cNvPr id="22" name="مربع نص 21"/>
          <p:cNvSpPr txBox="1"/>
          <p:nvPr/>
        </p:nvSpPr>
        <p:spPr>
          <a:xfrm>
            <a:off x="4071934" y="3143248"/>
            <a:ext cx="1000132" cy="400110"/>
          </a:xfrm>
          <a:prstGeom prst="rect">
            <a:avLst/>
          </a:prstGeom>
          <a:noFill/>
        </p:spPr>
        <p:txBody>
          <a:bodyPr wrap="square" rtlCol="1">
            <a:spAutoFit/>
          </a:bodyPr>
          <a:lstStyle/>
          <a:p>
            <a:pPr algn="ctr"/>
            <a:r>
              <a:rPr lang="ar-SA" sz="2000" b="1" u="sng" dirty="0" smtClean="0">
                <a:solidFill>
                  <a:srgbClr val="C00000"/>
                </a:solidFill>
              </a:rPr>
              <a:t>غذاء نقي</a:t>
            </a:r>
            <a:endParaRPr lang="ar-SA" sz="2000" b="1" u="sng" dirty="0">
              <a:solidFill>
                <a:srgbClr val="C00000"/>
              </a:solidFill>
            </a:endParaRPr>
          </a:p>
        </p:txBody>
      </p:sp>
      <p:sp>
        <p:nvSpPr>
          <p:cNvPr id="23" name="مربع نص 22"/>
          <p:cNvSpPr txBox="1"/>
          <p:nvPr/>
        </p:nvSpPr>
        <p:spPr>
          <a:xfrm>
            <a:off x="5214942" y="4814840"/>
            <a:ext cx="1000132" cy="400110"/>
          </a:xfrm>
          <a:prstGeom prst="rect">
            <a:avLst/>
          </a:prstGeom>
          <a:noFill/>
        </p:spPr>
        <p:txBody>
          <a:bodyPr wrap="square" rtlCol="1">
            <a:spAutoFit/>
          </a:bodyPr>
          <a:lstStyle/>
          <a:p>
            <a:pPr algn="ctr"/>
            <a:r>
              <a:rPr lang="ar-SA" sz="2000" b="1" u="sng" dirty="0" smtClean="0">
                <a:solidFill>
                  <a:srgbClr val="C00000"/>
                </a:solidFill>
              </a:rPr>
              <a:t>ماء نقي</a:t>
            </a:r>
            <a:endParaRPr lang="ar-SA" sz="2000" b="1" u="sng" dirty="0">
              <a:solidFill>
                <a:srgbClr val="C00000"/>
              </a:solidFill>
            </a:endParaRPr>
          </a:p>
        </p:txBody>
      </p:sp>
      <p:sp>
        <p:nvSpPr>
          <p:cNvPr id="24" name="مربع نص 23"/>
          <p:cNvSpPr txBox="1"/>
          <p:nvPr/>
        </p:nvSpPr>
        <p:spPr>
          <a:xfrm>
            <a:off x="2928926" y="4643446"/>
            <a:ext cx="1000132" cy="707886"/>
          </a:xfrm>
          <a:prstGeom prst="rect">
            <a:avLst/>
          </a:prstGeom>
          <a:noFill/>
        </p:spPr>
        <p:txBody>
          <a:bodyPr wrap="square" rtlCol="1">
            <a:spAutoFit/>
          </a:bodyPr>
          <a:lstStyle/>
          <a:p>
            <a:pPr algn="ctr"/>
            <a:r>
              <a:rPr lang="ar-SA" sz="2000" b="1" u="sng" dirty="0" smtClean="0">
                <a:solidFill>
                  <a:srgbClr val="C00000"/>
                </a:solidFill>
              </a:rPr>
              <a:t>هواء</a:t>
            </a:r>
          </a:p>
          <a:p>
            <a:pPr algn="ctr"/>
            <a:r>
              <a:rPr lang="ar-SA" sz="2000" b="1" u="sng" dirty="0" smtClean="0">
                <a:solidFill>
                  <a:srgbClr val="C00000"/>
                </a:solidFill>
              </a:rPr>
              <a:t>نقي</a:t>
            </a:r>
            <a:endParaRPr lang="ar-SA" sz="2000" b="1" u="sng" dirty="0">
              <a:solidFill>
                <a:srgbClr val="C00000"/>
              </a:solidFill>
            </a:endParaRPr>
          </a:p>
        </p:txBody>
      </p:sp>
      <p:sp>
        <p:nvSpPr>
          <p:cNvPr id="25" name="مربع نص 24"/>
          <p:cNvSpPr txBox="1"/>
          <p:nvPr/>
        </p:nvSpPr>
        <p:spPr>
          <a:xfrm>
            <a:off x="928662" y="2357430"/>
            <a:ext cx="1000132" cy="400110"/>
          </a:xfrm>
          <a:prstGeom prst="rect">
            <a:avLst/>
          </a:prstGeom>
          <a:noFill/>
        </p:spPr>
        <p:txBody>
          <a:bodyPr wrap="square" rtlCol="1">
            <a:spAutoFit/>
          </a:bodyPr>
          <a:lstStyle/>
          <a:p>
            <a:pPr algn="ctr"/>
            <a:r>
              <a:rPr lang="ar-SA" sz="2000" b="1" u="sng" dirty="0" smtClean="0">
                <a:solidFill>
                  <a:srgbClr val="C00000"/>
                </a:solidFill>
              </a:rPr>
              <a:t>وعي</a:t>
            </a:r>
            <a:endParaRPr lang="ar-SA" sz="2000" b="1" u="sng" dirty="0">
              <a:solidFill>
                <a:srgbClr val="C00000"/>
              </a:solidFill>
            </a:endParaRPr>
          </a:p>
        </p:txBody>
      </p:sp>
      <p:sp>
        <p:nvSpPr>
          <p:cNvPr id="26" name="مربع نص 25"/>
          <p:cNvSpPr txBox="1"/>
          <p:nvPr/>
        </p:nvSpPr>
        <p:spPr>
          <a:xfrm>
            <a:off x="214282" y="3714752"/>
            <a:ext cx="1000132" cy="400110"/>
          </a:xfrm>
          <a:prstGeom prst="rect">
            <a:avLst/>
          </a:prstGeom>
          <a:noFill/>
        </p:spPr>
        <p:txBody>
          <a:bodyPr wrap="square" rtlCol="1">
            <a:spAutoFit/>
          </a:bodyPr>
          <a:lstStyle/>
          <a:p>
            <a:pPr algn="ctr"/>
            <a:r>
              <a:rPr lang="ar-SA" sz="2000" b="1" u="sng" dirty="0" smtClean="0">
                <a:solidFill>
                  <a:srgbClr val="C00000"/>
                </a:solidFill>
              </a:rPr>
              <a:t>تنظيف</a:t>
            </a:r>
            <a:endParaRPr lang="ar-SA" sz="2000" b="1" u="sng" dirty="0">
              <a:solidFill>
                <a:srgbClr val="C00000"/>
              </a:solidFill>
            </a:endParaRPr>
          </a:p>
        </p:txBody>
      </p:sp>
      <p:sp>
        <p:nvSpPr>
          <p:cNvPr id="27" name="مربع نص 26"/>
          <p:cNvSpPr txBox="1"/>
          <p:nvPr/>
        </p:nvSpPr>
        <p:spPr>
          <a:xfrm>
            <a:off x="2714612" y="3714752"/>
            <a:ext cx="1000132" cy="400110"/>
          </a:xfrm>
          <a:prstGeom prst="rect">
            <a:avLst/>
          </a:prstGeom>
          <a:noFill/>
        </p:spPr>
        <p:txBody>
          <a:bodyPr wrap="square" rtlCol="1">
            <a:spAutoFit/>
          </a:bodyPr>
          <a:lstStyle/>
          <a:p>
            <a:pPr algn="ctr"/>
            <a:r>
              <a:rPr lang="ar-SA" sz="2000" b="1" u="sng" dirty="0" smtClean="0">
                <a:solidFill>
                  <a:srgbClr val="C00000"/>
                </a:solidFill>
              </a:rPr>
              <a:t>اهتمام</a:t>
            </a:r>
            <a:endParaRPr lang="ar-SA" sz="2000" b="1" u="sng" dirty="0">
              <a:solidFill>
                <a:srgbClr val="C00000"/>
              </a:solidFill>
            </a:endParaRPr>
          </a:p>
        </p:txBody>
      </p:sp>
      <p:sp>
        <p:nvSpPr>
          <p:cNvPr id="28" name="مربع نص 27"/>
          <p:cNvSpPr txBox="1"/>
          <p:nvPr/>
        </p:nvSpPr>
        <p:spPr>
          <a:xfrm>
            <a:off x="857224" y="4572008"/>
            <a:ext cx="1928826" cy="400110"/>
          </a:xfrm>
          <a:prstGeom prst="rect">
            <a:avLst/>
          </a:prstGeom>
          <a:noFill/>
        </p:spPr>
        <p:txBody>
          <a:bodyPr wrap="square" rtlCol="1">
            <a:spAutoFit/>
          </a:bodyPr>
          <a:lstStyle/>
          <a:p>
            <a:pPr algn="ctr"/>
            <a:r>
              <a:rPr lang="ar-SA" sz="2000" b="1" u="sng" dirty="0" smtClean="0">
                <a:solidFill>
                  <a:srgbClr val="C00000"/>
                </a:solidFill>
              </a:rPr>
              <a:t>مواد بلاستيكية تالفة</a:t>
            </a:r>
            <a:endParaRPr lang="ar-SA" sz="2000" b="1" u="sng" dirty="0">
              <a:solidFill>
                <a:srgbClr val="C00000"/>
              </a:solidFill>
            </a:endParaRPr>
          </a:p>
        </p:txBody>
      </p:sp>
      <p:sp>
        <p:nvSpPr>
          <p:cNvPr id="29" name="مربع نص 28"/>
          <p:cNvSpPr txBox="1"/>
          <p:nvPr/>
        </p:nvSpPr>
        <p:spPr>
          <a:xfrm>
            <a:off x="571472" y="6000768"/>
            <a:ext cx="1357322" cy="400110"/>
          </a:xfrm>
          <a:prstGeom prst="rect">
            <a:avLst/>
          </a:prstGeom>
          <a:noFill/>
        </p:spPr>
        <p:txBody>
          <a:bodyPr wrap="square" rtlCol="1">
            <a:spAutoFit/>
          </a:bodyPr>
          <a:lstStyle/>
          <a:p>
            <a:pPr algn="ctr"/>
            <a:r>
              <a:rPr lang="ar-SA" sz="2000" b="1" u="sng" dirty="0" smtClean="0">
                <a:solidFill>
                  <a:srgbClr val="C00000"/>
                </a:solidFill>
              </a:rPr>
              <a:t>زيوت محروقة</a:t>
            </a:r>
            <a:endParaRPr lang="ar-SA" sz="2000" b="1" u="sng" dirty="0">
              <a:solidFill>
                <a:srgbClr val="C00000"/>
              </a:solidFill>
            </a:endParaRPr>
          </a:p>
        </p:txBody>
      </p:sp>
      <p:sp>
        <p:nvSpPr>
          <p:cNvPr id="30" name="مربع نص 29"/>
          <p:cNvSpPr txBox="1"/>
          <p:nvPr/>
        </p:nvSpPr>
        <p:spPr>
          <a:xfrm>
            <a:off x="3571868" y="6143644"/>
            <a:ext cx="1000132" cy="400110"/>
          </a:xfrm>
          <a:prstGeom prst="rect">
            <a:avLst/>
          </a:prstGeom>
          <a:noFill/>
        </p:spPr>
        <p:txBody>
          <a:bodyPr wrap="square" rtlCol="1">
            <a:spAutoFit/>
          </a:bodyPr>
          <a:lstStyle/>
          <a:p>
            <a:pPr algn="ctr"/>
            <a:r>
              <a:rPr lang="ar-SA" sz="2000" b="1" u="sng" dirty="0" smtClean="0">
                <a:solidFill>
                  <a:srgbClr val="C00000"/>
                </a:solidFill>
              </a:rPr>
              <a:t>غاز خانق</a:t>
            </a:r>
            <a:endParaRPr lang="ar-SA" sz="2000" b="1" u="sng"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circle(in)">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circle(in)">
                                      <p:cBhvr>
                                        <p:cTn id="12" dur="500"/>
                                        <p:tgtEl>
                                          <p:spTgt spid="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circle(in)">
                                      <p:cBhvr>
                                        <p:cTn id="17" dur="500"/>
                                        <p:tgtEl>
                                          <p:spTgt spid="2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2">
                                            <p:txEl>
                                              <p:pRg st="0" end="0"/>
                                            </p:txEl>
                                          </p:spTgt>
                                        </p:tgtEl>
                                        <p:attrNameLst>
                                          <p:attrName>style.visibility</p:attrName>
                                        </p:attrNameLst>
                                      </p:cBhvr>
                                      <p:to>
                                        <p:strVal val="visible"/>
                                      </p:to>
                                    </p:set>
                                    <p:animEffect transition="in" filter="circle(in)">
                                      <p:cBhvr>
                                        <p:cTn id="22" dur="500"/>
                                        <p:tgtEl>
                                          <p:spTgt spid="2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circle(in)">
                                      <p:cBhvr>
                                        <p:cTn id="27" dur="500"/>
                                        <p:tgtEl>
                                          <p:spTgt spid="2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24">
                                            <p:txEl>
                                              <p:pRg st="0" end="0"/>
                                            </p:txEl>
                                          </p:spTgt>
                                        </p:tgtEl>
                                        <p:attrNameLst>
                                          <p:attrName>style.visibility</p:attrName>
                                        </p:attrNameLst>
                                      </p:cBhvr>
                                      <p:to>
                                        <p:strVal val="visible"/>
                                      </p:to>
                                    </p:set>
                                    <p:animEffect transition="in" filter="circle(in)">
                                      <p:cBhvr>
                                        <p:cTn id="32" dur="500"/>
                                        <p:tgtEl>
                                          <p:spTgt spid="2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24">
                                            <p:txEl>
                                              <p:pRg st="1" end="1"/>
                                            </p:txEl>
                                          </p:spTgt>
                                        </p:tgtEl>
                                        <p:attrNameLst>
                                          <p:attrName>style.visibility</p:attrName>
                                        </p:attrNameLst>
                                      </p:cBhvr>
                                      <p:to>
                                        <p:strVal val="visible"/>
                                      </p:to>
                                    </p:set>
                                    <p:animEffect transition="in" filter="circle(in)">
                                      <p:cBhvr>
                                        <p:cTn id="37" dur="500"/>
                                        <p:tgtEl>
                                          <p:spTgt spid="24">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5">
                                            <p:txEl>
                                              <p:pRg st="0" end="0"/>
                                            </p:txEl>
                                          </p:spTgt>
                                        </p:tgtEl>
                                        <p:attrNameLst>
                                          <p:attrName>style.visibility</p:attrName>
                                        </p:attrNameLst>
                                      </p:cBhvr>
                                      <p:to>
                                        <p:strVal val="visible"/>
                                      </p:to>
                                    </p:set>
                                    <p:animEffect transition="in" filter="circle(in)">
                                      <p:cBhvr>
                                        <p:cTn id="42" dur="500"/>
                                        <p:tgtEl>
                                          <p:spTgt spid="2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26">
                                            <p:txEl>
                                              <p:pRg st="0" end="0"/>
                                            </p:txEl>
                                          </p:spTgt>
                                        </p:tgtEl>
                                        <p:attrNameLst>
                                          <p:attrName>style.visibility</p:attrName>
                                        </p:attrNameLst>
                                      </p:cBhvr>
                                      <p:to>
                                        <p:strVal val="visible"/>
                                      </p:to>
                                    </p:set>
                                    <p:animEffect transition="in" filter="circle(in)">
                                      <p:cBhvr>
                                        <p:cTn id="47" dur="500"/>
                                        <p:tgtEl>
                                          <p:spTgt spid="2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Effect transition="in" filter="circle(in)">
                                      <p:cBhvr>
                                        <p:cTn id="52" dur="500"/>
                                        <p:tgtEl>
                                          <p:spTgt spid="27">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28">
                                            <p:txEl>
                                              <p:pRg st="0" end="0"/>
                                            </p:txEl>
                                          </p:spTgt>
                                        </p:tgtEl>
                                        <p:attrNameLst>
                                          <p:attrName>style.visibility</p:attrName>
                                        </p:attrNameLst>
                                      </p:cBhvr>
                                      <p:to>
                                        <p:strVal val="visible"/>
                                      </p:to>
                                    </p:set>
                                    <p:animEffect transition="in" filter="circle(in)">
                                      <p:cBhvr>
                                        <p:cTn id="57" dur="500"/>
                                        <p:tgtEl>
                                          <p:spTgt spid="2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29">
                                            <p:txEl>
                                              <p:pRg st="0" end="0"/>
                                            </p:txEl>
                                          </p:spTgt>
                                        </p:tgtEl>
                                        <p:attrNameLst>
                                          <p:attrName>style.visibility</p:attrName>
                                        </p:attrNameLst>
                                      </p:cBhvr>
                                      <p:to>
                                        <p:strVal val="visible"/>
                                      </p:to>
                                    </p:set>
                                    <p:animEffect transition="in" filter="circle(in)">
                                      <p:cBhvr>
                                        <p:cTn id="62" dur="500"/>
                                        <p:tgtEl>
                                          <p:spTgt spid="2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nodeType="clickEffect">
                                  <p:stCondLst>
                                    <p:cond delay="0"/>
                                  </p:stCondLst>
                                  <p:childTnLst>
                                    <p:set>
                                      <p:cBhvr>
                                        <p:cTn id="66" dur="1" fill="hold">
                                          <p:stCondLst>
                                            <p:cond delay="0"/>
                                          </p:stCondLst>
                                        </p:cTn>
                                        <p:tgtEl>
                                          <p:spTgt spid="30">
                                            <p:txEl>
                                              <p:pRg st="0" end="0"/>
                                            </p:txEl>
                                          </p:spTgt>
                                        </p:tgtEl>
                                        <p:attrNameLst>
                                          <p:attrName>style.visibility</p:attrName>
                                        </p:attrNameLst>
                                      </p:cBhvr>
                                      <p:to>
                                        <p:strVal val="visible"/>
                                      </p:to>
                                    </p:set>
                                    <p:animEffect transition="in" filter="circle(in)">
                                      <p:cBhvr>
                                        <p:cTn id="67"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42844" y="117439"/>
            <a:ext cx="8501122"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ب/أستعمل بعض الكلمات الواردة داخل المثلثات أو في زواياها مما سبق في  عبارات أدبية – لا تقل عن ثلاث – للتوعية من أجل بيئة صحية: </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4" name="مربع نص 3"/>
          <p:cNvSpPr txBox="1"/>
          <p:nvPr/>
        </p:nvSpPr>
        <p:spPr>
          <a:xfrm>
            <a:off x="71406" y="1071546"/>
            <a:ext cx="8501122" cy="4401205"/>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ج/</a:t>
            </a:r>
            <a:r>
              <a:rPr lang="ar-SA" sz="2800" b="1" cap="all" dirty="0" smtClean="0">
                <a:ln w="9000" cmpd="sng">
                  <a:solidFill>
                    <a:schemeClr val="accent4">
                      <a:shade val="50000"/>
                      <a:satMod val="120000"/>
                    </a:schemeClr>
                  </a:solidFill>
                  <a:prstDash val="solid"/>
                </a:ln>
                <a:solidFill>
                  <a:srgbClr val="C00000"/>
                </a:solidFill>
                <a:effectLst>
                  <a:glow rad="139700">
                    <a:schemeClr val="accent6">
                      <a:satMod val="175000"/>
                      <a:alpha val="40000"/>
                    </a:schemeClr>
                  </a:glow>
                  <a:reflection blurRad="12700" stA="28000" endPos="45000" dist="1000" dir="5400000" sy="-100000" algn="bl" rotWithShape="0"/>
                </a:effectLst>
              </a:rPr>
              <a:t>مما قاله الكاتب:“وهذه الأقوات مقدر لها في علم خالقها أن تفي باحتياجات جميع المخلوقين إلى الآجال المقدرة لهم ولها“</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هناك أكثر من معنى غير المعنى الظاهر لهذا القول لذا أكتب ما يرد بذهني من معان مناسبة.</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أتخيل أن البيئة الصحية قادرة على التحدث،وأكتب بأسلوب أدبي أجمل ما تصف به نفسها“فيما لا يقل عن ثلاثة أسطر“ </a:t>
            </a:r>
          </a:p>
          <a:p>
            <a:pPr algn="ctr"/>
            <a:r>
              <a:rPr lang="ar-SA" sz="2800" b="1" cap="all" dirty="0" smtClean="0">
                <a:ln w="9000" cmpd="sng">
                  <a:solidFill>
                    <a:schemeClr val="accent4">
                      <a:shade val="50000"/>
                      <a:satMod val="120000"/>
                    </a:schemeClr>
                  </a:solidFill>
                  <a:prstDash val="solid"/>
                </a:ln>
                <a:solidFill>
                  <a:srgbClr val="C00000"/>
                </a:solidFill>
                <a:effectLst>
                  <a:glow rad="139700">
                    <a:schemeClr val="accent6">
                      <a:satMod val="175000"/>
                      <a:alpha val="40000"/>
                    </a:schemeClr>
                  </a:glow>
                  <a:reflection blurRad="12700" stA="28000" endPos="45000" dist="1000" dir="5400000" sy="-100000" algn="bl" rotWithShape="0"/>
                </a:effectLst>
              </a:rPr>
              <a:t>يمكن أن نقول:إن الإيمان تصديق بالقلب،وإقرار باللسان،وعمل بالجوارح.</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أفكر في أدواري في تطبيق كل جزء من القول السابق من أجل بيئة صحية ثم أصوغ ما يعبر عن أدواري وأسجله.</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5" name="نجمة مكونة من 7 نقاط 4"/>
          <p:cNvSpPr/>
          <p:nvPr/>
        </p:nvSpPr>
        <p:spPr>
          <a:xfrm rot="565303">
            <a:off x="7890968" y="2310102"/>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6" name="نجمة مكونة من 7 نقاط 5"/>
          <p:cNvSpPr/>
          <p:nvPr/>
        </p:nvSpPr>
        <p:spPr>
          <a:xfrm rot="565303">
            <a:off x="7890968" y="3953175"/>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نشاط3</a:t>
            </a:r>
            <a:endParaRPr lang="ar-SA" sz="2000" b="1" i="1" dirty="0">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715272" y="21429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نشاط4</a:t>
            </a:r>
            <a:endParaRPr lang="ar-SA" sz="2000" b="1" i="1" dirty="0">
              <a:solidFill>
                <a:schemeClr val="tx1"/>
              </a:solidFill>
            </a:endParaRPr>
          </a:p>
        </p:txBody>
      </p:sp>
      <p:sp>
        <p:nvSpPr>
          <p:cNvPr id="4" name="مربع نص 3"/>
          <p:cNvSpPr txBox="1"/>
          <p:nvPr/>
        </p:nvSpPr>
        <p:spPr>
          <a:xfrm>
            <a:off x="142844" y="785794"/>
            <a:ext cx="8501122" cy="3108543"/>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أ/أضع الرمز(ح)عن يسار الخيالي،والرمز(خ)عن يسار الحقيقي من التعبيرين التاليين:</a:t>
            </a:r>
          </a:p>
          <a:p>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a:t>
            </a:r>
            <a:r>
              <a:rPr lang="ar-SA" sz="2800" b="1" cap="all" dirty="0" smtClean="0">
                <a:ln w="9000" cmpd="sng">
                  <a:solidFill>
                    <a:schemeClr val="accent4">
                      <a:shade val="50000"/>
                      <a:satMod val="120000"/>
                    </a:schemeClr>
                  </a:solidFill>
                  <a:prstDash val="solid"/>
                </a:ln>
                <a:solidFill>
                  <a:schemeClr val="accent3">
                    <a:lumMod val="50000"/>
                  </a:schemeClr>
                </a:solidFill>
                <a:effectLst>
                  <a:glow rad="139700">
                    <a:schemeClr val="accent6">
                      <a:satMod val="175000"/>
                      <a:alpha val="40000"/>
                    </a:schemeClr>
                  </a:glow>
                  <a:reflection blurRad="12700" stA="28000" endPos="45000" dist="1000" dir="5400000" sy="-100000" algn="bl" rotWithShape="0"/>
                </a:effectLst>
              </a:rPr>
              <a:t>الأوزون أصبح جريحاً</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                          ”                ”</a:t>
            </a:r>
          </a:p>
          <a:p>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a:t>
            </a:r>
            <a:r>
              <a:rPr lang="ar-SA" sz="2800" b="1" cap="all" dirty="0" smtClean="0">
                <a:ln w="9000" cmpd="sng">
                  <a:solidFill>
                    <a:schemeClr val="accent4">
                      <a:shade val="50000"/>
                      <a:satMod val="120000"/>
                    </a:schemeClr>
                  </a:solidFill>
                  <a:prstDash val="solid"/>
                </a:ln>
                <a:solidFill>
                  <a:schemeClr val="accent3">
                    <a:lumMod val="50000"/>
                  </a:schemeClr>
                </a:solidFill>
                <a:effectLst>
                  <a:glow rad="139700">
                    <a:schemeClr val="accent6">
                      <a:satMod val="175000"/>
                      <a:alpha val="40000"/>
                    </a:schemeClr>
                  </a:glow>
                  <a:reflection blurRad="12700" stA="28000" endPos="45000" dist="1000" dir="5400000" sy="-100000" algn="bl" rotWithShape="0"/>
                </a:effectLst>
              </a:rPr>
              <a:t>الإنسان لم يحسن استخدام هذه النعم</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          ”                ”</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ب/أختار تعبيراً مما سبق وأشرحه شرحاً أدبياً مناسباً.</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ج/أنشئ عبارتين حول تصرفاتي الإيجابية تجاه البيئة بحيث تحمل إحداهما خيالا وأكتبهما بخط الرقعة.</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5" name="مربع نص 4"/>
          <p:cNvSpPr txBox="1"/>
          <p:nvPr/>
        </p:nvSpPr>
        <p:spPr>
          <a:xfrm>
            <a:off x="1857356" y="1428736"/>
            <a:ext cx="714380" cy="584775"/>
          </a:xfrm>
          <a:prstGeom prst="rect">
            <a:avLst/>
          </a:prstGeom>
          <a:noFill/>
        </p:spPr>
        <p:txBody>
          <a:bodyPr wrap="square" rtlCol="1">
            <a:spAutoFit/>
          </a:bodyPr>
          <a:lstStyle/>
          <a:p>
            <a:pPr algn="ctr"/>
            <a:r>
              <a:rPr lang="ar-SA" sz="3200" b="1" dirty="0" smtClean="0">
                <a:solidFill>
                  <a:srgbClr val="C00000"/>
                </a:solidFill>
              </a:rPr>
              <a:t>خ</a:t>
            </a:r>
            <a:endParaRPr lang="ar-SA" sz="2400" b="1" dirty="0">
              <a:solidFill>
                <a:srgbClr val="C00000"/>
              </a:solidFill>
            </a:endParaRPr>
          </a:p>
        </p:txBody>
      </p:sp>
      <p:sp>
        <p:nvSpPr>
          <p:cNvPr id="6" name="مربع نص 5"/>
          <p:cNvSpPr txBox="1"/>
          <p:nvPr/>
        </p:nvSpPr>
        <p:spPr>
          <a:xfrm>
            <a:off x="1857356" y="1915531"/>
            <a:ext cx="714380" cy="584775"/>
          </a:xfrm>
          <a:prstGeom prst="rect">
            <a:avLst/>
          </a:prstGeom>
          <a:noFill/>
        </p:spPr>
        <p:txBody>
          <a:bodyPr wrap="square" rtlCol="1">
            <a:spAutoFit/>
          </a:bodyPr>
          <a:lstStyle/>
          <a:p>
            <a:pPr algn="ctr"/>
            <a:r>
              <a:rPr lang="ar-SA" sz="3200" b="1" dirty="0" smtClean="0">
                <a:solidFill>
                  <a:srgbClr val="C00000"/>
                </a:solidFill>
              </a:rPr>
              <a:t>ح</a:t>
            </a:r>
            <a:endParaRPr lang="ar-SA" sz="2400" b="1" dirty="0">
              <a:solidFill>
                <a:srgbClr val="C00000"/>
              </a:solidFill>
            </a:endParaRPr>
          </a:p>
        </p:txBody>
      </p:sp>
      <p:sp>
        <p:nvSpPr>
          <p:cNvPr id="7" name="نجمة مكونة من 7 نقاط 6"/>
          <p:cNvSpPr/>
          <p:nvPr/>
        </p:nvSpPr>
        <p:spPr>
          <a:xfrm rot="565303">
            <a:off x="7610983" y="3667424"/>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نشاط5</a:t>
            </a:r>
            <a:endParaRPr lang="ar-SA" sz="2000" b="1" i="1" dirty="0">
              <a:solidFill>
                <a:schemeClr val="tx1"/>
              </a:solidFill>
            </a:endParaRPr>
          </a:p>
        </p:txBody>
      </p:sp>
      <p:sp>
        <p:nvSpPr>
          <p:cNvPr id="8" name="مربع نص 7"/>
          <p:cNvSpPr txBox="1"/>
          <p:nvPr/>
        </p:nvSpPr>
        <p:spPr>
          <a:xfrm>
            <a:off x="357158" y="4254065"/>
            <a:ext cx="7858180" cy="2246769"/>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أ/أستفيد من مصادر المعلومات التقنية كالأقراص المدمجة والشبكة العالمية للمعلومات والبريد الإلكتروني،لجمع معلومات عن البيئة وأضمنها ملف إنجازي.</a:t>
            </a: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ب/أقتطف عبارات بأسلوب أدبي مما جمعت وأصورها بأسلوبي وأضمنها ملف إنجازي.</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trips(down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strips(downLeft)">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الألف اللينة في آخر الأسماء</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ستطيل مستدير الزوايا 2"/>
          <p:cNvSpPr/>
          <p:nvPr/>
        </p:nvSpPr>
        <p:spPr>
          <a:xfrm>
            <a:off x="142876" y="-24"/>
            <a:ext cx="8929718" cy="671517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ربع نص 3"/>
          <p:cNvSpPr txBox="1"/>
          <p:nvPr/>
        </p:nvSpPr>
        <p:spPr>
          <a:xfrm>
            <a:off x="642910" y="571480"/>
            <a:ext cx="7643866" cy="5572164"/>
          </a:xfrm>
          <a:prstGeom prst="rect">
            <a:avLst/>
          </a:prstGeom>
          <a:noFill/>
        </p:spPr>
        <p:txBody>
          <a:bodyPr wrap="square" rtlCol="1">
            <a:spAutoFit/>
          </a:bodyPr>
          <a:lstStyle/>
          <a:p>
            <a:pPr algn="ct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22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معاذ:</a:t>
            </a: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درسنا في الوحدة السابقة الألف اللينة في آخر الحروف،فلم نجد فيها بفضل الله تعالى صعوبة تذكر.</a:t>
            </a:r>
          </a:p>
          <a:p>
            <a:pPr algn="ctr"/>
            <a:r>
              <a:rPr lang="ar-SA" sz="22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خالد:</a:t>
            </a: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نعم،وكما قلنا سابقاً المشكلة في كتابة الألف اللينة في آخر الأسماء والأفعال،وفي هذه الوحدة سندرس بمشيئة الله تعالى الألف اللينة في الأسماء.</a:t>
            </a:r>
          </a:p>
          <a:p>
            <a:pPr algn="ctr"/>
            <a:r>
              <a:rPr lang="ar-SA" sz="22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معاذ:</a:t>
            </a: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عرفنا في الوحدة السابقة أن الألف اللينة في آخر الحروف تكتب ألفاً(قائمة أو على شكل ياء غير منقوطة)ولكن هنالك أسئلة في ذهني تبحث عن إجابات.</a:t>
            </a:r>
          </a:p>
          <a:p>
            <a:pPr algn="ctr"/>
            <a:r>
              <a:rPr lang="ar-SA" sz="22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خالد:</a:t>
            </a: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هلا ذكرتها لي:لعلي استطيع أن أقدم لك شيئاً.</a:t>
            </a:r>
          </a:p>
          <a:p>
            <a:pPr algn="ctr"/>
            <a:r>
              <a:rPr lang="ar-SA" sz="22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معاذ:</a:t>
            </a: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بكل سرور.</a:t>
            </a:r>
          </a:p>
          <a:p>
            <a:pPr algn="ct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أولاً:كيف تكتب الألف اللينة في آخر الأسماء؟</a:t>
            </a:r>
          </a:p>
          <a:p>
            <a:pPr algn="ct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ثانياً:ما الضابط الذي يمكن أن احتكم إليه في كتابة الألف اللينة في آخر الاسم الثلاثي وغير الثلاثي؟</a:t>
            </a:r>
          </a:p>
          <a:p>
            <a:pPr algn="ct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ثالثاً:ما الأسباب التي تقف وراء وقوع الكثير من الطلاب في الخطأ الكتابي في الإملاء؟</a:t>
            </a:r>
          </a:p>
          <a:p>
            <a:pPr algn="ct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رابعاً:كيف يمكن تجنب الوقوع في أخطاء الكتابة الإملائية؟</a:t>
            </a:r>
          </a:p>
          <a:p>
            <a:pPr algn="ctr"/>
            <a:r>
              <a:rPr lang="ar-SA"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درسنا الإملائي في هذه الوحدة سيقدم لنا إجابات شافية عن الأسئلة السابقة،ونحتاج إلى قليل من التركيز،والهدوء والسؤال متى ما أشكل علينا شيء.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714348" y="214290"/>
            <a:ext cx="800105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  أ:أبين وجه الشبه بين الأسماء التالية الورادة في النص:</a:t>
            </a:r>
            <a:endParaRPr lang="ar-SA" sz="2400" b="1" cap="all" dirty="0">
              <a:ln w="0"/>
              <a:effectLst>
                <a:reflection blurRad="12700" stA="50000" endPos="50000" dist="5000" dir="5400000" sy="-100000" rotWithShape="0"/>
              </a:effectLst>
            </a:endParaRPr>
          </a:p>
        </p:txBody>
      </p:sp>
      <p:sp>
        <p:nvSpPr>
          <p:cNvPr id="4" name="شكل بيضاوي 3"/>
          <p:cNvSpPr/>
          <p:nvPr/>
        </p:nvSpPr>
        <p:spPr>
          <a:xfrm>
            <a:off x="7000892" y="714356"/>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استغناء</a:t>
            </a:r>
            <a:endParaRPr lang="ar-SA" sz="2400" b="1" dirty="0">
              <a:solidFill>
                <a:schemeClr val="accent3">
                  <a:lumMod val="50000"/>
                </a:schemeClr>
              </a:solidFill>
            </a:endParaRPr>
          </a:p>
        </p:txBody>
      </p:sp>
      <p:sp>
        <p:nvSpPr>
          <p:cNvPr id="5" name="شكل بيضاوي 4"/>
          <p:cNvSpPr/>
          <p:nvPr/>
        </p:nvSpPr>
        <p:spPr>
          <a:xfrm>
            <a:off x="5429256" y="714356"/>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علماء</a:t>
            </a:r>
            <a:endParaRPr lang="ar-SA" sz="2400" b="1" dirty="0">
              <a:solidFill>
                <a:schemeClr val="accent3">
                  <a:lumMod val="50000"/>
                </a:schemeClr>
              </a:solidFill>
            </a:endParaRPr>
          </a:p>
        </p:txBody>
      </p:sp>
      <p:sp>
        <p:nvSpPr>
          <p:cNvPr id="6" name="شكل بيضاوي 5"/>
          <p:cNvSpPr/>
          <p:nvPr/>
        </p:nvSpPr>
        <p:spPr>
          <a:xfrm>
            <a:off x="3929058" y="714356"/>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إعياء </a:t>
            </a:r>
            <a:endParaRPr lang="ar-SA" sz="2400" b="1" dirty="0">
              <a:solidFill>
                <a:schemeClr val="accent3">
                  <a:lumMod val="50000"/>
                </a:schemeClr>
              </a:solidFill>
            </a:endParaRPr>
          </a:p>
        </p:txBody>
      </p:sp>
      <p:sp>
        <p:nvSpPr>
          <p:cNvPr id="7" name="شكل بيضاوي 6"/>
          <p:cNvSpPr/>
          <p:nvPr/>
        </p:nvSpPr>
        <p:spPr>
          <a:xfrm>
            <a:off x="2357422" y="714356"/>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أحياء</a:t>
            </a:r>
            <a:endParaRPr lang="ar-SA" sz="2400" b="1" dirty="0">
              <a:solidFill>
                <a:schemeClr val="accent3">
                  <a:lumMod val="50000"/>
                </a:schemeClr>
              </a:solidFill>
            </a:endParaRPr>
          </a:p>
        </p:txBody>
      </p:sp>
      <p:sp>
        <p:nvSpPr>
          <p:cNvPr id="8" name="شكل بيضاوي 7"/>
          <p:cNvSpPr/>
          <p:nvPr/>
        </p:nvSpPr>
        <p:spPr>
          <a:xfrm>
            <a:off x="785786" y="714356"/>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صحراء</a:t>
            </a:r>
            <a:endParaRPr lang="ar-SA" sz="2400" b="1" dirty="0">
              <a:solidFill>
                <a:schemeClr val="accent3">
                  <a:lumMod val="50000"/>
                </a:schemeClr>
              </a:solidFill>
            </a:endParaRPr>
          </a:p>
        </p:txBody>
      </p:sp>
      <p:sp>
        <p:nvSpPr>
          <p:cNvPr id="9" name="شكل بيضاوي 8"/>
          <p:cNvSpPr/>
          <p:nvPr/>
        </p:nvSpPr>
        <p:spPr>
          <a:xfrm>
            <a:off x="2285984" y="1357298"/>
            <a:ext cx="4857784" cy="500066"/>
          </a:xfrm>
          <a:prstGeom prst="ellipse">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2">
                    <a:lumMod val="60000"/>
                    <a:lumOff val="40000"/>
                  </a:schemeClr>
                </a:solidFill>
              </a:rPr>
              <a:t>......................................</a:t>
            </a:r>
            <a:endParaRPr lang="ar-SA" sz="2400" b="1" dirty="0">
              <a:solidFill>
                <a:schemeClr val="accent2">
                  <a:lumMod val="60000"/>
                  <a:lumOff val="40000"/>
                </a:schemeClr>
              </a:solidFill>
            </a:endParaRPr>
          </a:p>
        </p:txBody>
      </p:sp>
      <p:sp>
        <p:nvSpPr>
          <p:cNvPr id="10" name="مربع نص 9"/>
          <p:cNvSpPr txBox="1"/>
          <p:nvPr/>
        </p:nvSpPr>
        <p:spPr>
          <a:xfrm>
            <a:off x="2428860" y="1405582"/>
            <a:ext cx="4357718" cy="523220"/>
          </a:xfrm>
          <a:prstGeom prst="rect">
            <a:avLst/>
          </a:prstGeom>
          <a:noFill/>
        </p:spPr>
        <p:txBody>
          <a:bodyPr wrap="square" rtlCol="1">
            <a:spAutoFit/>
          </a:bodyPr>
          <a:lstStyle/>
          <a:p>
            <a:pPr algn="ctr"/>
            <a:r>
              <a:rPr lang="ar-SA" sz="2800" b="1" dirty="0" smtClean="0">
                <a:solidFill>
                  <a:srgbClr val="C00000"/>
                </a:solidFill>
              </a:rPr>
              <a:t>جميعها انتهت بألف ممدودة</a:t>
            </a:r>
            <a:endParaRPr lang="ar-SA" sz="2800" b="1" dirty="0">
              <a:solidFill>
                <a:srgbClr val="C00000"/>
              </a:solidFill>
            </a:endParaRPr>
          </a:p>
        </p:txBody>
      </p:sp>
      <p:sp>
        <p:nvSpPr>
          <p:cNvPr id="11" name="مربع نص 10"/>
          <p:cNvSpPr txBox="1"/>
          <p:nvPr/>
        </p:nvSpPr>
        <p:spPr>
          <a:xfrm>
            <a:off x="571472" y="1928802"/>
            <a:ext cx="8001056"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ب:أقارن مع من بجواري بين صوت أواخر الكلمات السابقة مع صوت أواخر الكلمات التالية ثم أدون النتيجة:</a:t>
            </a:r>
            <a:endParaRPr lang="ar-SA" sz="2400" b="1" cap="all" dirty="0">
              <a:ln w="0"/>
              <a:effectLst>
                <a:reflection blurRad="12700" stA="50000" endPos="50000" dist="5000" dir="5400000" sy="-100000" rotWithShape="0"/>
              </a:effectLst>
            </a:endParaRPr>
          </a:p>
        </p:txBody>
      </p:sp>
      <p:sp>
        <p:nvSpPr>
          <p:cNvPr id="12" name="شكل بيضاوي 11"/>
          <p:cNvSpPr/>
          <p:nvPr/>
        </p:nvSpPr>
        <p:spPr>
          <a:xfrm>
            <a:off x="7000892" y="2786058"/>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مصطفى</a:t>
            </a:r>
            <a:endParaRPr lang="ar-SA" sz="2400" b="1" dirty="0">
              <a:solidFill>
                <a:schemeClr val="accent3">
                  <a:lumMod val="50000"/>
                </a:schemeClr>
              </a:solidFill>
            </a:endParaRPr>
          </a:p>
        </p:txBody>
      </p:sp>
      <p:sp>
        <p:nvSpPr>
          <p:cNvPr id="13" name="شكل بيضاوي 12"/>
          <p:cNvSpPr/>
          <p:nvPr/>
        </p:nvSpPr>
        <p:spPr>
          <a:xfrm>
            <a:off x="5429256" y="2786058"/>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نهى</a:t>
            </a:r>
            <a:endParaRPr lang="ar-SA" sz="2400" b="1" dirty="0">
              <a:solidFill>
                <a:schemeClr val="accent3">
                  <a:lumMod val="50000"/>
                </a:schemeClr>
              </a:solidFill>
            </a:endParaRPr>
          </a:p>
        </p:txBody>
      </p:sp>
      <p:sp>
        <p:nvSpPr>
          <p:cNvPr id="14" name="شكل بيضاوي 13"/>
          <p:cNvSpPr/>
          <p:nvPr/>
        </p:nvSpPr>
        <p:spPr>
          <a:xfrm>
            <a:off x="3929058" y="2786058"/>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عكا</a:t>
            </a:r>
            <a:endParaRPr lang="ar-SA" sz="2400" b="1" dirty="0">
              <a:solidFill>
                <a:schemeClr val="accent3">
                  <a:lumMod val="50000"/>
                </a:schemeClr>
              </a:solidFill>
            </a:endParaRPr>
          </a:p>
        </p:txBody>
      </p:sp>
      <p:sp>
        <p:nvSpPr>
          <p:cNvPr id="15" name="شكل بيضاوي 14"/>
          <p:cNvSpPr/>
          <p:nvPr/>
        </p:nvSpPr>
        <p:spPr>
          <a:xfrm>
            <a:off x="2357422" y="2786058"/>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صغرى</a:t>
            </a:r>
            <a:endParaRPr lang="ar-SA" sz="2400" b="1" dirty="0">
              <a:solidFill>
                <a:schemeClr val="accent3">
                  <a:lumMod val="50000"/>
                </a:schemeClr>
              </a:solidFill>
            </a:endParaRPr>
          </a:p>
        </p:txBody>
      </p:sp>
      <p:sp>
        <p:nvSpPr>
          <p:cNvPr id="16" name="شكل بيضاوي 15"/>
          <p:cNvSpPr/>
          <p:nvPr/>
        </p:nvSpPr>
        <p:spPr>
          <a:xfrm>
            <a:off x="785786" y="2786058"/>
            <a:ext cx="1428760" cy="500066"/>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3">
                    <a:lumMod val="50000"/>
                  </a:schemeClr>
                </a:solidFill>
              </a:rPr>
              <a:t>فرنسا</a:t>
            </a:r>
            <a:endParaRPr lang="ar-SA" sz="2400" b="1" dirty="0">
              <a:solidFill>
                <a:schemeClr val="accent3">
                  <a:lumMod val="50000"/>
                </a:schemeClr>
              </a:solidFill>
            </a:endParaRPr>
          </a:p>
        </p:txBody>
      </p:sp>
      <p:sp>
        <p:nvSpPr>
          <p:cNvPr id="17" name="شكل بيضاوي 16"/>
          <p:cNvSpPr/>
          <p:nvPr/>
        </p:nvSpPr>
        <p:spPr>
          <a:xfrm>
            <a:off x="1428728" y="3357562"/>
            <a:ext cx="6357982" cy="500066"/>
          </a:xfrm>
          <a:prstGeom prst="ellipse">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accent2">
                    <a:lumMod val="60000"/>
                    <a:lumOff val="40000"/>
                  </a:schemeClr>
                </a:solidFill>
              </a:rPr>
              <a:t>......................................</a:t>
            </a:r>
            <a:endParaRPr lang="ar-SA" sz="2400" b="1" dirty="0">
              <a:solidFill>
                <a:schemeClr val="accent2">
                  <a:lumMod val="60000"/>
                  <a:lumOff val="40000"/>
                </a:schemeClr>
              </a:solidFill>
            </a:endParaRPr>
          </a:p>
        </p:txBody>
      </p:sp>
      <p:sp>
        <p:nvSpPr>
          <p:cNvPr id="18" name="مربع نص 17"/>
          <p:cNvSpPr txBox="1"/>
          <p:nvPr/>
        </p:nvSpPr>
        <p:spPr>
          <a:xfrm>
            <a:off x="1726036" y="3477284"/>
            <a:ext cx="5703484" cy="400110"/>
          </a:xfrm>
          <a:prstGeom prst="rect">
            <a:avLst/>
          </a:prstGeom>
          <a:noFill/>
        </p:spPr>
        <p:txBody>
          <a:bodyPr wrap="square" rtlCol="1">
            <a:spAutoFit/>
          </a:bodyPr>
          <a:lstStyle/>
          <a:p>
            <a:pPr algn="ctr"/>
            <a:r>
              <a:rPr lang="ar-SA" sz="2000" b="1" dirty="0" smtClean="0">
                <a:solidFill>
                  <a:srgbClr val="C00000"/>
                </a:solidFill>
              </a:rPr>
              <a:t>أن المجموعة الأولى يكون فيها مد أكثر من المجموعة الثانية</a:t>
            </a:r>
            <a:endParaRPr lang="ar-SA" sz="2000" b="1" dirty="0">
              <a:solidFill>
                <a:srgbClr val="C00000"/>
              </a:solidFill>
            </a:endParaRPr>
          </a:p>
        </p:txBody>
      </p:sp>
      <p:sp>
        <p:nvSpPr>
          <p:cNvPr id="19" name="مربع نص 18"/>
          <p:cNvSpPr txBox="1"/>
          <p:nvPr/>
        </p:nvSpPr>
        <p:spPr>
          <a:xfrm>
            <a:off x="500034" y="3886992"/>
            <a:ext cx="8001056" cy="2185214"/>
          </a:xfrm>
          <a:prstGeom prst="rect">
            <a:avLst/>
          </a:prstGeom>
          <a:noFill/>
          <a:ln>
            <a:noFill/>
          </a:ln>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ج:أشارك مجموعتي في تنفيذ ما يلي:</a:t>
            </a:r>
          </a:p>
          <a:p>
            <a:pPr algn="ct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a:t>
            </a:r>
            <a:r>
              <a:rPr lang="ar-SA" sz="28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نبحث عن نص يناقش البيئة الصحية في مصادر المعلومات المختلفة.</a:t>
            </a:r>
          </a:p>
          <a:p>
            <a:pPr algn="ctr"/>
            <a:r>
              <a:rPr lang="ar-SA" sz="28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*نبحث عن كلمات في النص المنتقى تتشابه أواخرها مع أواخر الكلمات الواردة في مجموعتي الكلمات السابقة(نشاط أ،ب).</a:t>
            </a:r>
            <a:endParaRPr lang="ar-SA" sz="2800" b="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2714612" y="119698"/>
            <a:ext cx="6143668" cy="523220"/>
          </a:xfrm>
          <a:prstGeom prst="rect">
            <a:avLst/>
          </a:prstGeom>
          <a:noFill/>
        </p:spPr>
        <p:txBody>
          <a:bodyPr wrap="square" rtlCol="1">
            <a:spAutoFit/>
          </a:bodyPr>
          <a:lstStyle/>
          <a:p>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أتعاون مع مجموعتي في القيام بالمهمات التالية:</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دائرة مجوفة 3"/>
          <p:cNvSpPr/>
          <p:nvPr/>
        </p:nvSpPr>
        <p:spPr>
          <a:xfrm>
            <a:off x="7715272" y="714356"/>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5" name="مربع نص 4"/>
          <p:cNvSpPr txBox="1"/>
          <p:nvPr/>
        </p:nvSpPr>
        <p:spPr>
          <a:xfrm>
            <a:off x="785786" y="681319"/>
            <a:ext cx="692948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جمع الكلمات الملونة من نصوص الوحدة،ثم نسخها في الفراغ التالي:</a:t>
            </a:r>
          </a:p>
        </p:txBody>
      </p:sp>
      <p:sp>
        <p:nvSpPr>
          <p:cNvPr id="6" name="مستطيل مستدير الزوايا 5"/>
          <p:cNvSpPr/>
          <p:nvPr/>
        </p:nvSpPr>
        <p:spPr>
          <a:xfrm>
            <a:off x="500034" y="1214422"/>
            <a:ext cx="7358114" cy="785818"/>
          </a:xfrm>
          <a:prstGeom prst="roundRect">
            <a:avLst/>
          </a:prstGeom>
          <a:solidFill>
            <a:schemeClr val="tx2">
              <a:lumMod val="20000"/>
              <a:lumOff val="80000"/>
            </a:schemeClr>
          </a:solidFill>
          <a:ln>
            <a:solidFill>
              <a:schemeClr val="accent2">
                <a:lumMod val="40000"/>
                <a:lumOff val="60000"/>
              </a:schemeClr>
            </a:solidFill>
          </a:ln>
        </p:spPr>
        <p:style>
          <a:lnRef idx="2">
            <a:schemeClr val="accent5"/>
          </a:lnRef>
          <a:fillRef idx="1">
            <a:schemeClr val="lt1"/>
          </a:fillRef>
          <a:effectRef idx="0">
            <a:schemeClr val="accent5"/>
          </a:effectRef>
          <a:fontRef idx="minor">
            <a:schemeClr val="dk1"/>
          </a:fontRef>
        </p:style>
        <p:txBody>
          <a:bodyPr rtlCol="1" anchor="ctr"/>
          <a:lstStyle/>
          <a:p>
            <a:pPr algn="ctr"/>
            <a:endParaRPr lang="ar-SA"/>
          </a:p>
        </p:txBody>
      </p:sp>
      <p:sp>
        <p:nvSpPr>
          <p:cNvPr id="7" name="دائرة مجوفة 6"/>
          <p:cNvSpPr/>
          <p:nvPr/>
        </p:nvSpPr>
        <p:spPr>
          <a:xfrm>
            <a:off x="7715272" y="2033277"/>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8" name="مربع نص 7"/>
          <p:cNvSpPr txBox="1"/>
          <p:nvPr/>
        </p:nvSpPr>
        <p:spPr>
          <a:xfrm>
            <a:off x="3000364" y="2038641"/>
            <a:ext cx="478634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تأمل الكلمات السابقة للإجابة وفق المطلوب:</a:t>
            </a:r>
          </a:p>
        </p:txBody>
      </p:sp>
      <p:sp>
        <p:nvSpPr>
          <p:cNvPr id="9" name="مربع نص 8"/>
          <p:cNvSpPr txBox="1"/>
          <p:nvPr/>
        </p:nvSpPr>
        <p:spPr>
          <a:xfrm>
            <a:off x="785786" y="2477152"/>
            <a:ext cx="7572428" cy="95410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1/تظليل المربع الذي يمثل الجواب الصحيح:</a:t>
            </a:r>
          </a:p>
          <a:p>
            <a:pPr algn="ctr"/>
            <a:r>
              <a:rPr lang="ar-SA" sz="2800" b="1" cap="all" dirty="0" smtClean="0">
                <a:ln w="0"/>
                <a:solidFill>
                  <a:schemeClr val="tx1">
                    <a:lumMod val="95000"/>
                    <a:lumOff val="5000"/>
                  </a:schemeClr>
                </a:solidFill>
                <a:effectLst>
                  <a:reflection blurRad="12700" stA="50000" endPos="50000" dist="5000" dir="5400000" sy="-100000" rotWithShape="0"/>
                </a:effectLst>
              </a:rPr>
              <a:t>الكلمات السابقة هي:     </a:t>
            </a:r>
            <a:r>
              <a:rPr lang="ar-SA" sz="2800" b="1" cap="all" dirty="0" smtClean="0">
                <a:ln w="0"/>
                <a:solidFill>
                  <a:srgbClr val="C00000"/>
                </a:solidFill>
                <a:effectLst>
                  <a:reflection blurRad="12700" stA="50000" endPos="50000" dist="5000" dir="5400000" sy="-100000" rotWithShape="0"/>
                </a:effectLst>
              </a:rPr>
              <a:t>أسماء       أفعال       حروف</a:t>
            </a:r>
            <a:endParaRPr lang="ar-SA" sz="2800" b="1" cap="all" dirty="0">
              <a:ln w="0"/>
              <a:solidFill>
                <a:srgbClr val="C00000"/>
              </a:solidFill>
              <a:effectLst>
                <a:reflection blurRad="12700" stA="50000" endPos="50000" dist="5000" dir="5400000" sy="-100000" rotWithShape="0"/>
              </a:effectLst>
            </a:endParaRPr>
          </a:p>
        </p:txBody>
      </p:sp>
      <p:sp>
        <p:nvSpPr>
          <p:cNvPr id="10" name="مربع نص 9"/>
          <p:cNvSpPr txBox="1"/>
          <p:nvPr/>
        </p:nvSpPr>
        <p:spPr>
          <a:xfrm>
            <a:off x="500034" y="3403587"/>
            <a:ext cx="8001056" cy="95410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2/تصنيف الكلمات السابقة وفق المعايير التالية،مع الاستفادة من المثال المعطى:</a:t>
            </a:r>
            <a:endParaRPr lang="ar-SA" sz="2800" b="1" cap="all" dirty="0">
              <a:ln w="0"/>
              <a:solidFill>
                <a:srgbClr val="00B050"/>
              </a:solidFill>
              <a:effectLst>
                <a:reflection blurRad="12700" stA="50000" endPos="50000" dist="5000" dir="5400000" sy="-100000" rotWithShape="0"/>
              </a:effectLst>
            </a:endParaRPr>
          </a:p>
        </p:txBody>
      </p:sp>
      <p:graphicFrame>
        <p:nvGraphicFramePr>
          <p:cNvPr id="11" name="جدول 10"/>
          <p:cNvGraphicFramePr>
            <a:graphicFrameLocks noGrp="1"/>
          </p:cNvGraphicFramePr>
          <p:nvPr/>
        </p:nvGraphicFramePr>
        <p:xfrm>
          <a:off x="928660" y="4357694"/>
          <a:ext cx="7072364" cy="1357322"/>
        </p:xfrm>
        <a:graphic>
          <a:graphicData uri="http://schemas.openxmlformats.org/drawingml/2006/table">
            <a:tbl>
              <a:tblPr rtl="1" firstRow="1" bandRow="1">
                <a:tableStyleId>{5C22544A-7EE6-4342-B048-85BDC9FD1C3A}</a:tableStyleId>
              </a:tblPr>
              <a:tblGrid>
                <a:gridCol w="1232966"/>
                <a:gridCol w="2303216"/>
                <a:gridCol w="1467818"/>
                <a:gridCol w="2068364"/>
              </a:tblGrid>
              <a:tr h="556850">
                <a:tc>
                  <a:txBody>
                    <a:bodyPr/>
                    <a:lstStyle/>
                    <a:p>
                      <a:pPr algn="ctr" rtl="1"/>
                      <a:r>
                        <a:rPr lang="ar-SA" sz="2000" b="1" dirty="0" smtClean="0">
                          <a:solidFill>
                            <a:schemeClr val="tx1"/>
                          </a:solidFill>
                        </a:rPr>
                        <a:t>ثلاثي</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أكثر من ثلاثة أحرف</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ألف قائمة</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ألف على صورة ياء</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800472">
                <a:tc>
                  <a:txBody>
                    <a:bodyPr/>
                    <a:lstStyle/>
                    <a:p>
                      <a:pPr algn="ctr" rtl="1"/>
                      <a:r>
                        <a:rPr lang="ar-SA" sz="2000" b="1" dirty="0" smtClean="0">
                          <a:solidFill>
                            <a:schemeClr val="tx1"/>
                          </a:solidFill>
                        </a:rPr>
                        <a:t>سنا</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جدوى</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سنا</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جدوى</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2000"/>
                                        <p:tgtEl>
                                          <p:spTgt spid="9"/>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in)">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4071934" y="214290"/>
            <a:ext cx="4572032"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3/إكمال الجدول كما في المثال:</a:t>
            </a:r>
            <a:endParaRPr lang="ar-SA" sz="2800" b="1" cap="all" dirty="0">
              <a:ln w="0"/>
              <a:solidFill>
                <a:srgbClr val="00B050"/>
              </a:solidFill>
              <a:effectLst>
                <a:reflection blurRad="12700" stA="50000" endPos="50000" dist="5000" dir="5400000" sy="-100000" rotWithShape="0"/>
              </a:effectLst>
            </a:endParaRPr>
          </a:p>
        </p:txBody>
      </p:sp>
      <p:graphicFrame>
        <p:nvGraphicFramePr>
          <p:cNvPr id="4" name="جدول 3"/>
          <p:cNvGraphicFramePr>
            <a:graphicFrameLocks noGrp="1"/>
          </p:cNvGraphicFramePr>
          <p:nvPr/>
        </p:nvGraphicFramePr>
        <p:xfrm>
          <a:off x="714348" y="928670"/>
          <a:ext cx="7715304" cy="4929218"/>
        </p:xfrm>
        <a:graphic>
          <a:graphicData uri="http://schemas.openxmlformats.org/drawingml/2006/table">
            <a:tbl>
              <a:tblPr rtl="1" firstRow="1" bandRow="1">
                <a:tableStyleId>{5C22544A-7EE6-4342-B048-85BDC9FD1C3A}</a:tableStyleId>
              </a:tblPr>
              <a:tblGrid>
                <a:gridCol w="1022864"/>
                <a:gridCol w="1196780"/>
                <a:gridCol w="3302910"/>
                <a:gridCol w="2192750"/>
              </a:tblGrid>
              <a:tr h="809801">
                <a:tc>
                  <a:txBody>
                    <a:bodyPr/>
                    <a:lstStyle/>
                    <a:p>
                      <a:pPr algn="ctr" rtl="1"/>
                      <a:r>
                        <a:rPr lang="ar-SA" sz="2000" b="1" dirty="0" smtClean="0">
                          <a:solidFill>
                            <a:schemeClr val="tx1"/>
                          </a:solidFill>
                        </a:rPr>
                        <a:t>الاسم</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عدد أحرفه</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كيفية كتابة الألف اللينة المتطرفة</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التوضيح</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سنا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ثلاثة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قائمة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لأن أصلها واو</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الأذى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r>
                        <a:rPr lang="ar-SA" sz="2000" b="1" dirty="0" smtClean="0">
                          <a:solidFill>
                            <a:schemeClr val="tx1"/>
                          </a:solidFill>
                        </a:rPr>
                        <a:t>ثلاثة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العمى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القرى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الربا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err="1" smtClean="0">
                          <a:solidFill>
                            <a:schemeClr val="tx1"/>
                          </a:solidFill>
                        </a:rPr>
                        <a:t>للخُطا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الورى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شفا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r h="457713">
                <a:tc>
                  <a:txBody>
                    <a:bodyPr/>
                    <a:lstStyle/>
                    <a:p>
                      <a:pPr algn="ctr" rtl="1"/>
                      <a:r>
                        <a:rPr lang="ar-SA" sz="2000" b="1" dirty="0" smtClean="0">
                          <a:solidFill>
                            <a:schemeClr val="tx1"/>
                          </a:solidFill>
                        </a:rPr>
                        <a:t>الهدى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tcPr>
                </a:tc>
              </a:tr>
            </a:tbl>
          </a:graphicData>
        </a:graphic>
      </p:graphicFrame>
      <p:sp>
        <p:nvSpPr>
          <p:cNvPr id="5" name="مربع نص 4"/>
          <p:cNvSpPr txBox="1"/>
          <p:nvPr/>
        </p:nvSpPr>
        <p:spPr>
          <a:xfrm>
            <a:off x="6286512" y="2643182"/>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6" name="مربع نص 5"/>
          <p:cNvSpPr txBox="1"/>
          <p:nvPr/>
        </p:nvSpPr>
        <p:spPr>
          <a:xfrm>
            <a:off x="3357554" y="2143116"/>
            <a:ext cx="2357454" cy="523220"/>
          </a:xfrm>
          <a:prstGeom prst="rect">
            <a:avLst/>
          </a:prstGeom>
          <a:noFill/>
        </p:spPr>
        <p:txBody>
          <a:bodyPr wrap="square" rtlCol="1">
            <a:spAutoFit/>
          </a:bodyPr>
          <a:lstStyle/>
          <a:p>
            <a:pPr algn="ctr"/>
            <a:r>
              <a:rPr lang="ar-SA" sz="2800" b="1" dirty="0" smtClean="0">
                <a:solidFill>
                  <a:srgbClr val="C00000"/>
                </a:solidFill>
              </a:rPr>
              <a:t>على صورة ياء</a:t>
            </a:r>
            <a:endParaRPr lang="ar-SA" sz="2800" b="1" dirty="0">
              <a:solidFill>
                <a:srgbClr val="C00000"/>
              </a:solidFill>
            </a:endParaRPr>
          </a:p>
        </p:txBody>
      </p:sp>
      <p:sp>
        <p:nvSpPr>
          <p:cNvPr id="7" name="مربع نص 6"/>
          <p:cNvSpPr txBox="1"/>
          <p:nvPr/>
        </p:nvSpPr>
        <p:spPr>
          <a:xfrm>
            <a:off x="857224" y="2191400"/>
            <a:ext cx="1857388" cy="523220"/>
          </a:xfrm>
          <a:prstGeom prst="rect">
            <a:avLst/>
          </a:prstGeom>
          <a:noFill/>
        </p:spPr>
        <p:txBody>
          <a:bodyPr wrap="square" rtlCol="1">
            <a:spAutoFit/>
          </a:bodyPr>
          <a:lstStyle/>
          <a:p>
            <a:pPr algn="ctr"/>
            <a:r>
              <a:rPr lang="ar-SA" sz="2800" b="1" dirty="0" smtClean="0">
                <a:solidFill>
                  <a:srgbClr val="C00000"/>
                </a:solidFill>
              </a:rPr>
              <a:t>لأن أصلها ياء</a:t>
            </a:r>
            <a:endParaRPr lang="ar-SA" sz="2800" b="1" dirty="0">
              <a:solidFill>
                <a:srgbClr val="C00000"/>
              </a:solidFill>
            </a:endParaRPr>
          </a:p>
        </p:txBody>
      </p:sp>
      <p:sp>
        <p:nvSpPr>
          <p:cNvPr id="8" name="مربع نص 7"/>
          <p:cNvSpPr txBox="1"/>
          <p:nvPr/>
        </p:nvSpPr>
        <p:spPr>
          <a:xfrm>
            <a:off x="3357554" y="2643182"/>
            <a:ext cx="2357454" cy="523220"/>
          </a:xfrm>
          <a:prstGeom prst="rect">
            <a:avLst/>
          </a:prstGeom>
          <a:noFill/>
        </p:spPr>
        <p:txBody>
          <a:bodyPr wrap="square" rtlCol="1">
            <a:spAutoFit/>
          </a:bodyPr>
          <a:lstStyle/>
          <a:p>
            <a:pPr algn="ctr"/>
            <a:r>
              <a:rPr lang="ar-SA" sz="2800" b="1" dirty="0" smtClean="0">
                <a:solidFill>
                  <a:srgbClr val="C00000"/>
                </a:solidFill>
              </a:rPr>
              <a:t>على صورة ياء</a:t>
            </a:r>
            <a:endParaRPr lang="ar-SA" sz="2800" b="1" dirty="0">
              <a:solidFill>
                <a:srgbClr val="C00000"/>
              </a:solidFill>
            </a:endParaRPr>
          </a:p>
        </p:txBody>
      </p:sp>
      <p:sp>
        <p:nvSpPr>
          <p:cNvPr id="9" name="مربع نص 8"/>
          <p:cNvSpPr txBox="1"/>
          <p:nvPr/>
        </p:nvSpPr>
        <p:spPr>
          <a:xfrm>
            <a:off x="857224" y="2691466"/>
            <a:ext cx="1857388" cy="523220"/>
          </a:xfrm>
          <a:prstGeom prst="rect">
            <a:avLst/>
          </a:prstGeom>
          <a:noFill/>
        </p:spPr>
        <p:txBody>
          <a:bodyPr wrap="square" rtlCol="1">
            <a:spAutoFit/>
          </a:bodyPr>
          <a:lstStyle/>
          <a:p>
            <a:pPr algn="ctr"/>
            <a:r>
              <a:rPr lang="ar-SA" sz="2800" b="1" dirty="0" smtClean="0">
                <a:solidFill>
                  <a:srgbClr val="C00000"/>
                </a:solidFill>
              </a:rPr>
              <a:t>لأن أصلها ياء</a:t>
            </a:r>
            <a:endParaRPr lang="ar-SA" sz="2800" b="1" dirty="0">
              <a:solidFill>
                <a:srgbClr val="C00000"/>
              </a:solidFill>
            </a:endParaRPr>
          </a:p>
        </p:txBody>
      </p:sp>
      <p:sp>
        <p:nvSpPr>
          <p:cNvPr id="10" name="مربع نص 9"/>
          <p:cNvSpPr txBox="1"/>
          <p:nvPr/>
        </p:nvSpPr>
        <p:spPr>
          <a:xfrm>
            <a:off x="6286512" y="3071810"/>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11" name="مربع نص 10"/>
          <p:cNvSpPr txBox="1"/>
          <p:nvPr/>
        </p:nvSpPr>
        <p:spPr>
          <a:xfrm>
            <a:off x="3357554" y="3071810"/>
            <a:ext cx="2357454" cy="523220"/>
          </a:xfrm>
          <a:prstGeom prst="rect">
            <a:avLst/>
          </a:prstGeom>
          <a:noFill/>
        </p:spPr>
        <p:txBody>
          <a:bodyPr wrap="square" rtlCol="1">
            <a:spAutoFit/>
          </a:bodyPr>
          <a:lstStyle/>
          <a:p>
            <a:pPr algn="ctr"/>
            <a:r>
              <a:rPr lang="ar-SA" sz="2800" b="1" dirty="0" smtClean="0">
                <a:solidFill>
                  <a:srgbClr val="C00000"/>
                </a:solidFill>
              </a:rPr>
              <a:t>على صورة ياء</a:t>
            </a:r>
            <a:endParaRPr lang="ar-SA" sz="2800" b="1" dirty="0">
              <a:solidFill>
                <a:srgbClr val="C00000"/>
              </a:solidFill>
            </a:endParaRPr>
          </a:p>
        </p:txBody>
      </p:sp>
      <p:sp>
        <p:nvSpPr>
          <p:cNvPr id="12" name="مربع نص 11"/>
          <p:cNvSpPr txBox="1"/>
          <p:nvPr/>
        </p:nvSpPr>
        <p:spPr>
          <a:xfrm>
            <a:off x="857224" y="3120094"/>
            <a:ext cx="1857388" cy="523220"/>
          </a:xfrm>
          <a:prstGeom prst="rect">
            <a:avLst/>
          </a:prstGeom>
          <a:noFill/>
        </p:spPr>
        <p:txBody>
          <a:bodyPr wrap="square" rtlCol="1">
            <a:spAutoFit/>
          </a:bodyPr>
          <a:lstStyle/>
          <a:p>
            <a:pPr algn="ctr"/>
            <a:r>
              <a:rPr lang="ar-SA" sz="2800" b="1" dirty="0" smtClean="0">
                <a:solidFill>
                  <a:srgbClr val="C00000"/>
                </a:solidFill>
              </a:rPr>
              <a:t>لأن أصلها ياء</a:t>
            </a:r>
            <a:endParaRPr lang="ar-SA" sz="2800" b="1" dirty="0">
              <a:solidFill>
                <a:srgbClr val="C00000"/>
              </a:solidFill>
            </a:endParaRPr>
          </a:p>
        </p:txBody>
      </p:sp>
      <p:sp>
        <p:nvSpPr>
          <p:cNvPr id="13" name="مربع نص 12"/>
          <p:cNvSpPr txBox="1"/>
          <p:nvPr/>
        </p:nvSpPr>
        <p:spPr>
          <a:xfrm>
            <a:off x="6286512" y="3571876"/>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14" name="مربع نص 13"/>
          <p:cNvSpPr txBox="1"/>
          <p:nvPr/>
        </p:nvSpPr>
        <p:spPr>
          <a:xfrm>
            <a:off x="3357554" y="3571876"/>
            <a:ext cx="2357454" cy="461665"/>
          </a:xfrm>
          <a:prstGeom prst="rect">
            <a:avLst/>
          </a:prstGeom>
          <a:noFill/>
        </p:spPr>
        <p:txBody>
          <a:bodyPr wrap="square" rtlCol="1">
            <a:spAutoFit/>
          </a:bodyPr>
          <a:lstStyle/>
          <a:p>
            <a:pPr algn="ctr"/>
            <a:r>
              <a:rPr lang="ar-SA" sz="2400" b="1" dirty="0" smtClean="0">
                <a:solidFill>
                  <a:srgbClr val="C00000"/>
                </a:solidFill>
              </a:rPr>
              <a:t>على صورة ألف قائمة</a:t>
            </a:r>
            <a:endParaRPr lang="ar-SA" sz="2400" b="1" dirty="0">
              <a:solidFill>
                <a:srgbClr val="C00000"/>
              </a:solidFill>
            </a:endParaRPr>
          </a:p>
        </p:txBody>
      </p:sp>
      <p:sp>
        <p:nvSpPr>
          <p:cNvPr id="15" name="مربع نص 14"/>
          <p:cNvSpPr txBox="1"/>
          <p:nvPr/>
        </p:nvSpPr>
        <p:spPr>
          <a:xfrm>
            <a:off x="857224" y="3620160"/>
            <a:ext cx="1857388" cy="523220"/>
          </a:xfrm>
          <a:prstGeom prst="rect">
            <a:avLst/>
          </a:prstGeom>
          <a:noFill/>
        </p:spPr>
        <p:txBody>
          <a:bodyPr wrap="square" rtlCol="1">
            <a:spAutoFit/>
          </a:bodyPr>
          <a:lstStyle/>
          <a:p>
            <a:pPr algn="ctr"/>
            <a:r>
              <a:rPr lang="ar-SA" sz="2800" b="1" dirty="0" smtClean="0">
                <a:solidFill>
                  <a:srgbClr val="C00000"/>
                </a:solidFill>
              </a:rPr>
              <a:t>لأن أصلها واو</a:t>
            </a:r>
            <a:endParaRPr lang="ar-SA" sz="2800" b="1" dirty="0">
              <a:solidFill>
                <a:srgbClr val="C00000"/>
              </a:solidFill>
            </a:endParaRPr>
          </a:p>
        </p:txBody>
      </p:sp>
      <p:sp>
        <p:nvSpPr>
          <p:cNvPr id="16" name="مربع نص 15"/>
          <p:cNvSpPr txBox="1"/>
          <p:nvPr/>
        </p:nvSpPr>
        <p:spPr>
          <a:xfrm>
            <a:off x="6286512" y="4000504"/>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18" name="مربع نص 17"/>
          <p:cNvSpPr txBox="1"/>
          <p:nvPr/>
        </p:nvSpPr>
        <p:spPr>
          <a:xfrm>
            <a:off x="857224" y="4048788"/>
            <a:ext cx="1857388" cy="523220"/>
          </a:xfrm>
          <a:prstGeom prst="rect">
            <a:avLst/>
          </a:prstGeom>
          <a:noFill/>
        </p:spPr>
        <p:txBody>
          <a:bodyPr wrap="square" rtlCol="1">
            <a:spAutoFit/>
          </a:bodyPr>
          <a:lstStyle/>
          <a:p>
            <a:pPr algn="ctr"/>
            <a:r>
              <a:rPr lang="ar-SA" sz="2800" b="1" dirty="0" smtClean="0">
                <a:solidFill>
                  <a:srgbClr val="C00000"/>
                </a:solidFill>
              </a:rPr>
              <a:t>لأن أصلها واو</a:t>
            </a:r>
            <a:endParaRPr lang="ar-SA" sz="2800" b="1" dirty="0">
              <a:solidFill>
                <a:srgbClr val="C00000"/>
              </a:solidFill>
            </a:endParaRPr>
          </a:p>
        </p:txBody>
      </p:sp>
      <p:sp>
        <p:nvSpPr>
          <p:cNvPr id="19" name="مربع نص 18"/>
          <p:cNvSpPr txBox="1"/>
          <p:nvPr/>
        </p:nvSpPr>
        <p:spPr>
          <a:xfrm>
            <a:off x="6286512" y="4500570"/>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20" name="مربع نص 19"/>
          <p:cNvSpPr txBox="1"/>
          <p:nvPr/>
        </p:nvSpPr>
        <p:spPr>
          <a:xfrm>
            <a:off x="3357554" y="4500570"/>
            <a:ext cx="2357454" cy="461665"/>
          </a:xfrm>
          <a:prstGeom prst="rect">
            <a:avLst/>
          </a:prstGeom>
          <a:noFill/>
        </p:spPr>
        <p:txBody>
          <a:bodyPr wrap="square" rtlCol="1">
            <a:spAutoFit/>
          </a:bodyPr>
          <a:lstStyle/>
          <a:p>
            <a:pPr algn="ctr"/>
            <a:r>
              <a:rPr lang="ar-SA" sz="2400" b="1" dirty="0" smtClean="0">
                <a:solidFill>
                  <a:srgbClr val="C00000"/>
                </a:solidFill>
              </a:rPr>
              <a:t>على صورة ألف قائمة</a:t>
            </a:r>
            <a:endParaRPr lang="ar-SA" sz="2400" b="1" dirty="0">
              <a:solidFill>
                <a:srgbClr val="C00000"/>
              </a:solidFill>
            </a:endParaRPr>
          </a:p>
        </p:txBody>
      </p:sp>
      <p:sp>
        <p:nvSpPr>
          <p:cNvPr id="21" name="مربع نص 20"/>
          <p:cNvSpPr txBox="1"/>
          <p:nvPr/>
        </p:nvSpPr>
        <p:spPr>
          <a:xfrm>
            <a:off x="857224" y="4548854"/>
            <a:ext cx="1857388" cy="523220"/>
          </a:xfrm>
          <a:prstGeom prst="rect">
            <a:avLst/>
          </a:prstGeom>
          <a:noFill/>
        </p:spPr>
        <p:txBody>
          <a:bodyPr wrap="square" rtlCol="1">
            <a:spAutoFit/>
          </a:bodyPr>
          <a:lstStyle/>
          <a:p>
            <a:pPr algn="ctr"/>
            <a:r>
              <a:rPr lang="ar-SA" sz="2800" b="1" dirty="0" smtClean="0">
                <a:solidFill>
                  <a:srgbClr val="C00000"/>
                </a:solidFill>
              </a:rPr>
              <a:t>لأن أصلها واو</a:t>
            </a:r>
            <a:endParaRPr lang="ar-SA" sz="2800" b="1" dirty="0">
              <a:solidFill>
                <a:srgbClr val="C00000"/>
              </a:solidFill>
            </a:endParaRPr>
          </a:p>
        </p:txBody>
      </p:sp>
      <p:sp>
        <p:nvSpPr>
          <p:cNvPr id="22" name="مربع نص 21"/>
          <p:cNvSpPr txBox="1"/>
          <p:nvPr/>
        </p:nvSpPr>
        <p:spPr>
          <a:xfrm>
            <a:off x="6286512" y="4929198"/>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23" name="مربع نص 22"/>
          <p:cNvSpPr txBox="1"/>
          <p:nvPr/>
        </p:nvSpPr>
        <p:spPr>
          <a:xfrm>
            <a:off x="3357554" y="4929198"/>
            <a:ext cx="2357454" cy="461665"/>
          </a:xfrm>
          <a:prstGeom prst="rect">
            <a:avLst/>
          </a:prstGeom>
          <a:noFill/>
        </p:spPr>
        <p:txBody>
          <a:bodyPr wrap="square" rtlCol="1">
            <a:spAutoFit/>
          </a:bodyPr>
          <a:lstStyle/>
          <a:p>
            <a:pPr algn="ctr"/>
            <a:r>
              <a:rPr lang="ar-SA" sz="2400" b="1" dirty="0" smtClean="0">
                <a:solidFill>
                  <a:srgbClr val="C00000"/>
                </a:solidFill>
              </a:rPr>
              <a:t>على صورة ألف قائمة</a:t>
            </a:r>
            <a:endParaRPr lang="ar-SA" sz="2400" b="1" dirty="0">
              <a:solidFill>
                <a:srgbClr val="C00000"/>
              </a:solidFill>
            </a:endParaRPr>
          </a:p>
        </p:txBody>
      </p:sp>
      <p:sp>
        <p:nvSpPr>
          <p:cNvPr id="24" name="مربع نص 23"/>
          <p:cNvSpPr txBox="1"/>
          <p:nvPr/>
        </p:nvSpPr>
        <p:spPr>
          <a:xfrm>
            <a:off x="857224" y="4977482"/>
            <a:ext cx="1857388" cy="523220"/>
          </a:xfrm>
          <a:prstGeom prst="rect">
            <a:avLst/>
          </a:prstGeom>
          <a:noFill/>
        </p:spPr>
        <p:txBody>
          <a:bodyPr wrap="square" rtlCol="1">
            <a:spAutoFit/>
          </a:bodyPr>
          <a:lstStyle/>
          <a:p>
            <a:pPr algn="ctr"/>
            <a:r>
              <a:rPr lang="ar-SA" sz="2800" b="1" dirty="0" smtClean="0">
                <a:solidFill>
                  <a:srgbClr val="C00000"/>
                </a:solidFill>
              </a:rPr>
              <a:t>لأن أصلها واو</a:t>
            </a:r>
            <a:endParaRPr lang="ar-SA" sz="2800" b="1" dirty="0">
              <a:solidFill>
                <a:srgbClr val="C00000"/>
              </a:solidFill>
            </a:endParaRPr>
          </a:p>
        </p:txBody>
      </p:sp>
      <p:sp>
        <p:nvSpPr>
          <p:cNvPr id="25" name="مربع نص 24"/>
          <p:cNvSpPr txBox="1"/>
          <p:nvPr/>
        </p:nvSpPr>
        <p:spPr>
          <a:xfrm>
            <a:off x="6286512" y="5429264"/>
            <a:ext cx="1000132" cy="523220"/>
          </a:xfrm>
          <a:prstGeom prst="rect">
            <a:avLst/>
          </a:prstGeom>
          <a:noFill/>
        </p:spPr>
        <p:txBody>
          <a:bodyPr wrap="square" rtlCol="1">
            <a:spAutoFit/>
          </a:bodyPr>
          <a:lstStyle/>
          <a:p>
            <a:pPr algn="ctr"/>
            <a:r>
              <a:rPr lang="ar-SA" sz="2800" b="1" dirty="0" smtClean="0">
                <a:solidFill>
                  <a:srgbClr val="C00000"/>
                </a:solidFill>
              </a:rPr>
              <a:t>ثلاثة</a:t>
            </a:r>
            <a:endParaRPr lang="ar-SA" sz="2800" b="1" dirty="0">
              <a:solidFill>
                <a:srgbClr val="C00000"/>
              </a:solidFill>
            </a:endParaRPr>
          </a:p>
        </p:txBody>
      </p:sp>
      <p:sp>
        <p:nvSpPr>
          <p:cNvPr id="26" name="مربع نص 25"/>
          <p:cNvSpPr txBox="1"/>
          <p:nvPr/>
        </p:nvSpPr>
        <p:spPr>
          <a:xfrm>
            <a:off x="3357554" y="5429264"/>
            <a:ext cx="2357454" cy="523220"/>
          </a:xfrm>
          <a:prstGeom prst="rect">
            <a:avLst/>
          </a:prstGeom>
          <a:noFill/>
        </p:spPr>
        <p:txBody>
          <a:bodyPr wrap="square" rtlCol="1">
            <a:spAutoFit/>
          </a:bodyPr>
          <a:lstStyle/>
          <a:p>
            <a:pPr algn="ctr"/>
            <a:r>
              <a:rPr lang="ar-SA" sz="2800" b="1" dirty="0" smtClean="0">
                <a:solidFill>
                  <a:srgbClr val="C00000"/>
                </a:solidFill>
              </a:rPr>
              <a:t>على صورة ياء</a:t>
            </a:r>
            <a:endParaRPr lang="ar-SA" sz="2800" b="1" dirty="0">
              <a:solidFill>
                <a:srgbClr val="C00000"/>
              </a:solidFill>
            </a:endParaRPr>
          </a:p>
        </p:txBody>
      </p:sp>
      <p:sp>
        <p:nvSpPr>
          <p:cNvPr id="27" name="مربع نص 26"/>
          <p:cNvSpPr txBox="1"/>
          <p:nvPr/>
        </p:nvSpPr>
        <p:spPr>
          <a:xfrm>
            <a:off x="857224" y="5477548"/>
            <a:ext cx="1857388" cy="523220"/>
          </a:xfrm>
          <a:prstGeom prst="rect">
            <a:avLst/>
          </a:prstGeom>
          <a:noFill/>
        </p:spPr>
        <p:txBody>
          <a:bodyPr wrap="square" rtlCol="1">
            <a:spAutoFit/>
          </a:bodyPr>
          <a:lstStyle/>
          <a:p>
            <a:pPr algn="ctr"/>
            <a:r>
              <a:rPr lang="ar-SA" sz="2800" b="1" dirty="0" smtClean="0">
                <a:solidFill>
                  <a:srgbClr val="C00000"/>
                </a:solidFill>
              </a:rPr>
              <a:t>لأن أصلها ياء</a:t>
            </a:r>
            <a:endParaRPr lang="ar-SA" sz="2800" b="1" dirty="0">
              <a:solidFill>
                <a:srgbClr val="C00000"/>
              </a:solidFill>
            </a:endParaRPr>
          </a:p>
        </p:txBody>
      </p:sp>
      <p:sp>
        <p:nvSpPr>
          <p:cNvPr id="28" name="مربع نص 27"/>
          <p:cNvSpPr txBox="1"/>
          <p:nvPr/>
        </p:nvSpPr>
        <p:spPr>
          <a:xfrm>
            <a:off x="3428992" y="4038905"/>
            <a:ext cx="2357454" cy="461665"/>
          </a:xfrm>
          <a:prstGeom prst="rect">
            <a:avLst/>
          </a:prstGeom>
          <a:noFill/>
        </p:spPr>
        <p:txBody>
          <a:bodyPr wrap="square" rtlCol="1">
            <a:spAutoFit/>
          </a:bodyPr>
          <a:lstStyle/>
          <a:p>
            <a:pPr algn="ctr"/>
            <a:r>
              <a:rPr lang="ar-SA" sz="2400" b="1" dirty="0" smtClean="0">
                <a:solidFill>
                  <a:srgbClr val="C00000"/>
                </a:solidFill>
              </a:rPr>
              <a:t>على صورة ألف قائمة</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500"/>
                                        <p:tgtEl>
                                          <p:spTgt spid="6">
                                            <p:txEl>
                                              <p:pRg st="0" end="0"/>
                                            </p:txEl>
                                          </p:spTgt>
                                        </p:tgtEl>
                                      </p:cBhvr>
                                    </p:animEffect>
                                    <p:anim calcmode="lin" valueType="num">
                                      <p:cBhvr>
                                        <p:cTn id="20"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anim calcmode="lin" valueType="num">
                                      <p:cBhvr>
                                        <p:cTn id="2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fade">
                                      <p:cBhvr>
                                        <p:cTn id="33" dur="500"/>
                                        <p:tgtEl>
                                          <p:spTgt spid="8">
                                            <p:txEl>
                                              <p:pRg st="0" end="0"/>
                                            </p:txEl>
                                          </p:spTgt>
                                        </p:tgtEl>
                                      </p:cBhvr>
                                    </p:animEffect>
                                    <p:anim calcmode="lin" valueType="num">
                                      <p:cBhvr>
                                        <p:cTn id="3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Effect transition="in" filter="fade">
                                      <p:cBhvr>
                                        <p:cTn id="40" dur="500"/>
                                        <p:tgtEl>
                                          <p:spTgt spid="9">
                                            <p:txEl>
                                              <p:pRg st="0" end="0"/>
                                            </p:txEl>
                                          </p:spTgt>
                                        </p:tgtEl>
                                      </p:cBhvr>
                                    </p:animEffect>
                                    <p:anim calcmode="lin" valueType="num">
                                      <p:cBhvr>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fade">
                                      <p:cBhvr>
                                        <p:cTn id="47" dur="500"/>
                                        <p:tgtEl>
                                          <p:spTgt spid="10">
                                            <p:txEl>
                                              <p:pRg st="0" end="0"/>
                                            </p:txEl>
                                          </p:spTgt>
                                        </p:tgtEl>
                                      </p:cBhvr>
                                    </p:animEffect>
                                    <p:anim calcmode="lin" valueType="num">
                                      <p:cBhvr>
                                        <p:cTn id="48"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1">
                                            <p:txEl>
                                              <p:pRg st="0" end="0"/>
                                            </p:txEl>
                                          </p:spTgt>
                                        </p:tgtEl>
                                        <p:attrNameLst>
                                          <p:attrName>style.visibility</p:attrName>
                                        </p:attrNameLst>
                                      </p:cBhvr>
                                      <p:to>
                                        <p:strVal val="visible"/>
                                      </p:to>
                                    </p:set>
                                    <p:animEffect transition="in" filter="fade">
                                      <p:cBhvr>
                                        <p:cTn id="54" dur="500"/>
                                        <p:tgtEl>
                                          <p:spTgt spid="11">
                                            <p:txEl>
                                              <p:pRg st="0" end="0"/>
                                            </p:txEl>
                                          </p:spTgt>
                                        </p:tgtEl>
                                      </p:cBhvr>
                                    </p:animEffect>
                                    <p:anim calcmode="lin" valueType="num">
                                      <p:cBhvr>
                                        <p:cTn id="5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Effect transition="in" filter="fade">
                                      <p:cBhvr>
                                        <p:cTn id="61" dur="500"/>
                                        <p:tgtEl>
                                          <p:spTgt spid="12">
                                            <p:txEl>
                                              <p:pRg st="0" end="0"/>
                                            </p:txEl>
                                          </p:spTgt>
                                        </p:tgtEl>
                                      </p:cBhvr>
                                    </p:animEffect>
                                    <p:anim calcmode="lin" valueType="num">
                                      <p:cBhvr>
                                        <p:cTn id="6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3">
                                            <p:txEl>
                                              <p:pRg st="0" end="0"/>
                                            </p:txEl>
                                          </p:spTgt>
                                        </p:tgtEl>
                                        <p:attrNameLst>
                                          <p:attrName>style.visibility</p:attrName>
                                        </p:attrNameLst>
                                      </p:cBhvr>
                                      <p:to>
                                        <p:strVal val="visible"/>
                                      </p:to>
                                    </p:set>
                                    <p:animEffect transition="in" filter="fade">
                                      <p:cBhvr>
                                        <p:cTn id="68" dur="500"/>
                                        <p:tgtEl>
                                          <p:spTgt spid="13">
                                            <p:txEl>
                                              <p:pRg st="0" end="0"/>
                                            </p:txEl>
                                          </p:spTgt>
                                        </p:tgtEl>
                                      </p:cBhvr>
                                    </p:animEffect>
                                    <p:anim calcmode="lin" valueType="num">
                                      <p:cBhvr>
                                        <p:cTn id="6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7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4">
                                            <p:txEl>
                                              <p:pRg st="0" end="0"/>
                                            </p:txEl>
                                          </p:spTgt>
                                        </p:tgtEl>
                                        <p:attrNameLst>
                                          <p:attrName>style.visibility</p:attrName>
                                        </p:attrNameLst>
                                      </p:cBhvr>
                                      <p:to>
                                        <p:strVal val="visible"/>
                                      </p:to>
                                    </p:set>
                                    <p:animEffect transition="in" filter="fade">
                                      <p:cBhvr>
                                        <p:cTn id="75" dur="500"/>
                                        <p:tgtEl>
                                          <p:spTgt spid="14">
                                            <p:txEl>
                                              <p:pRg st="0" end="0"/>
                                            </p:txEl>
                                          </p:spTgt>
                                        </p:tgtEl>
                                      </p:cBhvr>
                                    </p:animEffect>
                                    <p:anim calcmode="lin" valueType="num">
                                      <p:cBhvr>
                                        <p:cTn id="76"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15">
                                            <p:txEl>
                                              <p:pRg st="0" end="0"/>
                                            </p:txEl>
                                          </p:spTgt>
                                        </p:tgtEl>
                                        <p:attrNameLst>
                                          <p:attrName>style.visibility</p:attrName>
                                        </p:attrNameLst>
                                      </p:cBhvr>
                                      <p:to>
                                        <p:strVal val="visible"/>
                                      </p:to>
                                    </p:set>
                                    <p:animEffect transition="in" filter="fade">
                                      <p:cBhvr>
                                        <p:cTn id="82" dur="500"/>
                                        <p:tgtEl>
                                          <p:spTgt spid="15">
                                            <p:txEl>
                                              <p:pRg st="0" end="0"/>
                                            </p:txEl>
                                          </p:spTgt>
                                        </p:tgtEl>
                                      </p:cBhvr>
                                    </p:animEffect>
                                    <p:anim calcmode="lin" valueType="num">
                                      <p:cBhvr>
                                        <p:cTn id="83"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84"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16">
                                            <p:txEl>
                                              <p:pRg st="0" end="0"/>
                                            </p:txEl>
                                          </p:spTgt>
                                        </p:tgtEl>
                                        <p:attrNameLst>
                                          <p:attrName>style.visibility</p:attrName>
                                        </p:attrNameLst>
                                      </p:cBhvr>
                                      <p:to>
                                        <p:strVal val="visible"/>
                                      </p:to>
                                    </p:set>
                                    <p:animEffect transition="in" filter="fade">
                                      <p:cBhvr>
                                        <p:cTn id="89" dur="500"/>
                                        <p:tgtEl>
                                          <p:spTgt spid="16">
                                            <p:txEl>
                                              <p:pRg st="0" end="0"/>
                                            </p:txEl>
                                          </p:spTgt>
                                        </p:tgtEl>
                                      </p:cBhvr>
                                    </p:animEffect>
                                    <p:anim calcmode="lin" valueType="num">
                                      <p:cBhvr>
                                        <p:cTn id="90"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1" dur="5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28">
                                            <p:txEl>
                                              <p:pRg st="0" end="0"/>
                                            </p:txEl>
                                          </p:spTgt>
                                        </p:tgtEl>
                                        <p:attrNameLst>
                                          <p:attrName>style.visibility</p:attrName>
                                        </p:attrNameLst>
                                      </p:cBhvr>
                                      <p:to>
                                        <p:strVal val="visible"/>
                                      </p:to>
                                    </p:set>
                                    <p:animEffect transition="in" filter="fade">
                                      <p:cBhvr>
                                        <p:cTn id="96" dur="500"/>
                                        <p:tgtEl>
                                          <p:spTgt spid="28">
                                            <p:txEl>
                                              <p:pRg st="0" end="0"/>
                                            </p:txEl>
                                          </p:spTgt>
                                        </p:tgtEl>
                                      </p:cBhvr>
                                    </p:animEffect>
                                    <p:anim calcmode="lin" valueType="num">
                                      <p:cBhvr>
                                        <p:cTn id="9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8"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nodeType="clickEffect">
                                  <p:stCondLst>
                                    <p:cond delay="0"/>
                                  </p:stCondLst>
                                  <p:childTnLst>
                                    <p:set>
                                      <p:cBhvr>
                                        <p:cTn id="102" dur="1" fill="hold">
                                          <p:stCondLst>
                                            <p:cond delay="0"/>
                                          </p:stCondLst>
                                        </p:cTn>
                                        <p:tgtEl>
                                          <p:spTgt spid="18">
                                            <p:txEl>
                                              <p:pRg st="0" end="0"/>
                                            </p:txEl>
                                          </p:spTgt>
                                        </p:tgtEl>
                                        <p:attrNameLst>
                                          <p:attrName>style.visibility</p:attrName>
                                        </p:attrNameLst>
                                      </p:cBhvr>
                                      <p:to>
                                        <p:strVal val="visible"/>
                                      </p:to>
                                    </p:set>
                                    <p:animEffect transition="in" filter="fade">
                                      <p:cBhvr>
                                        <p:cTn id="103" dur="500"/>
                                        <p:tgtEl>
                                          <p:spTgt spid="18">
                                            <p:txEl>
                                              <p:pRg st="0" end="0"/>
                                            </p:txEl>
                                          </p:spTgt>
                                        </p:tgtEl>
                                      </p:cBhvr>
                                    </p:animEffect>
                                    <p:anim calcmode="lin" valueType="num">
                                      <p:cBhvr>
                                        <p:cTn id="104"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05"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19">
                                            <p:txEl>
                                              <p:pRg st="0" end="0"/>
                                            </p:txEl>
                                          </p:spTgt>
                                        </p:tgtEl>
                                        <p:attrNameLst>
                                          <p:attrName>style.visibility</p:attrName>
                                        </p:attrNameLst>
                                      </p:cBhvr>
                                      <p:to>
                                        <p:strVal val="visible"/>
                                      </p:to>
                                    </p:set>
                                    <p:animEffect transition="in" filter="fade">
                                      <p:cBhvr>
                                        <p:cTn id="110" dur="500"/>
                                        <p:tgtEl>
                                          <p:spTgt spid="19">
                                            <p:txEl>
                                              <p:pRg st="0" end="0"/>
                                            </p:txEl>
                                          </p:spTgt>
                                        </p:tgtEl>
                                      </p:cBhvr>
                                    </p:animEffect>
                                    <p:anim calcmode="lin" valueType="num">
                                      <p:cBhvr>
                                        <p:cTn id="111"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12"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20">
                                            <p:txEl>
                                              <p:pRg st="0" end="0"/>
                                            </p:txEl>
                                          </p:spTgt>
                                        </p:tgtEl>
                                        <p:attrNameLst>
                                          <p:attrName>style.visibility</p:attrName>
                                        </p:attrNameLst>
                                      </p:cBhvr>
                                      <p:to>
                                        <p:strVal val="visible"/>
                                      </p:to>
                                    </p:set>
                                    <p:animEffect transition="in" filter="fade">
                                      <p:cBhvr>
                                        <p:cTn id="117" dur="500"/>
                                        <p:tgtEl>
                                          <p:spTgt spid="20">
                                            <p:txEl>
                                              <p:pRg st="0" end="0"/>
                                            </p:txEl>
                                          </p:spTgt>
                                        </p:tgtEl>
                                      </p:cBhvr>
                                    </p:animEffect>
                                    <p:anim calcmode="lin" valueType="num">
                                      <p:cBhvr>
                                        <p:cTn id="11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19" dur="5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nodeType="clickEffect">
                                  <p:stCondLst>
                                    <p:cond delay="0"/>
                                  </p:stCondLst>
                                  <p:childTnLst>
                                    <p:set>
                                      <p:cBhvr>
                                        <p:cTn id="123" dur="1" fill="hold">
                                          <p:stCondLst>
                                            <p:cond delay="0"/>
                                          </p:stCondLst>
                                        </p:cTn>
                                        <p:tgtEl>
                                          <p:spTgt spid="21">
                                            <p:txEl>
                                              <p:pRg st="0" end="0"/>
                                            </p:txEl>
                                          </p:spTgt>
                                        </p:tgtEl>
                                        <p:attrNameLst>
                                          <p:attrName>style.visibility</p:attrName>
                                        </p:attrNameLst>
                                      </p:cBhvr>
                                      <p:to>
                                        <p:strVal val="visible"/>
                                      </p:to>
                                    </p:set>
                                    <p:animEffect transition="in" filter="fade">
                                      <p:cBhvr>
                                        <p:cTn id="124" dur="500"/>
                                        <p:tgtEl>
                                          <p:spTgt spid="21">
                                            <p:txEl>
                                              <p:pRg st="0" end="0"/>
                                            </p:txEl>
                                          </p:spTgt>
                                        </p:tgtEl>
                                      </p:cBhvr>
                                    </p:animEffect>
                                    <p:anim calcmode="lin" valueType="num">
                                      <p:cBhvr>
                                        <p:cTn id="125"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26"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nodeType="clickEffect">
                                  <p:stCondLst>
                                    <p:cond delay="0"/>
                                  </p:stCondLst>
                                  <p:childTnLst>
                                    <p:set>
                                      <p:cBhvr>
                                        <p:cTn id="130" dur="1" fill="hold">
                                          <p:stCondLst>
                                            <p:cond delay="0"/>
                                          </p:stCondLst>
                                        </p:cTn>
                                        <p:tgtEl>
                                          <p:spTgt spid="22">
                                            <p:txEl>
                                              <p:pRg st="0" end="0"/>
                                            </p:txEl>
                                          </p:spTgt>
                                        </p:tgtEl>
                                        <p:attrNameLst>
                                          <p:attrName>style.visibility</p:attrName>
                                        </p:attrNameLst>
                                      </p:cBhvr>
                                      <p:to>
                                        <p:strVal val="visible"/>
                                      </p:to>
                                    </p:set>
                                    <p:animEffect transition="in" filter="fade">
                                      <p:cBhvr>
                                        <p:cTn id="131" dur="500"/>
                                        <p:tgtEl>
                                          <p:spTgt spid="22">
                                            <p:txEl>
                                              <p:pRg st="0" end="0"/>
                                            </p:txEl>
                                          </p:spTgt>
                                        </p:tgtEl>
                                      </p:cBhvr>
                                    </p:animEffect>
                                    <p:anim calcmode="lin" valueType="num">
                                      <p:cBhvr>
                                        <p:cTn id="132"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33" dur="5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nodeType="clickEffect">
                                  <p:stCondLst>
                                    <p:cond delay="0"/>
                                  </p:stCondLst>
                                  <p:childTnLst>
                                    <p:set>
                                      <p:cBhvr>
                                        <p:cTn id="137" dur="1" fill="hold">
                                          <p:stCondLst>
                                            <p:cond delay="0"/>
                                          </p:stCondLst>
                                        </p:cTn>
                                        <p:tgtEl>
                                          <p:spTgt spid="23">
                                            <p:txEl>
                                              <p:pRg st="0" end="0"/>
                                            </p:txEl>
                                          </p:spTgt>
                                        </p:tgtEl>
                                        <p:attrNameLst>
                                          <p:attrName>style.visibility</p:attrName>
                                        </p:attrNameLst>
                                      </p:cBhvr>
                                      <p:to>
                                        <p:strVal val="visible"/>
                                      </p:to>
                                    </p:set>
                                    <p:animEffect transition="in" filter="fade">
                                      <p:cBhvr>
                                        <p:cTn id="138" dur="500"/>
                                        <p:tgtEl>
                                          <p:spTgt spid="23">
                                            <p:txEl>
                                              <p:pRg st="0" end="0"/>
                                            </p:txEl>
                                          </p:spTgt>
                                        </p:tgtEl>
                                      </p:cBhvr>
                                    </p:animEffect>
                                    <p:anim calcmode="lin" valueType="num">
                                      <p:cBhvr>
                                        <p:cTn id="139"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nodeType="clickEffect">
                                  <p:stCondLst>
                                    <p:cond delay="0"/>
                                  </p:stCondLst>
                                  <p:childTnLst>
                                    <p:set>
                                      <p:cBhvr>
                                        <p:cTn id="144" dur="1" fill="hold">
                                          <p:stCondLst>
                                            <p:cond delay="0"/>
                                          </p:stCondLst>
                                        </p:cTn>
                                        <p:tgtEl>
                                          <p:spTgt spid="24">
                                            <p:txEl>
                                              <p:pRg st="0" end="0"/>
                                            </p:txEl>
                                          </p:spTgt>
                                        </p:tgtEl>
                                        <p:attrNameLst>
                                          <p:attrName>style.visibility</p:attrName>
                                        </p:attrNameLst>
                                      </p:cBhvr>
                                      <p:to>
                                        <p:strVal val="visible"/>
                                      </p:to>
                                    </p:set>
                                    <p:animEffect transition="in" filter="fade">
                                      <p:cBhvr>
                                        <p:cTn id="145" dur="500"/>
                                        <p:tgtEl>
                                          <p:spTgt spid="24">
                                            <p:txEl>
                                              <p:pRg st="0" end="0"/>
                                            </p:txEl>
                                          </p:spTgt>
                                        </p:tgtEl>
                                      </p:cBhvr>
                                    </p:animEffect>
                                    <p:anim calcmode="lin" valueType="num">
                                      <p:cBhvr>
                                        <p:cTn id="14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147" dur="5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42" presetClass="entr" presetSubtype="0" fill="hold" nodeType="clickEffect">
                                  <p:stCondLst>
                                    <p:cond delay="0"/>
                                  </p:stCondLst>
                                  <p:childTnLst>
                                    <p:set>
                                      <p:cBhvr>
                                        <p:cTn id="151" dur="1" fill="hold">
                                          <p:stCondLst>
                                            <p:cond delay="0"/>
                                          </p:stCondLst>
                                        </p:cTn>
                                        <p:tgtEl>
                                          <p:spTgt spid="25">
                                            <p:txEl>
                                              <p:pRg st="0" end="0"/>
                                            </p:txEl>
                                          </p:spTgt>
                                        </p:tgtEl>
                                        <p:attrNameLst>
                                          <p:attrName>style.visibility</p:attrName>
                                        </p:attrNameLst>
                                      </p:cBhvr>
                                      <p:to>
                                        <p:strVal val="visible"/>
                                      </p:to>
                                    </p:set>
                                    <p:animEffect transition="in" filter="fade">
                                      <p:cBhvr>
                                        <p:cTn id="152" dur="500"/>
                                        <p:tgtEl>
                                          <p:spTgt spid="25">
                                            <p:txEl>
                                              <p:pRg st="0" end="0"/>
                                            </p:txEl>
                                          </p:spTgt>
                                        </p:tgtEl>
                                      </p:cBhvr>
                                    </p:animEffect>
                                    <p:anim calcmode="lin" valueType="num">
                                      <p:cBhvr>
                                        <p:cTn id="153"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54"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42" presetClass="entr" presetSubtype="0" fill="hold" nodeType="clickEffect">
                                  <p:stCondLst>
                                    <p:cond delay="0"/>
                                  </p:stCondLst>
                                  <p:childTnLst>
                                    <p:set>
                                      <p:cBhvr>
                                        <p:cTn id="158" dur="1" fill="hold">
                                          <p:stCondLst>
                                            <p:cond delay="0"/>
                                          </p:stCondLst>
                                        </p:cTn>
                                        <p:tgtEl>
                                          <p:spTgt spid="26">
                                            <p:txEl>
                                              <p:pRg st="0" end="0"/>
                                            </p:txEl>
                                          </p:spTgt>
                                        </p:tgtEl>
                                        <p:attrNameLst>
                                          <p:attrName>style.visibility</p:attrName>
                                        </p:attrNameLst>
                                      </p:cBhvr>
                                      <p:to>
                                        <p:strVal val="visible"/>
                                      </p:to>
                                    </p:set>
                                    <p:animEffect transition="in" filter="fade">
                                      <p:cBhvr>
                                        <p:cTn id="159" dur="500"/>
                                        <p:tgtEl>
                                          <p:spTgt spid="26">
                                            <p:txEl>
                                              <p:pRg st="0" end="0"/>
                                            </p:txEl>
                                          </p:spTgt>
                                        </p:tgtEl>
                                      </p:cBhvr>
                                    </p:animEffect>
                                    <p:anim calcmode="lin" valueType="num">
                                      <p:cBhvr>
                                        <p:cTn id="16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161" dur="5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42" presetClass="entr" presetSubtype="0" fill="hold" nodeType="clickEffect">
                                  <p:stCondLst>
                                    <p:cond delay="0"/>
                                  </p:stCondLst>
                                  <p:childTnLst>
                                    <p:set>
                                      <p:cBhvr>
                                        <p:cTn id="165" dur="1" fill="hold">
                                          <p:stCondLst>
                                            <p:cond delay="0"/>
                                          </p:stCondLst>
                                        </p:cTn>
                                        <p:tgtEl>
                                          <p:spTgt spid="27">
                                            <p:txEl>
                                              <p:pRg st="0" end="0"/>
                                            </p:txEl>
                                          </p:spTgt>
                                        </p:tgtEl>
                                        <p:attrNameLst>
                                          <p:attrName>style.visibility</p:attrName>
                                        </p:attrNameLst>
                                      </p:cBhvr>
                                      <p:to>
                                        <p:strVal val="visible"/>
                                      </p:to>
                                    </p:set>
                                    <p:animEffect transition="in" filter="fade">
                                      <p:cBhvr>
                                        <p:cTn id="166" dur="500"/>
                                        <p:tgtEl>
                                          <p:spTgt spid="27">
                                            <p:txEl>
                                              <p:pRg st="0" end="0"/>
                                            </p:txEl>
                                          </p:spTgt>
                                        </p:tgtEl>
                                      </p:cBhvr>
                                    </p:animEffect>
                                    <p:anim calcmode="lin" valueType="num">
                                      <p:cBhvr>
                                        <p:cTn id="167"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68"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00958" y="21429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ثالثاً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3000364" y="219654"/>
            <a:ext cx="478634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1/جمع الأسماء الآتية على غرار المثال: </a:t>
            </a:r>
          </a:p>
        </p:txBody>
      </p:sp>
      <p:graphicFrame>
        <p:nvGraphicFramePr>
          <p:cNvPr id="5" name="جدول 4"/>
          <p:cNvGraphicFramePr>
            <a:graphicFrameLocks noGrp="1"/>
          </p:cNvGraphicFramePr>
          <p:nvPr/>
        </p:nvGraphicFramePr>
        <p:xfrm>
          <a:off x="1285852" y="785794"/>
          <a:ext cx="6096000" cy="792480"/>
        </p:xfrm>
        <a:graphic>
          <a:graphicData uri="http://schemas.openxmlformats.org/drawingml/2006/table">
            <a:tbl>
              <a:tblPr rtl="1" firstRow="1" bandRow="1">
                <a:tableStyleId>{F5AB1C69-6EDB-4FF4-983F-18BD219EF322}</a:tableStyleId>
              </a:tblPr>
              <a:tblGrid>
                <a:gridCol w="2032000"/>
                <a:gridCol w="2032000"/>
                <a:gridCol w="2032000"/>
              </a:tblGrid>
              <a:tr h="370840">
                <a:tc>
                  <a:txBody>
                    <a:bodyPr/>
                    <a:lstStyle/>
                    <a:p>
                      <a:pPr algn="ctr" rtl="1"/>
                      <a:r>
                        <a:rPr lang="ar-SA" sz="2000" b="1" dirty="0" smtClean="0">
                          <a:solidFill>
                            <a:schemeClr val="tx1"/>
                          </a:solidFill>
                        </a:rPr>
                        <a:t>خطيئة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قضية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عطية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خطايا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مربع نص 5"/>
          <p:cNvSpPr txBox="1"/>
          <p:nvPr/>
        </p:nvSpPr>
        <p:spPr>
          <a:xfrm>
            <a:off x="3786182" y="1119830"/>
            <a:ext cx="1000132" cy="523220"/>
          </a:xfrm>
          <a:prstGeom prst="rect">
            <a:avLst/>
          </a:prstGeom>
          <a:noFill/>
        </p:spPr>
        <p:txBody>
          <a:bodyPr wrap="square" rtlCol="1">
            <a:spAutoFit/>
          </a:bodyPr>
          <a:lstStyle/>
          <a:p>
            <a:pPr algn="ctr"/>
            <a:r>
              <a:rPr lang="ar-SA" sz="2800" b="1" dirty="0" smtClean="0">
                <a:solidFill>
                  <a:srgbClr val="C00000"/>
                </a:solidFill>
              </a:rPr>
              <a:t>قضايا</a:t>
            </a:r>
            <a:endParaRPr lang="ar-SA" sz="2800" b="1" dirty="0">
              <a:solidFill>
                <a:srgbClr val="C00000"/>
              </a:solidFill>
            </a:endParaRPr>
          </a:p>
        </p:txBody>
      </p:sp>
      <p:sp>
        <p:nvSpPr>
          <p:cNvPr id="7" name="مربع نص 6"/>
          <p:cNvSpPr txBox="1"/>
          <p:nvPr/>
        </p:nvSpPr>
        <p:spPr>
          <a:xfrm>
            <a:off x="1857356" y="1142984"/>
            <a:ext cx="1000132" cy="523220"/>
          </a:xfrm>
          <a:prstGeom prst="rect">
            <a:avLst/>
          </a:prstGeom>
          <a:noFill/>
        </p:spPr>
        <p:txBody>
          <a:bodyPr wrap="square" rtlCol="1">
            <a:spAutoFit/>
          </a:bodyPr>
          <a:lstStyle/>
          <a:p>
            <a:pPr algn="ctr"/>
            <a:r>
              <a:rPr lang="ar-SA" sz="2800" b="1" dirty="0" smtClean="0">
                <a:solidFill>
                  <a:srgbClr val="C00000"/>
                </a:solidFill>
              </a:rPr>
              <a:t>عطايا</a:t>
            </a:r>
            <a:endParaRPr lang="ar-SA" sz="2800" b="1" dirty="0">
              <a:solidFill>
                <a:srgbClr val="C00000"/>
              </a:solidFill>
            </a:endParaRPr>
          </a:p>
        </p:txBody>
      </p:sp>
      <p:sp>
        <p:nvSpPr>
          <p:cNvPr id="8" name="مستطيل 7"/>
          <p:cNvSpPr/>
          <p:nvPr/>
        </p:nvSpPr>
        <p:spPr>
          <a:xfrm>
            <a:off x="5497231" y="1500174"/>
            <a:ext cx="2789545" cy="646331"/>
          </a:xfrm>
          <a:prstGeom prst="rect">
            <a:avLst/>
          </a:prstGeom>
          <a:noFill/>
        </p:spPr>
        <p:txBody>
          <a:bodyPr wrap="square" lIns="91440" tIns="45720" rIns="91440" bIns="45720">
            <a:spAutoFit/>
          </a:bodyPr>
          <a:lstStyle/>
          <a:p>
            <a:pPr algn="ctr"/>
            <a:r>
              <a:rPr lang="ar-SA" sz="3600" b="1" i="1" u="sng"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أستنتج مما سبق:</a:t>
            </a:r>
            <a:endParaRPr lang="ar-SA" sz="3600" b="1" i="1" u="sng"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9" name="وسيلة شرح على شكل سحابة 8"/>
          <p:cNvSpPr/>
          <p:nvPr/>
        </p:nvSpPr>
        <p:spPr>
          <a:xfrm>
            <a:off x="214282" y="2143116"/>
            <a:ext cx="8358246" cy="1071570"/>
          </a:xfrm>
          <a:prstGeom prst="cloudCallout">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
        <p:nvSpPr>
          <p:cNvPr id="10" name="مربع نص 9"/>
          <p:cNvSpPr txBox="1"/>
          <p:nvPr/>
        </p:nvSpPr>
        <p:spPr>
          <a:xfrm>
            <a:off x="1357290" y="2285992"/>
            <a:ext cx="6072230" cy="830997"/>
          </a:xfrm>
          <a:prstGeom prst="rect">
            <a:avLst/>
          </a:prstGeom>
          <a:noFill/>
        </p:spPr>
        <p:txBody>
          <a:bodyPr wrap="square" rtlCol="1">
            <a:spAutoFit/>
          </a:bodyPr>
          <a:lstStyle/>
          <a:p>
            <a:pPr algn="ctr"/>
            <a:r>
              <a:rPr lang="ar-SA" sz="2400" b="1" dirty="0" smtClean="0">
                <a:solidFill>
                  <a:srgbClr val="C00000"/>
                </a:solidFill>
              </a:rPr>
              <a:t>الاسم المنتهي بألف لينة تكتب ألفاً على صورة ألفاً قائمة إذا سبقت بياء</a:t>
            </a:r>
            <a:endParaRPr lang="ar-SA" sz="2400" b="1" dirty="0">
              <a:solidFill>
                <a:srgbClr val="C00000"/>
              </a:solidFill>
            </a:endParaRPr>
          </a:p>
        </p:txBody>
      </p:sp>
      <p:sp>
        <p:nvSpPr>
          <p:cNvPr id="11" name="مربع نص 10"/>
          <p:cNvSpPr txBox="1"/>
          <p:nvPr/>
        </p:nvSpPr>
        <p:spPr>
          <a:xfrm>
            <a:off x="3000364" y="3181649"/>
            <a:ext cx="478634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1/جمع الأسماء الآتية على غرار المثال: </a:t>
            </a:r>
          </a:p>
        </p:txBody>
      </p:sp>
      <p:graphicFrame>
        <p:nvGraphicFramePr>
          <p:cNvPr id="12" name="جدول 11"/>
          <p:cNvGraphicFramePr>
            <a:graphicFrameLocks noGrp="1"/>
          </p:cNvGraphicFramePr>
          <p:nvPr/>
        </p:nvGraphicFramePr>
        <p:xfrm>
          <a:off x="1214414" y="3714752"/>
          <a:ext cx="6096000" cy="792480"/>
        </p:xfrm>
        <a:graphic>
          <a:graphicData uri="http://schemas.openxmlformats.org/drawingml/2006/table">
            <a:tbl>
              <a:tblPr rtl="1" firstRow="1" bandRow="1">
                <a:tableStyleId>{F5AB1C69-6EDB-4FF4-983F-18BD219EF322}</a:tableStyleId>
              </a:tblPr>
              <a:tblGrid>
                <a:gridCol w="2032000"/>
                <a:gridCol w="2032000"/>
                <a:gridCol w="2032000"/>
              </a:tblGrid>
              <a:tr h="370840">
                <a:tc>
                  <a:txBody>
                    <a:bodyPr/>
                    <a:lstStyle/>
                    <a:p>
                      <a:pPr algn="ctr" rtl="1"/>
                      <a:r>
                        <a:rPr lang="ar-SA" sz="2000" b="1" dirty="0" smtClean="0">
                          <a:solidFill>
                            <a:schemeClr val="tx1"/>
                          </a:solidFill>
                        </a:rPr>
                        <a:t>جريح</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مريض</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صريع</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جرحى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مربع نص 12"/>
          <p:cNvSpPr txBox="1"/>
          <p:nvPr/>
        </p:nvSpPr>
        <p:spPr>
          <a:xfrm>
            <a:off x="3714744" y="4048788"/>
            <a:ext cx="1000132" cy="523220"/>
          </a:xfrm>
          <a:prstGeom prst="rect">
            <a:avLst/>
          </a:prstGeom>
          <a:noFill/>
        </p:spPr>
        <p:txBody>
          <a:bodyPr wrap="square" rtlCol="1">
            <a:spAutoFit/>
          </a:bodyPr>
          <a:lstStyle/>
          <a:p>
            <a:pPr algn="ctr"/>
            <a:r>
              <a:rPr lang="ar-SA" sz="2800" b="1" dirty="0" smtClean="0">
                <a:solidFill>
                  <a:srgbClr val="C00000"/>
                </a:solidFill>
              </a:rPr>
              <a:t>مرضى</a:t>
            </a:r>
            <a:endParaRPr lang="ar-SA" sz="2800" b="1" dirty="0">
              <a:solidFill>
                <a:srgbClr val="C00000"/>
              </a:solidFill>
            </a:endParaRPr>
          </a:p>
        </p:txBody>
      </p:sp>
      <p:sp>
        <p:nvSpPr>
          <p:cNvPr id="14" name="مربع نص 13"/>
          <p:cNvSpPr txBox="1"/>
          <p:nvPr/>
        </p:nvSpPr>
        <p:spPr>
          <a:xfrm>
            <a:off x="1643042" y="4000504"/>
            <a:ext cx="1143008" cy="523220"/>
          </a:xfrm>
          <a:prstGeom prst="rect">
            <a:avLst/>
          </a:prstGeom>
          <a:noFill/>
        </p:spPr>
        <p:txBody>
          <a:bodyPr wrap="square" rtlCol="1">
            <a:spAutoFit/>
          </a:bodyPr>
          <a:lstStyle/>
          <a:p>
            <a:pPr algn="ctr"/>
            <a:r>
              <a:rPr lang="ar-SA" sz="2800" b="1" dirty="0" smtClean="0">
                <a:solidFill>
                  <a:srgbClr val="C00000"/>
                </a:solidFill>
              </a:rPr>
              <a:t>صرعى</a:t>
            </a:r>
            <a:endParaRPr lang="ar-SA" sz="2800" b="1" dirty="0">
              <a:solidFill>
                <a:srgbClr val="C00000"/>
              </a:solidFill>
            </a:endParaRPr>
          </a:p>
        </p:txBody>
      </p:sp>
      <p:sp>
        <p:nvSpPr>
          <p:cNvPr id="15" name="مستطيل 14"/>
          <p:cNvSpPr/>
          <p:nvPr/>
        </p:nvSpPr>
        <p:spPr>
          <a:xfrm>
            <a:off x="5429256" y="4429132"/>
            <a:ext cx="2789545" cy="646331"/>
          </a:xfrm>
          <a:prstGeom prst="rect">
            <a:avLst/>
          </a:prstGeom>
          <a:noFill/>
        </p:spPr>
        <p:txBody>
          <a:bodyPr wrap="square" lIns="91440" tIns="45720" rIns="91440" bIns="45720">
            <a:spAutoFit/>
          </a:bodyPr>
          <a:lstStyle/>
          <a:p>
            <a:pPr algn="ctr"/>
            <a:r>
              <a:rPr lang="ar-SA" sz="3600" b="1" i="1" u="sng"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أستنتج مما سبق:</a:t>
            </a:r>
            <a:endParaRPr lang="ar-SA" sz="3600" b="1" i="1" u="sng"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6" name="وسيلة شرح على شكل سحابة 15"/>
          <p:cNvSpPr/>
          <p:nvPr/>
        </p:nvSpPr>
        <p:spPr>
          <a:xfrm>
            <a:off x="285720" y="5143512"/>
            <a:ext cx="8358246" cy="1214446"/>
          </a:xfrm>
          <a:prstGeom prst="cloudCallout">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
        <p:nvSpPr>
          <p:cNvPr id="17" name="مربع نص 16"/>
          <p:cNvSpPr txBox="1"/>
          <p:nvPr/>
        </p:nvSpPr>
        <p:spPr>
          <a:xfrm>
            <a:off x="1428728" y="5384086"/>
            <a:ext cx="6072230" cy="830997"/>
          </a:xfrm>
          <a:prstGeom prst="rect">
            <a:avLst/>
          </a:prstGeom>
          <a:noFill/>
        </p:spPr>
        <p:txBody>
          <a:bodyPr wrap="square" rtlCol="1">
            <a:spAutoFit/>
          </a:bodyPr>
          <a:lstStyle/>
          <a:p>
            <a:pPr algn="ctr"/>
            <a:r>
              <a:rPr lang="ar-SA" sz="2400" b="1" dirty="0" smtClean="0">
                <a:solidFill>
                  <a:srgbClr val="C00000"/>
                </a:solidFill>
              </a:rPr>
              <a:t>الاسم المنتهي بألف لينة تكتب ألفاً على صورة ياء غير منقوطة</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edg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edg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p:cTn id="25"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0">
                                            <p:txEl>
                                              <p:pRg st="0" end="0"/>
                                            </p:txEl>
                                          </p:spTgt>
                                        </p:tgtEl>
                                        <p:attrNameLst>
                                          <p:attrName>ppt_h</p:attrName>
                                        </p:attrNameLst>
                                      </p:cBhvr>
                                      <p:tavLst>
                                        <p:tav tm="0">
                                          <p:val>
                                            <p:strVal val="#ppt_h"/>
                                          </p:val>
                                        </p:tav>
                                        <p:tav tm="100000">
                                          <p:val>
                                            <p:strVal val="#ppt_h"/>
                                          </p:val>
                                        </p:tav>
                                      </p:tavLst>
                                    </p:anim>
                                  </p:childTnLst>
                                </p:cTn>
                              </p:par>
                              <p:par>
                                <p:cTn id="27" presetID="18" presetClass="entr" presetSubtype="1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down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edg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edg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nodeType="clickEffect">
                                  <p:stCondLst>
                                    <p:cond delay="0"/>
                                  </p:stCondLst>
                                  <p:childTnLst>
                                    <p:set>
                                      <p:cBhvr>
                                        <p:cTn id="43" dur="1" fill="hold">
                                          <p:stCondLst>
                                            <p:cond delay="0"/>
                                          </p:stCondLst>
                                        </p:cTn>
                                        <p:tgtEl>
                                          <p:spTgt spid="17">
                                            <p:txEl>
                                              <p:pRg st="0" end="0"/>
                                            </p:txEl>
                                          </p:spTgt>
                                        </p:tgtEl>
                                        <p:attrNameLst>
                                          <p:attrName>style.visibility</p:attrName>
                                        </p:attrNameLst>
                                      </p:cBhvr>
                                      <p:to>
                                        <p:strVal val="visible"/>
                                      </p:to>
                                    </p:set>
                                    <p:anim calcmode="lin" valueType="num">
                                      <p:cBhvr>
                                        <p:cTn id="44"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45" dur="500" fill="hold"/>
                                        <p:tgtEl>
                                          <p:spTgt spid="1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11" grpId="0"/>
      <p:bldP spid="13"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5786446" y="428604"/>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رابعاً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928662" y="719720"/>
            <a:ext cx="6858048" cy="1200329"/>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2/الإجابة عما يلي:</a:t>
            </a:r>
          </a:p>
          <a:p>
            <a:pPr algn="ctr"/>
            <a:r>
              <a:rPr lang="ar-SA" sz="2400" b="1" cap="all" dirty="0" smtClean="0">
                <a:ln w="0"/>
                <a:solidFill>
                  <a:srgbClr val="003618"/>
                </a:solidFill>
                <a:effectLst>
                  <a:reflection blurRad="12700" stA="50000" endPos="50000" dist="5000" dir="5400000" sy="-100000" rotWithShape="0"/>
                </a:effectLst>
              </a:rPr>
              <a:t>أ/أهو عربي أم أعجمي؟</a:t>
            </a:r>
          </a:p>
          <a:p>
            <a:pPr algn="ctr"/>
            <a:r>
              <a:rPr lang="ar-SA" sz="2400" b="1" cap="all" dirty="0" smtClean="0">
                <a:ln w="0"/>
                <a:solidFill>
                  <a:srgbClr val="003618"/>
                </a:solidFill>
                <a:effectLst>
                  <a:reflection blurRad="12700" stA="50000" endPos="50000" dist="5000" dir="5400000" sy="-100000" rotWithShape="0"/>
                </a:effectLst>
              </a:rPr>
              <a:t>ب/كيف كتبت الألف اللينة في آخره؟</a:t>
            </a:r>
          </a:p>
        </p:txBody>
      </p:sp>
      <p:sp>
        <p:nvSpPr>
          <p:cNvPr id="5" name="مربع نص 4"/>
          <p:cNvSpPr txBox="1"/>
          <p:nvPr/>
        </p:nvSpPr>
        <p:spPr>
          <a:xfrm>
            <a:off x="2214546" y="976954"/>
            <a:ext cx="1000132" cy="523220"/>
          </a:xfrm>
          <a:prstGeom prst="rect">
            <a:avLst/>
          </a:prstGeom>
          <a:noFill/>
        </p:spPr>
        <p:txBody>
          <a:bodyPr wrap="square" rtlCol="1">
            <a:spAutoFit/>
          </a:bodyPr>
          <a:lstStyle/>
          <a:p>
            <a:pPr algn="ctr"/>
            <a:r>
              <a:rPr lang="ar-SA" sz="2800" b="1" dirty="0" smtClean="0">
                <a:solidFill>
                  <a:srgbClr val="C00000"/>
                </a:solidFill>
              </a:rPr>
              <a:t>أعجمي</a:t>
            </a:r>
            <a:endParaRPr lang="ar-SA" sz="2800" b="1" dirty="0">
              <a:solidFill>
                <a:srgbClr val="C00000"/>
              </a:solidFill>
            </a:endParaRPr>
          </a:p>
        </p:txBody>
      </p:sp>
      <p:sp>
        <p:nvSpPr>
          <p:cNvPr id="6" name="مربع نص 5"/>
          <p:cNvSpPr txBox="1"/>
          <p:nvPr/>
        </p:nvSpPr>
        <p:spPr>
          <a:xfrm>
            <a:off x="1071538" y="1405582"/>
            <a:ext cx="1643074" cy="523220"/>
          </a:xfrm>
          <a:prstGeom prst="rect">
            <a:avLst/>
          </a:prstGeom>
          <a:noFill/>
        </p:spPr>
        <p:txBody>
          <a:bodyPr wrap="square" rtlCol="1">
            <a:spAutoFit/>
          </a:bodyPr>
          <a:lstStyle/>
          <a:p>
            <a:pPr algn="ctr"/>
            <a:r>
              <a:rPr lang="ar-SA" sz="2800" b="1" dirty="0" smtClean="0">
                <a:solidFill>
                  <a:srgbClr val="C00000"/>
                </a:solidFill>
              </a:rPr>
              <a:t>ألفاً قائمة</a:t>
            </a:r>
            <a:endParaRPr lang="ar-SA" sz="2800" b="1" dirty="0">
              <a:solidFill>
                <a:srgbClr val="C00000"/>
              </a:solidFill>
            </a:endParaRPr>
          </a:p>
        </p:txBody>
      </p:sp>
      <p:sp>
        <p:nvSpPr>
          <p:cNvPr id="7" name="مربع نص 6"/>
          <p:cNvSpPr txBox="1"/>
          <p:nvPr/>
        </p:nvSpPr>
        <p:spPr>
          <a:xfrm>
            <a:off x="857224" y="1967203"/>
            <a:ext cx="685804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3/ذكر اسم الدولة التي ينتمي إليها كل مخترع مما يلي:</a:t>
            </a:r>
          </a:p>
        </p:txBody>
      </p:sp>
      <p:graphicFrame>
        <p:nvGraphicFramePr>
          <p:cNvPr id="8" name="جدول 7"/>
          <p:cNvGraphicFramePr>
            <a:graphicFrameLocks noGrp="1"/>
          </p:cNvGraphicFramePr>
          <p:nvPr/>
        </p:nvGraphicFramePr>
        <p:xfrm>
          <a:off x="1285852" y="2643182"/>
          <a:ext cx="6357982" cy="792480"/>
        </p:xfrm>
        <a:graphic>
          <a:graphicData uri="http://schemas.openxmlformats.org/drawingml/2006/table">
            <a:tbl>
              <a:tblPr rtl="1" firstRow="1" bandRow="1">
                <a:tableStyleId>{00A15C55-8517-42AA-B614-E9B94910E393}</a:tableStyleId>
              </a:tblPr>
              <a:tblGrid>
                <a:gridCol w="3178991"/>
                <a:gridCol w="3178991"/>
              </a:tblGrid>
              <a:tr h="370840">
                <a:tc>
                  <a:txBody>
                    <a:bodyPr/>
                    <a:lstStyle/>
                    <a:p>
                      <a:pPr algn="ctr" rtl="1"/>
                      <a:r>
                        <a:rPr lang="ar-SA" sz="2000" b="1" dirty="0" smtClean="0">
                          <a:solidFill>
                            <a:schemeClr val="tx1"/>
                          </a:solidFill>
                        </a:rPr>
                        <a:t>نيكولاس أوغست  أوتو</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r>
              <a:tr h="370840">
                <a:tc>
                  <a:txBody>
                    <a:bodyPr/>
                    <a:lstStyle/>
                    <a:p>
                      <a:pPr algn="ctr" rtl="1"/>
                      <a:r>
                        <a:rPr lang="ar-SA" sz="2000" b="1" dirty="0" smtClean="0">
                          <a:solidFill>
                            <a:schemeClr val="tx1"/>
                          </a:solidFill>
                        </a:rPr>
                        <a:t>أنريكو فيرمي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مربع نص 8"/>
          <p:cNvSpPr txBox="1"/>
          <p:nvPr/>
        </p:nvSpPr>
        <p:spPr>
          <a:xfrm>
            <a:off x="2500298" y="2571744"/>
            <a:ext cx="1000132" cy="523220"/>
          </a:xfrm>
          <a:prstGeom prst="rect">
            <a:avLst/>
          </a:prstGeom>
          <a:noFill/>
        </p:spPr>
        <p:txBody>
          <a:bodyPr wrap="square" rtlCol="1">
            <a:spAutoFit/>
          </a:bodyPr>
          <a:lstStyle/>
          <a:p>
            <a:pPr algn="ctr"/>
            <a:r>
              <a:rPr lang="ar-SA" sz="2800" b="1" dirty="0" smtClean="0">
                <a:solidFill>
                  <a:srgbClr val="C00000"/>
                </a:solidFill>
              </a:rPr>
              <a:t>ألمانيا</a:t>
            </a:r>
            <a:endParaRPr lang="ar-SA" sz="2800" b="1" dirty="0">
              <a:solidFill>
                <a:srgbClr val="C00000"/>
              </a:solidFill>
            </a:endParaRPr>
          </a:p>
        </p:txBody>
      </p:sp>
      <p:sp>
        <p:nvSpPr>
          <p:cNvPr id="10" name="مربع نص 9"/>
          <p:cNvSpPr txBox="1"/>
          <p:nvPr/>
        </p:nvSpPr>
        <p:spPr>
          <a:xfrm>
            <a:off x="2500298" y="2977218"/>
            <a:ext cx="1000132" cy="523220"/>
          </a:xfrm>
          <a:prstGeom prst="rect">
            <a:avLst/>
          </a:prstGeom>
          <a:noFill/>
        </p:spPr>
        <p:txBody>
          <a:bodyPr wrap="square" rtlCol="1">
            <a:spAutoFit/>
          </a:bodyPr>
          <a:lstStyle/>
          <a:p>
            <a:pPr algn="ctr"/>
            <a:r>
              <a:rPr lang="ar-SA" sz="2800" b="1" dirty="0" smtClean="0">
                <a:solidFill>
                  <a:srgbClr val="C00000"/>
                </a:solidFill>
              </a:rPr>
              <a:t>إيطاليا</a:t>
            </a:r>
            <a:endParaRPr lang="ar-SA" sz="2800" b="1" dirty="0">
              <a:solidFill>
                <a:srgbClr val="C00000"/>
              </a:solidFill>
            </a:endParaRPr>
          </a:p>
        </p:txBody>
      </p:sp>
      <p:sp>
        <p:nvSpPr>
          <p:cNvPr id="11" name="مربع نص 10"/>
          <p:cNvSpPr txBox="1"/>
          <p:nvPr/>
        </p:nvSpPr>
        <p:spPr>
          <a:xfrm>
            <a:off x="857224" y="3538839"/>
            <a:ext cx="685804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4/كتابة قاعدة عامة لموضوع الدرس.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anim calcmode="lin" valueType="num">
                                      <p:cBhvr>
                                        <p:cTn id="1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anim calcmode="lin" valueType="num">
                                      <p:cBhvr>
                                        <p:cTn id="2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6">
                                            <p:txEl>
                                              <p:pRg st="0" end="0"/>
                                            </p:txEl>
                                          </p:spTgt>
                                        </p:tgtEl>
                                        <p:attrNameLst>
                                          <p:attrName>ppt_y</p:attrName>
                                        </p:attrNameLst>
                                      </p:cBhvr>
                                      <p:tavLst>
                                        <p:tav tm="0">
                                          <p:val>
                                            <p:strVal val="#ppt_y+.1"/>
                                          </p:val>
                                        </p:tav>
                                        <p:tav tm="100000">
                                          <p:val>
                                            <p:strVal val="#ppt_y"/>
                                          </p:val>
                                        </p:tav>
                                      </p:tavLst>
                                    </p:anim>
                                  </p:childTnLst>
                                </p:cTn>
                              </p:par>
                              <p:par>
                                <p:cTn id="25" presetID="18" presetClass="entr" presetSubtype="1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fade">
                                      <p:cBhvr>
                                        <p:cTn id="32" dur="500"/>
                                        <p:tgtEl>
                                          <p:spTgt spid="9">
                                            <p:txEl>
                                              <p:pRg st="0" end="0"/>
                                            </p:txEl>
                                          </p:spTgt>
                                        </p:tgtEl>
                                      </p:cBhvr>
                                    </p:animEffect>
                                    <p:anim calcmode="lin" valueType="num">
                                      <p:cBhvr>
                                        <p:cTn id="3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500"/>
                                        <p:tgtEl>
                                          <p:spTgt spid="10">
                                            <p:txEl>
                                              <p:pRg st="0" end="0"/>
                                            </p:txEl>
                                          </p:spTgt>
                                        </p:tgtEl>
                                      </p:cBhvr>
                                    </p:animEffect>
                                    <p:anim calcmode="lin" valueType="num">
                                      <p:cBhvr>
                                        <p:cTn id="40"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18" presetClass="entr" presetSubtype="12"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strips(down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6105049" y="19018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2143108" y="214290"/>
            <a:ext cx="3929090"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أصمم جدولاً أوضح فيه ما يلي:</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5" name="مربع نص 4"/>
          <p:cNvSpPr txBox="1"/>
          <p:nvPr/>
        </p:nvSpPr>
        <p:spPr>
          <a:xfrm>
            <a:off x="428596" y="785794"/>
            <a:ext cx="8215370" cy="1569660"/>
          </a:xfrm>
          <a:prstGeom prst="rect">
            <a:avLst/>
          </a:prstGeom>
          <a:noFill/>
        </p:spPr>
        <p:txBody>
          <a:bodyPr wrap="square" rtlCol="1">
            <a:spAutoFit/>
          </a:bodyPr>
          <a:lstStyle/>
          <a:p>
            <a:pPr algn="ctr"/>
            <a:r>
              <a:rPr lang="ar-SA" sz="2400" b="1" dirty="0" smtClean="0">
                <a:solidFill>
                  <a:schemeClr val="tx2">
                    <a:lumMod val="50000"/>
                  </a:schemeClr>
                </a:solidFill>
                <a:effectLst>
                  <a:glow rad="139700">
                    <a:schemeClr val="accent1">
                      <a:satMod val="175000"/>
                      <a:alpha val="40000"/>
                    </a:schemeClr>
                  </a:glow>
                </a:effectLst>
              </a:rPr>
              <a:t>الأسماء المنتهية بألف لينة،عدد أحرفها،السبب في كتابة الألف على الصورة المكتوبة:</a:t>
            </a:r>
            <a:r>
              <a:rPr lang="ar-SA" sz="2400" b="1" dirty="0" smtClean="0">
                <a:solidFill>
                  <a:srgbClr val="862910"/>
                </a:solidFill>
                <a:effectLst>
                  <a:glow rad="139700">
                    <a:schemeClr val="accent1">
                      <a:satMod val="175000"/>
                      <a:alpha val="40000"/>
                    </a:schemeClr>
                  </a:glow>
                </a:effectLst>
              </a:rPr>
              <a:t>{سبح اسم ربك الأعلى*الذي خلق فسوى*والذي قدّر فهدى*والذي أخرج المرعى*فجعله غٌثاءً أحوى*سنقرئك فلا تنسى*إلا ما شاء الله إنه يعلم الجهر وما يخفى*ونيسرك لليسرى*فذكر إن نفعت الذكرى}</a:t>
            </a:r>
            <a:endParaRPr lang="ar-SA" sz="2400" b="1" dirty="0">
              <a:solidFill>
                <a:srgbClr val="862910"/>
              </a:solidFill>
              <a:effectLst>
                <a:glow rad="139700">
                  <a:schemeClr val="accent1">
                    <a:satMod val="175000"/>
                    <a:alpha val="40000"/>
                  </a:schemeClr>
                </a:glow>
              </a:effectLst>
            </a:endParaRPr>
          </a:p>
        </p:txBody>
      </p:sp>
      <p:sp>
        <p:nvSpPr>
          <p:cNvPr id="6" name="نجمة مكونة من 7 نقاط 5"/>
          <p:cNvSpPr/>
          <p:nvPr/>
        </p:nvSpPr>
        <p:spPr>
          <a:xfrm rot="565303">
            <a:off x="7610982" y="340489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7" name="مربع نص 6"/>
          <p:cNvSpPr txBox="1"/>
          <p:nvPr/>
        </p:nvSpPr>
        <p:spPr>
          <a:xfrm>
            <a:off x="642910" y="3071810"/>
            <a:ext cx="7143800"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أعيد كتابة أسماء الأعلام السابقة بحيث تكون الأسماء العربية في السطر الأول والأسماء الأعجمية في السطر الثاني:</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8" name="مستطيل مستدير الزوايا 7"/>
          <p:cNvSpPr/>
          <p:nvPr/>
        </p:nvSpPr>
        <p:spPr>
          <a:xfrm>
            <a:off x="785786" y="2357430"/>
            <a:ext cx="6858048" cy="71438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ليلى،سندريلا،سُعدى،فلونا،داليا،فرنسا،هدى،عيسى،روسيا،كسرى،نجوى،رنا،ديانا،رؤى</a:t>
            </a:r>
            <a:endParaRPr lang="ar-SA" sz="2400" b="1" dirty="0"/>
          </a:p>
        </p:txBody>
      </p:sp>
      <p:sp>
        <p:nvSpPr>
          <p:cNvPr id="9" name="نجمة مكونة من 7 نقاط 8"/>
          <p:cNvSpPr/>
          <p:nvPr/>
        </p:nvSpPr>
        <p:spPr>
          <a:xfrm rot="565303">
            <a:off x="7610982" y="4333584"/>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نشاط3</a:t>
            </a:r>
            <a:endParaRPr lang="ar-SA" sz="2000" b="1" i="1" dirty="0">
              <a:solidFill>
                <a:schemeClr val="tx1"/>
              </a:solidFill>
            </a:endParaRPr>
          </a:p>
        </p:txBody>
      </p:sp>
      <p:sp>
        <p:nvSpPr>
          <p:cNvPr id="10" name="مربع نص 9"/>
          <p:cNvSpPr txBox="1"/>
          <p:nvPr/>
        </p:nvSpPr>
        <p:spPr>
          <a:xfrm>
            <a:off x="571472" y="4061776"/>
            <a:ext cx="7286676" cy="1938992"/>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أتمم الأسماء التالية بألف لينة متطرفة،ثم أضع كل اسم منها في جملة مفيدة:</a:t>
            </a:r>
          </a:p>
          <a:p>
            <a:pPr algn="ctr"/>
            <a:r>
              <a:rPr lang="ar-SA" sz="3200" b="1" cap="all" dirty="0" err="1"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فتاو</a:t>
            </a:r>
            <a:r>
              <a:rPr lang="ar-SA" sz="3200" b="1" cap="all" dirty="0"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....،ند....،</a:t>
            </a:r>
            <a:r>
              <a:rPr lang="ar-SA" sz="3200" b="1" cap="all" dirty="0" err="1"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الدنيـ</a:t>
            </a:r>
            <a:r>
              <a:rPr lang="ar-SA" sz="3200" b="1" cap="all" dirty="0"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a:t>
            </a:r>
            <a:r>
              <a:rPr lang="ar-SA" sz="3200" b="1" cap="all" dirty="0" err="1"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التقو</a:t>
            </a:r>
            <a:r>
              <a:rPr lang="ar-SA" sz="3200" b="1" cap="all" dirty="0"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....،الثر....،منايـ....،هدايـ...،</a:t>
            </a:r>
            <a:r>
              <a:rPr lang="ar-SA" sz="3200" b="1" cap="all" dirty="0" err="1"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العلـ</a:t>
            </a:r>
            <a:r>
              <a:rPr lang="ar-SA" sz="3200" b="1" cap="all" dirty="0" smtClean="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rPr>
              <a:t>....،المنـ....،المصطفـ....،الصغر....،الكبر.....</a:t>
            </a:r>
            <a:endParaRPr lang="ar-SA" sz="3200" b="1" cap="all" dirty="0">
              <a:ln w="9000" cmpd="sng">
                <a:solidFill>
                  <a:schemeClr val="accent4">
                    <a:shade val="50000"/>
                    <a:satMod val="120000"/>
                  </a:schemeClr>
                </a:solidFill>
                <a:prstDash val="solid"/>
              </a:ln>
              <a:effectLst>
                <a:glow rad="139700">
                  <a:schemeClr val="accent6">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253792" y="404494"/>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نشاط4</a:t>
            </a:r>
            <a:endParaRPr lang="ar-SA" sz="2000" b="1" i="1" dirty="0">
              <a:solidFill>
                <a:schemeClr val="tx1"/>
              </a:solidFill>
            </a:endParaRPr>
          </a:p>
        </p:txBody>
      </p:sp>
      <p:sp>
        <p:nvSpPr>
          <p:cNvPr id="4" name="مربع نص 3"/>
          <p:cNvSpPr txBox="1"/>
          <p:nvPr/>
        </p:nvSpPr>
        <p:spPr>
          <a:xfrm>
            <a:off x="2571736" y="308946"/>
            <a:ext cx="5072098"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أصوب ما كان خطأ في النص التالي:</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5" name="مربع نص 4"/>
          <p:cNvSpPr txBox="1"/>
          <p:nvPr/>
        </p:nvSpPr>
        <p:spPr>
          <a:xfrm>
            <a:off x="642910" y="1073522"/>
            <a:ext cx="7786742" cy="1569660"/>
          </a:xfrm>
          <a:prstGeom prst="rect">
            <a:avLst/>
          </a:prstGeom>
          <a:noFill/>
        </p:spPr>
        <p:txBody>
          <a:bodyPr wrap="square" rtlCol="1">
            <a:spAutoFit/>
          </a:bodyPr>
          <a:lstStyle/>
          <a:p>
            <a:pPr algn="ctr"/>
            <a:r>
              <a:rPr lang="ar-SA" sz="2400" b="1" dirty="0" smtClean="0">
                <a:solidFill>
                  <a:schemeClr val="tx2">
                    <a:lumMod val="75000"/>
                  </a:schemeClr>
                </a:solidFill>
              </a:rPr>
              <a:t>الفلاح رجل نشيط،يسكن القرا،يحب الخير ويكره الشر،ويمقت الأذي لأي فرد في الورا يخرج كل يوم وقت السرى،يسرع الخطى إلى حقله ومزرعته،حيث يبذر الحب،أو يسقي الزرع أو يجني الثمر،الفلاح سعيد بحياته قنوع بمعاشه،متمتع بحيويته ونشاطه.</a:t>
            </a:r>
            <a:endParaRPr lang="ar-SA" sz="2400" b="1" dirty="0">
              <a:solidFill>
                <a:schemeClr val="tx2">
                  <a:lumMod val="75000"/>
                </a:schemeClr>
              </a:solidFill>
            </a:endParaRPr>
          </a:p>
        </p:txBody>
      </p:sp>
      <p:sp>
        <p:nvSpPr>
          <p:cNvPr id="6" name="نجمة مكونة من 7 نقاط 5"/>
          <p:cNvSpPr/>
          <p:nvPr/>
        </p:nvSpPr>
        <p:spPr>
          <a:xfrm rot="565303">
            <a:off x="7533809" y="2883582"/>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نشاط5</a:t>
            </a:r>
            <a:endParaRPr lang="ar-SA" sz="2000" b="1" i="1" dirty="0">
              <a:solidFill>
                <a:schemeClr val="tx1"/>
              </a:solidFill>
            </a:endParaRPr>
          </a:p>
        </p:txBody>
      </p:sp>
      <p:sp>
        <p:nvSpPr>
          <p:cNvPr id="7" name="مربع نص 6"/>
          <p:cNvSpPr txBox="1"/>
          <p:nvPr/>
        </p:nvSpPr>
        <p:spPr>
          <a:xfrm>
            <a:off x="428596" y="2788034"/>
            <a:ext cx="7286676" cy="1569660"/>
          </a:xfrm>
          <a:prstGeom prst="rect">
            <a:avLst/>
          </a:prstGeom>
          <a:noFill/>
        </p:spPr>
        <p:txBody>
          <a:bodyPr wrap="square" rtlCol="1">
            <a:spAutoFit/>
          </a:bodyPr>
          <a:lstStyle/>
          <a:p>
            <a:pPr algn="ctr"/>
            <a:r>
              <a:rPr lang="ar-S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أعيد صياغة قاعدة الدرس في الفراغ التالي،ثم أدلل على جزئياتها بأمثلة من عندي ذات علاقة بمجال الوحدة.</a:t>
            </a:r>
            <a:endParaRPr lang="ar-SA"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رسم(ج،ح،خ)</a:t>
            </a:r>
          </a:p>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بخط الرقعة</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00958" y="21429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142844" y="142852"/>
            <a:ext cx="735811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1/أشارك من بجواري في شطب الكلمات التالية في أي </a:t>
            </a:r>
            <a:r>
              <a:rPr lang="ar-SA" sz="2400" b="1" cap="all" dirty="0" err="1" smtClean="0">
                <a:ln w="0"/>
                <a:effectLst>
                  <a:reflection blurRad="12700" stA="50000" endPos="50000" dist="5000" dir="5400000" sy="-100000" rotWithShape="0"/>
                </a:effectLst>
              </a:rPr>
              <a:t>إتجاه</a:t>
            </a:r>
            <a:r>
              <a:rPr lang="ar-SA" sz="2400" b="1" cap="all" dirty="0" smtClean="0">
                <a:ln w="0"/>
                <a:effectLst>
                  <a:reflection blurRad="12700" stA="50000" endPos="50000" dist="5000" dir="5400000" sy="-100000" rotWithShape="0"/>
                </a:effectLst>
              </a:rPr>
              <a:t>،مع الاستفادة من المثال المعطى:</a:t>
            </a:r>
          </a:p>
        </p:txBody>
      </p:sp>
      <p:sp>
        <p:nvSpPr>
          <p:cNvPr id="5" name="مخطط انسيابي: تحضير 4"/>
          <p:cNvSpPr/>
          <p:nvPr/>
        </p:nvSpPr>
        <p:spPr>
          <a:xfrm>
            <a:off x="7429520" y="1000108"/>
            <a:ext cx="1428760" cy="357190"/>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تصحر</a:t>
            </a:r>
            <a:endParaRPr lang="ar-SA" sz="2000" b="1" dirty="0">
              <a:solidFill>
                <a:schemeClr val="tx1"/>
              </a:solidFill>
            </a:endParaRPr>
          </a:p>
        </p:txBody>
      </p:sp>
      <p:sp>
        <p:nvSpPr>
          <p:cNvPr id="6" name="مخطط انسيابي: تحضير 5"/>
          <p:cNvSpPr/>
          <p:nvPr/>
        </p:nvSpPr>
        <p:spPr>
          <a:xfrm>
            <a:off x="6072198" y="1000108"/>
            <a:ext cx="1428760" cy="357190"/>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حياة</a:t>
            </a:r>
            <a:endParaRPr lang="ar-SA" sz="2000" b="1" dirty="0">
              <a:solidFill>
                <a:schemeClr val="tx1"/>
              </a:solidFill>
            </a:endParaRPr>
          </a:p>
        </p:txBody>
      </p:sp>
      <p:sp>
        <p:nvSpPr>
          <p:cNvPr id="7" name="مخطط انسيابي: تحضير 6"/>
          <p:cNvSpPr/>
          <p:nvPr/>
        </p:nvSpPr>
        <p:spPr>
          <a:xfrm>
            <a:off x="4643438" y="1000108"/>
            <a:ext cx="1428760" cy="357190"/>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خطر</a:t>
            </a:r>
            <a:endParaRPr lang="ar-SA" sz="2000" b="1" dirty="0">
              <a:solidFill>
                <a:schemeClr val="tx1"/>
              </a:solidFill>
            </a:endParaRPr>
          </a:p>
        </p:txBody>
      </p:sp>
      <p:sp>
        <p:nvSpPr>
          <p:cNvPr id="8" name="مخطط انسيابي: تحضير 7"/>
          <p:cNvSpPr/>
          <p:nvPr/>
        </p:nvSpPr>
        <p:spPr>
          <a:xfrm>
            <a:off x="7429520" y="1428736"/>
            <a:ext cx="1428760" cy="357190"/>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نظافة</a:t>
            </a:r>
            <a:endParaRPr lang="ar-SA" sz="2000" b="1" dirty="0">
              <a:solidFill>
                <a:schemeClr val="tx1"/>
              </a:solidFill>
            </a:endParaRPr>
          </a:p>
        </p:txBody>
      </p:sp>
      <p:sp>
        <p:nvSpPr>
          <p:cNvPr id="9" name="مخطط انسيابي: تحضير 8"/>
          <p:cNvSpPr/>
          <p:nvPr/>
        </p:nvSpPr>
        <p:spPr>
          <a:xfrm>
            <a:off x="6072198" y="1428736"/>
            <a:ext cx="1428760" cy="357190"/>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مرض</a:t>
            </a:r>
            <a:endParaRPr lang="ar-SA" sz="2000" b="1" dirty="0">
              <a:solidFill>
                <a:schemeClr val="tx1"/>
              </a:solidFill>
            </a:endParaRPr>
          </a:p>
        </p:txBody>
      </p:sp>
      <p:sp>
        <p:nvSpPr>
          <p:cNvPr id="10" name="مخطط انسيابي: تحضير 9"/>
          <p:cNvSpPr/>
          <p:nvPr/>
        </p:nvSpPr>
        <p:spPr>
          <a:xfrm>
            <a:off x="4643438" y="1428736"/>
            <a:ext cx="1428760" cy="357190"/>
          </a:xfrm>
          <a:prstGeom prst="flowChartPreparation">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تلوث</a:t>
            </a:r>
            <a:endParaRPr lang="ar-SA" sz="2000" b="1" dirty="0">
              <a:solidFill>
                <a:schemeClr val="tx1"/>
              </a:solidFill>
            </a:endParaRPr>
          </a:p>
        </p:txBody>
      </p:sp>
      <p:sp>
        <p:nvSpPr>
          <p:cNvPr id="11" name="مستطيل مستدير الزوايا 10"/>
          <p:cNvSpPr/>
          <p:nvPr/>
        </p:nvSpPr>
        <p:spPr>
          <a:xfrm>
            <a:off x="3857620" y="114298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ص</a:t>
            </a:r>
            <a:endParaRPr lang="ar-SA" b="1" dirty="0"/>
          </a:p>
        </p:txBody>
      </p:sp>
      <p:sp>
        <p:nvSpPr>
          <p:cNvPr id="12" name="مستطيل مستدير الزوايا 11"/>
          <p:cNvSpPr/>
          <p:nvPr/>
        </p:nvSpPr>
        <p:spPr>
          <a:xfrm>
            <a:off x="3214678" y="114298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ن</a:t>
            </a:r>
            <a:endParaRPr lang="ar-SA" b="1" dirty="0"/>
          </a:p>
        </p:txBody>
      </p:sp>
      <p:sp>
        <p:nvSpPr>
          <p:cNvPr id="13" name="مستطيل مستدير الزوايا 12"/>
          <p:cNvSpPr/>
          <p:nvPr/>
        </p:nvSpPr>
        <p:spPr>
          <a:xfrm>
            <a:off x="2571736" y="114298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ظ</a:t>
            </a:r>
            <a:endParaRPr lang="ar-SA" b="1" dirty="0"/>
          </a:p>
        </p:txBody>
      </p:sp>
      <p:sp>
        <p:nvSpPr>
          <p:cNvPr id="14" name="مستطيل مستدير الزوايا 13"/>
          <p:cNvSpPr/>
          <p:nvPr/>
        </p:nvSpPr>
        <p:spPr>
          <a:xfrm>
            <a:off x="1928794" y="114298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a:t>
            </a:r>
            <a:endParaRPr lang="ar-SA" b="1" dirty="0"/>
          </a:p>
        </p:txBody>
      </p:sp>
      <p:sp>
        <p:nvSpPr>
          <p:cNvPr id="15" name="مستطيل مستدير الزوايا 14"/>
          <p:cNvSpPr/>
          <p:nvPr/>
        </p:nvSpPr>
        <p:spPr>
          <a:xfrm>
            <a:off x="1285852" y="114298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ف</a:t>
            </a:r>
            <a:endParaRPr lang="ar-SA" b="1" dirty="0"/>
          </a:p>
        </p:txBody>
      </p:sp>
      <p:sp>
        <p:nvSpPr>
          <p:cNvPr id="16" name="مستطيل مستدير الزوايا 15"/>
          <p:cNvSpPr/>
          <p:nvPr/>
        </p:nvSpPr>
        <p:spPr>
          <a:xfrm>
            <a:off x="642910" y="114298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ة</a:t>
            </a:r>
            <a:endParaRPr lang="ar-SA" b="1" dirty="0"/>
          </a:p>
        </p:txBody>
      </p:sp>
      <p:sp>
        <p:nvSpPr>
          <p:cNvPr id="17" name="مستطيل مستدير الزوايا 16"/>
          <p:cNvSpPr/>
          <p:nvPr/>
        </p:nvSpPr>
        <p:spPr>
          <a:xfrm>
            <a:off x="3857620" y="1643050"/>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ت</a:t>
            </a:r>
            <a:endParaRPr lang="ar-SA" b="1" dirty="0"/>
          </a:p>
        </p:txBody>
      </p:sp>
      <p:sp>
        <p:nvSpPr>
          <p:cNvPr id="18" name="مستطيل مستدير الزوايا 17"/>
          <p:cNvSpPr/>
          <p:nvPr/>
        </p:nvSpPr>
        <p:spPr>
          <a:xfrm>
            <a:off x="3214678" y="1643050"/>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ح</a:t>
            </a:r>
            <a:endParaRPr lang="ar-SA" b="1" dirty="0"/>
          </a:p>
        </p:txBody>
      </p:sp>
      <p:sp>
        <p:nvSpPr>
          <p:cNvPr id="19" name="مستطيل مستدير الزوايا 18"/>
          <p:cNvSpPr/>
          <p:nvPr/>
        </p:nvSpPr>
        <p:spPr>
          <a:xfrm>
            <a:off x="2571736" y="1643050"/>
            <a:ext cx="571504" cy="428628"/>
          </a:xfrm>
          <a:prstGeom prst="round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b="1" dirty="0"/>
          </a:p>
        </p:txBody>
      </p:sp>
      <p:sp>
        <p:nvSpPr>
          <p:cNvPr id="20" name="مستطيل مستدير الزوايا 19"/>
          <p:cNvSpPr/>
          <p:nvPr/>
        </p:nvSpPr>
        <p:spPr>
          <a:xfrm>
            <a:off x="1928794" y="1643050"/>
            <a:ext cx="571504" cy="428628"/>
          </a:xfrm>
          <a:prstGeom prst="round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b="1" dirty="0"/>
          </a:p>
        </p:txBody>
      </p:sp>
      <p:sp>
        <p:nvSpPr>
          <p:cNvPr id="21" name="مستطيل مستدير الزوايا 20"/>
          <p:cNvSpPr/>
          <p:nvPr/>
        </p:nvSpPr>
        <p:spPr>
          <a:xfrm>
            <a:off x="1285852" y="1643050"/>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م</a:t>
            </a:r>
            <a:endParaRPr lang="ar-SA" b="1" dirty="0"/>
          </a:p>
        </p:txBody>
      </p:sp>
      <p:sp>
        <p:nvSpPr>
          <p:cNvPr id="22" name="مستطيل مستدير الزوايا 21"/>
          <p:cNvSpPr/>
          <p:nvPr/>
        </p:nvSpPr>
        <p:spPr>
          <a:xfrm>
            <a:off x="642910" y="1643050"/>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ح</a:t>
            </a:r>
            <a:endParaRPr lang="ar-SA" b="1" dirty="0"/>
          </a:p>
        </p:txBody>
      </p:sp>
      <p:sp>
        <p:nvSpPr>
          <p:cNvPr id="23" name="مستطيل مستدير الزوايا 22"/>
          <p:cNvSpPr/>
          <p:nvPr/>
        </p:nvSpPr>
        <p:spPr>
          <a:xfrm>
            <a:off x="3857620" y="2143116"/>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ص</a:t>
            </a:r>
            <a:endParaRPr lang="ar-SA" b="1" dirty="0"/>
          </a:p>
        </p:txBody>
      </p:sp>
      <p:sp>
        <p:nvSpPr>
          <p:cNvPr id="24" name="مستطيل مستدير الزوايا 23"/>
          <p:cNvSpPr/>
          <p:nvPr/>
        </p:nvSpPr>
        <p:spPr>
          <a:xfrm>
            <a:off x="3214678" y="2143116"/>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ت</a:t>
            </a:r>
            <a:endParaRPr lang="ar-SA" b="1" dirty="0"/>
          </a:p>
        </p:txBody>
      </p:sp>
      <p:sp>
        <p:nvSpPr>
          <p:cNvPr id="25" name="مستطيل مستدير الزوايا 24"/>
          <p:cNvSpPr/>
          <p:nvPr/>
        </p:nvSpPr>
        <p:spPr>
          <a:xfrm>
            <a:off x="2571736" y="2143116"/>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ح</a:t>
            </a:r>
            <a:endParaRPr lang="ar-SA" b="1" dirty="0"/>
          </a:p>
        </p:txBody>
      </p:sp>
      <p:sp>
        <p:nvSpPr>
          <p:cNvPr id="26" name="مستطيل مستدير الزوايا 25"/>
          <p:cNvSpPr/>
          <p:nvPr/>
        </p:nvSpPr>
        <p:spPr>
          <a:xfrm>
            <a:off x="1928794" y="2143116"/>
            <a:ext cx="571504" cy="428628"/>
          </a:xfrm>
          <a:prstGeom prst="round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b="1" dirty="0"/>
          </a:p>
        </p:txBody>
      </p:sp>
      <p:sp>
        <p:nvSpPr>
          <p:cNvPr id="27" name="مستطيل مستدير الزوايا 26"/>
          <p:cNvSpPr/>
          <p:nvPr/>
        </p:nvSpPr>
        <p:spPr>
          <a:xfrm>
            <a:off x="1285852" y="2143116"/>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ر</a:t>
            </a:r>
            <a:endParaRPr lang="ar-SA" b="1" dirty="0"/>
          </a:p>
        </p:txBody>
      </p:sp>
      <p:sp>
        <p:nvSpPr>
          <p:cNvPr id="28" name="مستطيل مستدير الزوايا 27"/>
          <p:cNvSpPr/>
          <p:nvPr/>
        </p:nvSpPr>
        <p:spPr>
          <a:xfrm>
            <a:off x="642910" y="2143116"/>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ي</a:t>
            </a:r>
            <a:endParaRPr lang="ar-SA" b="1" dirty="0"/>
          </a:p>
        </p:txBody>
      </p:sp>
      <p:sp>
        <p:nvSpPr>
          <p:cNvPr id="29" name="مستطيل مستدير الزوايا 28"/>
          <p:cNvSpPr/>
          <p:nvPr/>
        </p:nvSpPr>
        <p:spPr>
          <a:xfrm>
            <a:off x="3857620" y="2643182"/>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ح</a:t>
            </a:r>
            <a:endParaRPr lang="ar-SA" b="1" dirty="0"/>
          </a:p>
        </p:txBody>
      </p:sp>
      <p:sp>
        <p:nvSpPr>
          <p:cNvPr id="30" name="مستطيل مستدير الزوايا 29"/>
          <p:cNvSpPr/>
          <p:nvPr/>
        </p:nvSpPr>
        <p:spPr>
          <a:xfrm>
            <a:off x="3214678" y="2643182"/>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ل</a:t>
            </a:r>
            <a:endParaRPr lang="ar-SA" b="1" dirty="0"/>
          </a:p>
        </p:txBody>
      </p:sp>
      <p:sp>
        <p:nvSpPr>
          <p:cNvPr id="31" name="مستطيل مستدير الزوايا 30"/>
          <p:cNvSpPr/>
          <p:nvPr/>
        </p:nvSpPr>
        <p:spPr>
          <a:xfrm>
            <a:off x="2571736" y="2643182"/>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خ</a:t>
            </a:r>
            <a:endParaRPr lang="ar-SA" b="1" dirty="0"/>
          </a:p>
        </p:txBody>
      </p:sp>
      <p:sp>
        <p:nvSpPr>
          <p:cNvPr id="32" name="مستطيل مستدير الزوايا 31"/>
          <p:cNvSpPr/>
          <p:nvPr/>
        </p:nvSpPr>
        <p:spPr>
          <a:xfrm>
            <a:off x="1928794" y="2643182"/>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ت</a:t>
            </a:r>
            <a:endParaRPr lang="ar-SA" b="1" dirty="0"/>
          </a:p>
        </p:txBody>
      </p:sp>
      <p:sp>
        <p:nvSpPr>
          <p:cNvPr id="33" name="مستطيل مستدير الزوايا 32"/>
          <p:cNvSpPr/>
          <p:nvPr/>
        </p:nvSpPr>
        <p:spPr>
          <a:xfrm>
            <a:off x="1285852" y="2643182"/>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ض</a:t>
            </a:r>
            <a:endParaRPr lang="ar-SA" b="1" dirty="0"/>
          </a:p>
        </p:txBody>
      </p:sp>
      <p:sp>
        <p:nvSpPr>
          <p:cNvPr id="34" name="مستطيل مستدير الزوايا 33"/>
          <p:cNvSpPr/>
          <p:nvPr/>
        </p:nvSpPr>
        <p:spPr>
          <a:xfrm>
            <a:off x="642910" y="2643182"/>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a:t>
            </a:r>
            <a:endParaRPr lang="ar-SA" b="1" dirty="0"/>
          </a:p>
        </p:txBody>
      </p:sp>
      <p:sp>
        <p:nvSpPr>
          <p:cNvPr id="35" name="مستطيل مستدير الزوايا 34"/>
          <p:cNvSpPr/>
          <p:nvPr/>
        </p:nvSpPr>
        <p:spPr>
          <a:xfrm>
            <a:off x="3857620" y="3143248"/>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ح</a:t>
            </a:r>
            <a:endParaRPr lang="ar-SA" b="1" dirty="0"/>
          </a:p>
        </p:txBody>
      </p:sp>
      <p:sp>
        <p:nvSpPr>
          <p:cNvPr id="36" name="مستطيل مستدير الزوايا 35"/>
          <p:cNvSpPr/>
          <p:nvPr/>
        </p:nvSpPr>
        <p:spPr>
          <a:xfrm>
            <a:off x="3214678" y="3143248"/>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و</a:t>
            </a:r>
            <a:endParaRPr lang="ar-SA" b="1" dirty="0"/>
          </a:p>
        </p:txBody>
      </p:sp>
      <p:sp>
        <p:nvSpPr>
          <p:cNvPr id="37" name="مستطيل مستدير الزوايا 36"/>
          <p:cNvSpPr/>
          <p:nvPr/>
        </p:nvSpPr>
        <p:spPr>
          <a:xfrm>
            <a:off x="2571736" y="3143248"/>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ط</a:t>
            </a:r>
            <a:endParaRPr lang="ar-SA" b="1" dirty="0"/>
          </a:p>
        </p:txBody>
      </p:sp>
      <p:sp>
        <p:nvSpPr>
          <p:cNvPr id="38" name="مستطيل مستدير الزوايا 37"/>
          <p:cNvSpPr/>
          <p:nvPr/>
        </p:nvSpPr>
        <p:spPr>
          <a:xfrm>
            <a:off x="1928794" y="3143248"/>
            <a:ext cx="571504" cy="428628"/>
          </a:xfrm>
          <a:prstGeom prst="round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b="1" dirty="0"/>
          </a:p>
        </p:txBody>
      </p:sp>
      <p:sp>
        <p:nvSpPr>
          <p:cNvPr id="39" name="مستطيل مستدير الزوايا 38"/>
          <p:cNvSpPr/>
          <p:nvPr/>
        </p:nvSpPr>
        <p:spPr>
          <a:xfrm>
            <a:off x="1285852" y="3143248"/>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ن</a:t>
            </a:r>
            <a:endParaRPr lang="ar-SA" b="1" dirty="0"/>
          </a:p>
        </p:txBody>
      </p:sp>
      <p:sp>
        <p:nvSpPr>
          <p:cNvPr id="40" name="مستطيل مستدير الزوايا 39"/>
          <p:cNvSpPr/>
          <p:nvPr/>
        </p:nvSpPr>
        <p:spPr>
          <a:xfrm>
            <a:off x="642910" y="3143248"/>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ة</a:t>
            </a:r>
            <a:endParaRPr lang="ar-SA" b="1" dirty="0"/>
          </a:p>
        </p:txBody>
      </p:sp>
      <p:sp>
        <p:nvSpPr>
          <p:cNvPr id="41" name="مستطيل مستدير الزوايا 40"/>
          <p:cNvSpPr/>
          <p:nvPr/>
        </p:nvSpPr>
        <p:spPr>
          <a:xfrm>
            <a:off x="3857620" y="364331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ر</a:t>
            </a:r>
            <a:endParaRPr lang="ar-SA" b="1" dirty="0"/>
          </a:p>
        </p:txBody>
      </p:sp>
      <p:sp>
        <p:nvSpPr>
          <p:cNvPr id="42" name="مستطيل مستدير الزوايا 41"/>
          <p:cNvSpPr/>
          <p:nvPr/>
        </p:nvSpPr>
        <p:spPr>
          <a:xfrm>
            <a:off x="3214678" y="364331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ث</a:t>
            </a:r>
            <a:endParaRPr lang="ar-SA" b="1" dirty="0"/>
          </a:p>
        </p:txBody>
      </p:sp>
      <p:sp>
        <p:nvSpPr>
          <p:cNvPr id="43" name="مستطيل مستدير الزوايا 42"/>
          <p:cNvSpPr/>
          <p:nvPr/>
        </p:nvSpPr>
        <p:spPr>
          <a:xfrm>
            <a:off x="2571736" y="364331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ر</a:t>
            </a:r>
            <a:endParaRPr lang="ar-SA" b="1" dirty="0"/>
          </a:p>
        </p:txBody>
      </p:sp>
      <p:sp>
        <p:nvSpPr>
          <p:cNvPr id="44" name="مستطيل مستدير الزوايا 43"/>
          <p:cNvSpPr/>
          <p:nvPr/>
        </p:nvSpPr>
        <p:spPr>
          <a:xfrm>
            <a:off x="1928794" y="3643314"/>
            <a:ext cx="571504" cy="428628"/>
          </a:xfrm>
          <a:prstGeom prst="round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 </a:t>
            </a:r>
            <a:endParaRPr lang="ar-SA" b="1" dirty="0"/>
          </a:p>
        </p:txBody>
      </p:sp>
      <p:sp>
        <p:nvSpPr>
          <p:cNvPr id="45" name="مستطيل مستدير الزوايا 44"/>
          <p:cNvSpPr/>
          <p:nvPr/>
        </p:nvSpPr>
        <p:spPr>
          <a:xfrm>
            <a:off x="1285852" y="3643314"/>
            <a:ext cx="571504" cy="428628"/>
          </a:xfrm>
          <a:prstGeom prst="roundRect">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b="1" dirty="0"/>
          </a:p>
        </p:txBody>
      </p:sp>
      <p:sp>
        <p:nvSpPr>
          <p:cNvPr id="46" name="مستطيل مستدير الزوايا 45"/>
          <p:cNvSpPr/>
          <p:nvPr/>
        </p:nvSpPr>
        <p:spPr>
          <a:xfrm>
            <a:off x="642910" y="3643314"/>
            <a:ext cx="57150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a:t>
            </a:r>
            <a:endParaRPr lang="ar-SA" b="1" dirty="0"/>
          </a:p>
        </p:txBody>
      </p:sp>
      <p:sp>
        <p:nvSpPr>
          <p:cNvPr id="47" name="مربع نص 46"/>
          <p:cNvSpPr txBox="1"/>
          <p:nvPr/>
        </p:nvSpPr>
        <p:spPr>
          <a:xfrm>
            <a:off x="4572000" y="2214554"/>
            <a:ext cx="4214842" cy="1200329"/>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2/أجمع الحروف الباقية؛لكمل الجملة التالية:</a:t>
            </a:r>
          </a:p>
          <a:p>
            <a:pPr algn="ctr"/>
            <a:r>
              <a:rPr lang="ar-SA" sz="2400" b="1" cap="all" dirty="0" smtClean="0">
                <a:ln w="0"/>
                <a:effectLst>
                  <a:reflection blurRad="12700" stA="50000" endPos="50000" dist="5000" dir="5400000" sy="-100000" rotWithShape="0"/>
                </a:effectLst>
              </a:rPr>
              <a:t>صلاح بيئتنا صلاح</a:t>
            </a:r>
            <a:r>
              <a:rPr lang="ar-SA" sz="2400" b="1" cap="all" dirty="0" smtClean="0">
                <a:ln w="0"/>
                <a:solidFill>
                  <a:schemeClr val="tx1">
                    <a:lumMod val="65000"/>
                    <a:lumOff val="35000"/>
                  </a:schemeClr>
                </a:solidFill>
                <a:effectLst>
                  <a:reflection blurRad="12700" stA="50000" endPos="50000" dist="5000" dir="5400000" sy="-100000" rotWithShape="0"/>
                </a:effectLst>
              </a:rPr>
              <a:t>.......................</a:t>
            </a:r>
          </a:p>
        </p:txBody>
      </p:sp>
      <p:sp>
        <p:nvSpPr>
          <p:cNvPr id="48" name="مربع نص 47"/>
          <p:cNvSpPr txBox="1"/>
          <p:nvPr/>
        </p:nvSpPr>
        <p:spPr>
          <a:xfrm>
            <a:off x="5143504" y="2834342"/>
            <a:ext cx="1443439" cy="523220"/>
          </a:xfrm>
          <a:prstGeom prst="rect">
            <a:avLst/>
          </a:prstGeom>
          <a:noFill/>
        </p:spPr>
        <p:txBody>
          <a:bodyPr wrap="square" rtlCol="1">
            <a:spAutoFit/>
          </a:bodyPr>
          <a:lstStyle/>
          <a:p>
            <a:pPr algn="ctr"/>
            <a:r>
              <a:rPr lang="ar-SA" sz="2800" b="1" dirty="0" smtClean="0">
                <a:solidFill>
                  <a:srgbClr val="C00000"/>
                </a:solidFill>
              </a:rPr>
              <a:t>صحتنا</a:t>
            </a:r>
            <a:endParaRPr lang="ar-SA" sz="2400" b="1" dirty="0">
              <a:solidFill>
                <a:srgbClr val="C00000"/>
              </a:solidFill>
            </a:endParaRPr>
          </a:p>
        </p:txBody>
      </p:sp>
      <p:cxnSp>
        <p:nvCxnSpPr>
          <p:cNvPr id="52" name="رابط مستقيم 51"/>
          <p:cNvCxnSpPr/>
          <p:nvPr/>
        </p:nvCxnSpPr>
        <p:spPr>
          <a:xfrm>
            <a:off x="928662" y="1428736"/>
            <a:ext cx="242889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رابط مستقيم 56"/>
          <p:cNvCxnSpPr/>
          <p:nvPr/>
        </p:nvCxnSpPr>
        <p:spPr>
          <a:xfrm rot="5400000" flipH="1" flipV="1">
            <a:off x="2964645" y="2893215"/>
            <a:ext cx="207170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رابط مستقيم 60"/>
          <p:cNvCxnSpPr/>
          <p:nvPr/>
        </p:nvCxnSpPr>
        <p:spPr>
          <a:xfrm rot="5400000" flipH="1" flipV="1">
            <a:off x="2607455" y="3178967"/>
            <a:ext cx="1643074"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4" name="رابط مستقيم 63"/>
          <p:cNvCxnSpPr/>
          <p:nvPr/>
        </p:nvCxnSpPr>
        <p:spPr>
          <a:xfrm rot="5400000" flipH="1" flipV="1">
            <a:off x="2178033" y="3392487"/>
            <a:ext cx="1214446"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6" name="رابط مستقيم 65"/>
          <p:cNvCxnSpPr/>
          <p:nvPr/>
        </p:nvCxnSpPr>
        <p:spPr>
          <a:xfrm rot="5400000" flipH="1" flipV="1">
            <a:off x="858018" y="2356636"/>
            <a:ext cx="1143008"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رابط مستقيم 67"/>
          <p:cNvCxnSpPr/>
          <p:nvPr/>
        </p:nvCxnSpPr>
        <p:spPr>
          <a:xfrm rot="5400000" flipH="1" flipV="1">
            <a:off x="-34957" y="2678107"/>
            <a:ext cx="1643074" cy="1588"/>
          </a:xfrm>
          <a:prstGeom prst="line">
            <a:avLst/>
          </a:prstGeom>
        </p:spPr>
        <p:style>
          <a:lnRef idx="2">
            <a:schemeClr val="accent1"/>
          </a:lnRef>
          <a:fillRef idx="0">
            <a:schemeClr val="accent1"/>
          </a:fillRef>
          <a:effectRef idx="1">
            <a:schemeClr val="accent1"/>
          </a:effectRef>
          <a:fontRef idx="minor">
            <a:schemeClr val="tx1"/>
          </a:fontRef>
        </p:style>
      </p:cxnSp>
      <p:sp>
        <p:nvSpPr>
          <p:cNvPr id="69" name="مربع نص 68"/>
          <p:cNvSpPr txBox="1"/>
          <p:nvPr/>
        </p:nvSpPr>
        <p:spPr>
          <a:xfrm>
            <a:off x="642910" y="4286256"/>
            <a:ext cx="7858180"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3/أعيد كتابة الجملة السابقة بخط الرقعة،وألاحظ الحرف الذي ينزل تحت السطر</a:t>
            </a:r>
            <a:r>
              <a:rPr lang="ar-SA" sz="2400" b="1" cap="all" dirty="0" smtClean="0">
                <a:ln w="0"/>
                <a:solidFill>
                  <a:schemeClr val="tx1">
                    <a:lumMod val="65000"/>
                    <a:lumOff val="35000"/>
                  </a:schemeClr>
                </a:solidFill>
                <a:effectLst>
                  <a:reflection blurRad="12700" stA="50000" endPos="50000" dist="5000" dir="5400000" sy="-100000" rotWithShape="0"/>
                </a:effectLst>
              </a:rPr>
              <a:t>.</a:t>
            </a:r>
            <a:endParaRPr lang="ar-SA" sz="2400" b="1" cap="all" dirty="0" smtClean="0">
              <a:ln w="0"/>
              <a:effectLst>
                <a:reflection blurRad="12700" stA="50000" endPos="50000" dist="5000" dir="5400000" sy="-100000" rotWithShape="0"/>
              </a:effectLst>
            </a:endParaRPr>
          </a:p>
        </p:txBody>
      </p:sp>
      <p:sp>
        <p:nvSpPr>
          <p:cNvPr id="70" name="مربع نص 69"/>
          <p:cNvSpPr txBox="1"/>
          <p:nvPr/>
        </p:nvSpPr>
        <p:spPr>
          <a:xfrm>
            <a:off x="642910" y="5214950"/>
            <a:ext cx="7858180" cy="892552"/>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4/أكمل رسم مجموعة الحرف الذي لاحظت نزوله في الفراغ المناسب:</a:t>
            </a:r>
          </a:p>
          <a:p>
            <a:pPr algn="ctr"/>
            <a:r>
              <a:rPr lang="ar-SA" sz="2800" b="1" cap="all" dirty="0" smtClean="0">
                <a:ln w="0"/>
                <a:effectLst>
                  <a:reflection blurRad="12700" stA="50000" endPos="50000" dist="5000" dir="5400000" sy="-100000" rotWithShape="0"/>
                </a:effectLst>
                <a:cs typeface="DecoType Naskh Swashes" pitchFamily="2" charset="-78"/>
              </a:rPr>
              <a:t>ب  </a:t>
            </a:r>
            <a:r>
              <a:rPr lang="ar-SA" sz="2800" b="1" cap="all" dirty="0" err="1" smtClean="0">
                <a:ln w="0"/>
                <a:effectLst>
                  <a:reflection blurRad="12700" stA="50000" endPos="50000" dist="5000" dir="5400000" sy="-100000" rotWithShape="0"/>
                </a:effectLst>
                <a:cs typeface="DecoType Naskh Swashes" pitchFamily="2" charset="-78"/>
              </a:rPr>
              <a:t>ت</a:t>
            </a:r>
            <a:r>
              <a:rPr lang="ar-SA" sz="2800" b="1" cap="all" dirty="0" smtClean="0">
                <a:ln w="0"/>
                <a:effectLst>
                  <a:reflection blurRad="12700" stA="50000" endPos="50000" dist="5000" dir="5400000" sy="-100000" rotWithShape="0"/>
                </a:effectLst>
                <a:cs typeface="DecoType Naskh Swashes" pitchFamily="2" charset="-78"/>
              </a:rPr>
              <a:t>  ث .... .... .... د </a:t>
            </a:r>
            <a:r>
              <a:rPr lang="ar-SA" sz="2800" b="1" cap="all" dirty="0" err="1" smtClean="0">
                <a:ln w="0"/>
                <a:effectLst>
                  <a:reflection blurRad="12700" stA="50000" endPos="50000" dist="5000" dir="5400000" sy="-100000" rotWithShape="0"/>
                </a:effectLst>
                <a:cs typeface="DecoType Naskh Swashes" pitchFamily="2" charset="-78"/>
              </a:rPr>
              <a:t>ذ</a:t>
            </a:r>
            <a:endParaRPr lang="ar-SA" sz="2800" b="1" cap="all" dirty="0" smtClean="0">
              <a:ln w="0"/>
              <a:effectLst>
                <a:reflection blurRad="12700" stA="50000" endPos="50000" dist="5000" dir="5400000" sy="-100000" rotWithShape="0"/>
              </a:effectLst>
              <a:cs typeface="DecoType Naskh Swashe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strips(downLeft)">
                                      <p:cBhvr>
                                        <p:cTn id="13" dur="500"/>
                                        <p:tgtEl>
                                          <p:spTgt spid="47"/>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circle(in)">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circle(in)">
                                      <p:cBhvr>
                                        <p:cTn id="23" dur="500"/>
                                        <p:tgtEl>
                                          <p:spTgt spid="57"/>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circle(in)">
                                      <p:cBhvr>
                                        <p:cTn id="28" dur="500"/>
                                        <p:tgtEl>
                                          <p:spTgt spid="61"/>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circle(in)">
                                      <p:cBhvr>
                                        <p:cTn id="33" dur="500"/>
                                        <p:tgtEl>
                                          <p:spTgt spid="64"/>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circle(in)">
                                      <p:cBhvr>
                                        <p:cTn id="38" dur="500"/>
                                        <p:tgtEl>
                                          <p:spTgt spid="66"/>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circle(in)">
                                      <p:cBhvr>
                                        <p:cTn id="43" dur="500"/>
                                        <p:tgtEl>
                                          <p:spTgt spid="68"/>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edge">
                                      <p:cBhvr>
                                        <p:cTn id="48" dur="500"/>
                                        <p:tgtEl>
                                          <p:spTgt spid="48"/>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strips(downLeft)">
                                      <p:cBhvr>
                                        <p:cTn id="51" dur="500"/>
                                        <p:tgtEl>
                                          <p:spTgt spid="69"/>
                                        </p:tgtEl>
                                      </p:cBhvr>
                                    </p:animEffect>
                                  </p:childTnLst>
                                </p:cTn>
                              </p:par>
                              <p:par>
                                <p:cTn id="52" presetID="18" presetClass="entr" presetSubtype="12" fill="hold" grpId="0"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strips(downLeft)">
                                      <p:cBhvr>
                                        <p:cTn id="5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7" grpId="0"/>
      <p:bldP spid="48" grpId="0"/>
      <p:bldP spid="69" grpId="0"/>
      <p:bldP spid="7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8" name="نجمة مكونة من 7 نقاط 7"/>
          <p:cNvSpPr/>
          <p:nvPr/>
        </p:nvSpPr>
        <p:spPr>
          <a:xfrm rot="565303">
            <a:off x="7396668" y="748349"/>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9" name="مربع نص 8"/>
          <p:cNvSpPr txBox="1"/>
          <p:nvPr/>
        </p:nvSpPr>
        <p:spPr>
          <a:xfrm>
            <a:off x="1071538" y="652801"/>
            <a:ext cx="6357982"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أكتشف الخطأ،وأصوبه في العبارة التالية،مع التعليل:</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10" name="مربع نص 9"/>
          <p:cNvSpPr txBox="1"/>
          <p:nvPr/>
        </p:nvSpPr>
        <p:spPr>
          <a:xfrm>
            <a:off x="2000232" y="1058275"/>
            <a:ext cx="4929222" cy="523220"/>
          </a:xfrm>
          <a:prstGeom prst="rect">
            <a:avLst/>
          </a:prstGeom>
          <a:noFill/>
        </p:spPr>
        <p:txBody>
          <a:bodyPr wrap="square" rtlCol="1">
            <a:spAutoFit/>
          </a:bodyPr>
          <a:lstStyle/>
          <a:p>
            <a:pPr algn="ctr"/>
            <a:r>
              <a:rPr lang="ar-SA" sz="2800" b="1" dirty="0" smtClean="0">
                <a:solidFill>
                  <a:srgbClr val="C00000"/>
                </a:solidFill>
              </a:rPr>
              <a:t>المحافظة على البيئة واجب الجميع</a:t>
            </a:r>
            <a:endParaRPr lang="ar-SA" sz="2800" b="1" dirty="0">
              <a:solidFill>
                <a:srgbClr val="C00000"/>
              </a:solidFill>
            </a:endParaRPr>
          </a:p>
        </p:txBody>
      </p:sp>
      <p:sp>
        <p:nvSpPr>
          <p:cNvPr id="11" name="نجمة مكونة من 7 نقاط 10"/>
          <p:cNvSpPr/>
          <p:nvPr/>
        </p:nvSpPr>
        <p:spPr>
          <a:xfrm rot="565303">
            <a:off x="7396668" y="1605605"/>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12" name="مربع نص 11"/>
          <p:cNvSpPr txBox="1"/>
          <p:nvPr/>
        </p:nvSpPr>
        <p:spPr>
          <a:xfrm>
            <a:off x="642910" y="1510057"/>
            <a:ext cx="6786610"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أكتب العبارة التالية بخطي الرقعة والنسخ مع الابتداء من الأسفل:</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13" name="مربع نص 12"/>
          <p:cNvSpPr txBox="1"/>
          <p:nvPr/>
        </p:nvSpPr>
        <p:spPr>
          <a:xfrm>
            <a:off x="428596" y="2415597"/>
            <a:ext cx="7858180" cy="523220"/>
          </a:xfrm>
          <a:prstGeom prst="rect">
            <a:avLst/>
          </a:prstGeom>
          <a:noFill/>
        </p:spPr>
        <p:txBody>
          <a:bodyPr wrap="square" rtlCol="1">
            <a:spAutoFit/>
          </a:bodyPr>
          <a:lstStyle/>
          <a:p>
            <a:pPr algn="ctr"/>
            <a:r>
              <a:rPr lang="ar-SA" sz="2800" b="1" dirty="0" smtClean="0">
                <a:solidFill>
                  <a:srgbClr val="C00000"/>
                </a:solidFill>
              </a:rPr>
              <a:t>نجد سطح المياه المعرض للشمس خالياً من الجراثيم والأوساخ</a:t>
            </a:r>
            <a:endParaRPr lang="ar-SA" sz="2800" b="1" dirty="0">
              <a:solidFill>
                <a:srgbClr val="C00000"/>
              </a:solidFill>
            </a:endParaRPr>
          </a:p>
        </p:txBody>
      </p:sp>
      <p:sp>
        <p:nvSpPr>
          <p:cNvPr id="14" name="نجمة مكونة من 7 نقاط 13"/>
          <p:cNvSpPr/>
          <p:nvPr/>
        </p:nvSpPr>
        <p:spPr>
          <a:xfrm rot="565303">
            <a:off x="7396668" y="3034365"/>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نشاط3</a:t>
            </a:r>
            <a:endParaRPr lang="ar-SA" sz="2000" b="1" i="1" dirty="0">
              <a:solidFill>
                <a:schemeClr val="tx1"/>
              </a:solidFill>
            </a:endParaRPr>
          </a:p>
        </p:txBody>
      </p:sp>
      <p:sp>
        <p:nvSpPr>
          <p:cNvPr id="15" name="مربع نص 14"/>
          <p:cNvSpPr txBox="1"/>
          <p:nvPr/>
        </p:nvSpPr>
        <p:spPr>
          <a:xfrm>
            <a:off x="1714480" y="3081693"/>
            <a:ext cx="5786478"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ألاحظ وأتأمل الخط(الفارسي):</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16" name="مربع نص 15"/>
          <p:cNvSpPr txBox="1"/>
          <p:nvPr/>
        </p:nvSpPr>
        <p:spPr>
          <a:xfrm>
            <a:off x="428596" y="3844357"/>
            <a:ext cx="7858180" cy="584775"/>
          </a:xfrm>
          <a:prstGeom prst="rect">
            <a:avLst/>
          </a:prstGeom>
          <a:noFill/>
        </p:spPr>
        <p:txBody>
          <a:bodyPr wrap="square" rtlCol="1">
            <a:spAutoFit/>
          </a:bodyPr>
          <a:lstStyle/>
          <a:p>
            <a:pPr algn="ctr"/>
            <a:r>
              <a:rPr lang="ar-SA" sz="3200" b="1" dirty="0" smtClean="0">
                <a:solidFill>
                  <a:srgbClr val="C00000"/>
                </a:solidFill>
                <a:cs typeface="Farsi Simple Bold" pitchFamily="2" charset="-78"/>
              </a:rPr>
              <a:t>نجد سطح المياه المعرض للشمس خالياً من الجراثيم والأوساخ</a:t>
            </a:r>
            <a:endParaRPr lang="ar-SA" sz="3200" b="1" dirty="0">
              <a:solidFill>
                <a:srgbClr val="C00000"/>
              </a:solidFill>
              <a:cs typeface="Farsi Simple Bold" pitchFamily="2" charset="-7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الاسم الممدود</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571472" y="214290"/>
            <a:ext cx="800105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3)  أ:أستخرج من النص كلمة تدل على زمان وأخرى تدل على مكان:</a:t>
            </a:r>
            <a:endParaRPr lang="ar-SA" sz="2400" b="1" cap="all" dirty="0">
              <a:ln w="0"/>
              <a:effectLst>
                <a:reflection blurRad="12700" stA="50000" endPos="50000" dist="5000" dir="5400000" sy="-100000" rotWithShape="0"/>
              </a:effectLst>
            </a:endParaRPr>
          </a:p>
        </p:txBody>
      </p:sp>
      <p:sp>
        <p:nvSpPr>
          <p:cNvPr id="4" name="نجمة ذات 5 نقاط 3"/>
          <p:cNvSpPr/>
          <p:nvPr/>
        </p:nvSpPr>
        <p:spPr>
          <a:xfrm>
            <a:off x="4857752" y="714356"/>
            <a:ext cx="1571636" cy="642942"/>
          </a:xfrm>
          <a:prstGeom prst="star5">
            <a:avLst>
              <a:gd name="adj" fmla="val 35178"/>
              <a:gd name="hf" fmla="val 105146"/>
              <a:gd name="vf" fmla="val 110557"/>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dirty="0"/>
          </a:p>
        </p:txBody>
      </p:sp>
      <p:sp>
        <p:nvSpPr>
          <p:cNvPr id="5" name="نجمة ذات 5 نقاط 4"/>
          <p:cNvSpPr/>
          <p:nvPr/>
        </p:nvSpPr>
        <p:spPr>
          <a:xfrm>
            <a:off x="3143240" y="714356"/>
            <a:ext cx="1571636" cy="642942"/>
          </a:xfrm>
          <a:prstGeom prst="star5">
            <a:avLst>
              <a:gd name="adj" fmla="val 35178"/>
              <a:gd name="hf" fmla="val 105146"/>
              <a:gd name="vf" fmla="val 110557"/>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endParaRPr lang="ar-SA" dirty="0"/>
          </a:p>
        </p:txBody>
      </p:sp>
      <p:sp>
        <p:nvSpPr>
          <p:cNvPr id="6" name="مربع نص 5"/>
          <p:cNvSpPr txBox="1"/>
          <p:nvPr/>
        </p:nvSpPr>
        <p:spPr>
          <a:xfrm>
            <a:off x="5143504" y="785794"/>
            <a:ext cx="1000132" cy="584775"/>
          </a:xfrm>
          <a:prstGeom prst="rect">
            <a:avLst/>
          </a:prstGeom>
          <a:noFill/>
        </p:spPr>
        <p:txBody>
          <a:bodyPr wrap="square" rtlCol="1">
            <a:spAutoFit/>
          </a:bodyPr>
          <a:lstStyle/>
          <a:p>
            <a:pPr algn="ctr"/>
            <a:r>
              <a:rPr lang="ar-SA" sz="3200" b="1" dirty="0" smtClean="0">
                <a:solidFill>
                  <a:srgbClr val="C00000"/>
                </a:solidFill>
              </a:rPr>
              <a:t>ليلاً</a:t>
            </a:r>
            <a:endParaRPr lang="ar-SA" b="1" dirty="0">
              <a:solidFill>
                <a:srgbClr val="C00000"/>
              </a:solidFill>
            </a:endParaRPr>
          </a:p>
        </p:txBody>
      </p:sp>
      <p:sp>
        <p:nvSpPr>
          <p:cNvPr id="7" name="مربع نص 6"/>
          <p:cNvSpPr txBox="1"/>
          <p:nvPr/>
        </p:nvSpPr>
        <p:spPr>
          <a:xfrm>
            <a:off x="3428992" y="785794"/>
            <a:ext cx="1000132" cy="584775"/>
          </a:xfrm>
          <a:prstGeom prst="rect">
            <a:avLst/>
          </a:prstGeom>
          <a:noFill/>
        </p:spPr>
        <p:txBody>
          <a:bodyPr wrap="square" rtlCol="1">
            <a:spAutoFit/>
          </a:bodyPr>
          <a:lstStyle/>
          <a:p>
            <a:pPr algn="ctr"/>
            <a:r>
              <a:rPr lang="ar-SA" sz="3200" b="1" dirty="0" smtClean="0">
                <a:solidFill>
                  <a:srgbClr val="C00000"/>
                </a:solidFill>
              </a:rPr>
              <a:t>تحت</a:t>
            </a:r>
            <a:endParaRPr lang="ar-SA" b="1" dirty="0">
              <a:solidFill>
                <a:srgbClr val="C00000"/>
              </a:solidFill>
            </a:endParaRPr>
          </a:p>
        </p:txBody>
      </p:sp>
      <p:sp>
        <p:nvSpPr>
          <p:cNvPr id="8" name="مربع نص 7"/>
          <p:cNvSpPr txBox="1"/>
          <p:nvPr/>
        </p:nvSpPr>
        <p:spPr>
          <a:xfrm>
            <a:off x="2214546" y="1395699"/>
            <a:ext cx="492922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ب:أصنف الكلمات التالية حسب المطلوب:</a:t>
            </a:r>
            <a:endParaRPr lang="ar-SA" sz="2400" b="1" cap="all" dirty="0">
              <a:ln w="0"/>
              <a:effectLst>
                <a:reflection blurRad="12700" stA="50000" endPos="50000" dist="5000" dir="5400000" sy="-100000" rotWithShape="0"/>
              </a:effectLst>
            </a:endParaRPr>
          </a:p>
        </p:txBody>
      </p:sp>
      <p:sp>
        <p:nvSpPr>
          <p:cNvPr id="9" name="شكل بيضاوي 8"/>
          <p:cNvSpPr/>
          <p:nvPr/>
        </p:nvSpPr>
        <p:spPr>
          <a:xfrm>
            <a:off x="778671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سنة</a:t>
            </a:r>
            <a:endParaRPr lang="ar-SA" sz="2000" b="1" dirty="0">
              <a:solidFill>
                <a:schemeClr val="tx1"/>
              </a:solidFill>
            </a:endParaRPr>
          </a:p>
        </p:txBody>
      </p:sp>
      <p:sp>
        <p:nvSpPr>
          <p:cNvPr id="10" name="شكل بيضاوي 9"/>
          <p:cNvSpPr/>
          <p:nvPr/>
        </p:nvSpPr>
        <p:spPr>
          <a:xfrm>
            <a:off x="671514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أمام</a:t>
            </a:r>
            <a:endParaRPr lang="ar-SA" sz="2000" b="1" dirty="0">
              <a:solidFill>
                <a:schemeClr val="tx1"/>
              </a:solidFill>
            </a:endParaRPr>
          </a:p>
        </p:txBody>
      </p:sp>
      <p:sp>
        <p:nvSpPr>
          <p:cNvPr id="11" name="شكل بيضاوي 10"/>
          <p:cNvSpPr/>
          <p:nvPr/>
        </p:nvSpPr>
        <p:spPr>
          <a:xfrm>
            <a:off x="564357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يوم</a:t>
            </a:r>
            <a:endParaRPr lang="ar-SA" sz="2000" b="1" dirty="0">
              <a:solidFill>
                <a:schemeClr val="tx1"/>
              </a:solidFill>
            </a:endParaRPr>
          </a:p>
        </p:txBody>
      </p:sp>
      <p:sp>
        <p:nvSpPr>
          <p:cNvPr id="12" name="شكل بيضاوي 11"/>
          <p:cNvSpPr/>
          <p:nvPr/>
        </p:nvSpPr>
        <p:spPr>
          <a:xfrm>
            <a:off x="457200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dirty="0" smtClean="0">
                <a:solidFill>
                  <a:schemeClr val="tx1"/>
                </a:solidFill>
              </a:rPr>
              <a:t>ساعة</a:t>
            </a:r>
            <a:endParaRPr lang="ar-SA" sz="1600" b="1" dirty="0">
              <a:solidFill>
                <a:schemeClr val="tx1"/>
              </a:solidFill>
            </a:endParaRPr>
          </a:p>
        </p:txBody>
      </p:sp>
      <p:sp>
        <p:nvSpPr>
          <p:cNvPr id="13" name="شكل بيضاوي 12"/>
          <p:cNvSpPr/>
          <p:nvPr/>
        </p:nvSpPr>
        <p:spPr>
          <a:xfrm>
            <a:off x="350043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تحت</a:t>
            </a:r>
            <a:endParaRPr lang="ar-SA" sz="2000" b="1" dirty="0">
              <a:solidFill>
                <a:schemeClr val="tx1"/>
              </a:solidFill>
            </a:endParaRPr>
          </a:p>
        </p:txBody>
      </p:sp>
      <p:sp>
        <p:nvSpPr>
          <p:cNvPr id="14" name="شكل بيضاوي 13"/>
          <p:cNvSpPr/>
          <p:nvPr/>
        </p:nvSpPr>
        <p:spPr>
          <a:xfrm>
            <a:off x="242886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فوق</a:t>
            </a:r>
            <a:endParaRPr lang="ar-SA" sz="2000" b="1" dirty="0">
              <a:solidFill>
                <a:schemeClr val="tx1"/>
              </a:solidFill>
            </a:endParaRPr>
          </a:p>
        </p:txBody>
      </p:sp>
      <p:sp>
        <p:nvSpPr>
          <p:cNvPr id="15" name="شكل بيضاوي 14"/>
          <p:cNvSpPr/>
          <p:nvPr/>
        </p:nvSpPr>
        <p:spPr>
          <a:xfrm>
            <a:off x="135729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نهار</a:t>
            </a:r>
            <a:endParaRPr lang="ar-SA" sz="2000" b="1" dirty="0">
              <a:solidFill>
                <a:schemeClr val="tx1"/>
              </a:solidFill>
            </a:endParaRPr>
          </a:p>
        </p:txBody>
      </p:sp>
      <p:sp>
        <p:nvSpPr>
          <p:cNvPr id="16" name="شكل بيضاوي 15"/>
          <p:cNvSpPr/>
          <p:nvPr/>
        </p:nvSpPr>
        <p:spPr>
          <a:xfrm>
            <a:off x="285720" y="1928802"/>
            <a:ext cx="1000132" cy="500066"/>
          </a:xfrm>
          <a:prstGeom prst="ellipse">
            <a:avLst/>
          </a:prstGeom>
          <a:solidFill>
            <a:schemeClr val="accent2">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400" b="1" dirty="0" smtClean="0">
                <a:solidFill>
                  <a:schemeClr val="tx1"/>
                </a:solidFill>
              </a:rPr>
              <a:t>خلف</a:t>
            </a:r>
            <a:endParaRPr lang="ar-SA" b="1" dirty="0">
              <a:solidFill>
                <a:schemeClr val="tx1"/>
              </a:solidFill>
            </a:endParaRPr>
          </a:p>
        </p:txBody>
      </p:sp>
      <p:sp>
        <p:nvSpPr>
          <p:cNvPr id="18" name="شكل بيضاوي 17"/>
          <p:cNvSpPr/>
          <p:nvPr/>
        </p:nvSpPr>
        <p:spPr>
          <a:xfrm>
            <a:off x="4857752" y="2786058"/>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r>
              <a:rPr lang="ar-SA" sz="3200" b="1" dirty="0" smtClean="0">
                <a:solidFill>
                  <a:schemeClr val="tx1"/>
                </a:solidFill>
              </a:rPr>
              <a:t>زمان</a:t>
            </a:r>
            <a:endParaRPr lang="ar-SA" sz="3200" b="1" dirty="0">
              <a:solidFill>
                <a:schemeClr val="tx1"/>
              </a:solidFill>
            </a:endParaRPr>
          </a:p>
        </p:txBody>
      </p:sp>
      <p:sp>
        <p:nvSpPr>
          <p:cNvPr id="19" name="شكل بيضاوي 18"/>
          <p:cNvSpPr/>
          <p:nvPr/>
        </p:nvSpPr>
        <p:spPr>
          <a:xfrm>
            <a:off x="1785918" y="2786058"/>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r>
              <a:rPr lang="ar-SA" sz="3200" b="1" dirty="0" smtClean="0">
                <a:solidFill>
                  <a:schemeClr val="tx1"/>
                </a:solidFill>
              </a:rPr>
              <a:t>مكان</a:t>
            </a:r>
          </a:p>
        </p:txBody>
      </p:sp>
      <p:sp>
        <p:nvSpPr>
          <p:cNvPr id="20" name="شكل بيضاوي 19"/>
          <p:cNvSpPr/>
          <p:nvPr/>
        </p:nvSpPr>
        <p:spPr>
          <a:xfrm>
            <a:off x="4857752" y="3429000"/>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endParaRPr lang="ar-SA" sz="2000" b="1" dirty="0">
              <a:solidFill>
                <a:schemeClr val="tx1"/>
              </a:solidFill>
            </a:endParaRPr>
          </a:p>
        </p:txBody>
      </p:sp>
      <p:sp>
        <p:nvSpPr>
          <p:cNvPr id="21" name="شكل بيضاوي 20"/>
          <p:cNvSpPr/>
          <p:nvPr/>
        </p:nvSpPr>
        <p:spPr>
          <a:xfrm>
            <a:off x="1785918" y="3429000"/>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endParaRPr lang="ar-SA" sz="2000" b="1" dirty="0">
              <a:solidFill>
                <a:schemeClr val="tx1"/>
              </a:solidFill>
            </a:endParaRPr>
          </a:p>
        </p:txBody>
      </p:sp>
      <p:sp>
        <p:nvSpPr>
          <p:cNvPr id="22" name="شكل بيضاوي 21"/>
          <p:cNvSpPr/>
          <p:nvPr/>
        </p:nvSpPr>
        <p:spPr>
          <a:xfrm>
            <a:off x="4857752" y="4071942"/>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endParaRPr lang="ar-SA" sz="2000" b="1" dirty="0">
              <a:solidFill>
                <a:schemeClr val="tx1"/>
              </a:solidFill>
            </a:endParaRPr>
          </a:p>
        </p:txBody>
      </p:sp>
      <p:sp>
        <p:nvSpPr>
          <p:cNvPr id="23" name="شكل بيضاوي 22"/>
          <p:cNvSpPr/>
          <p:nvPr/>
        </p:nvSpPr>
        <p:spPr>
          <a:xfrm>
            <a:off x="1785918" y="4071942"/>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endParaRPr lang="ar-SA" sz="2000" b="1" dirty="0">
              <a:solidFill>
                <a:schemeClr val="tx1"/>
              </a:solidFill>
            </a:endParaRPr>
          </a:p>
        </p:txBody>
      </p:sp>
      <p:sp>
        <p:nvSpPr>
          <p:cNvPr id="24" name="شكل بيضاوي 23"/>
          <p:cNvSpPr/>
          <p:nvPr/>
        </p:nvSpPr>
        <p:spPr>
          <a:xfrm>
            <a:off x="4857752" y="4714884"/>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endParaRPr lang="ar-SA" sz="2000" b="1" dirty="0">
              <a:solidFill>
                <a:schemeClr val="tx1"/>
              </a:solidFill>
            </a:endParaRPr>
          </a:p>
        </p:txBody>
      </p:sp>
      <p:sp>
        <p:nvSpPr>
          <p:cNvPr id="25" name="شكل بيضاوي 24"/>
          <p:cNvSpPr/>
          <p:nvPr/>
        </p:nvSpPr>
        <p:spPr>
          <a:xfrm>
            <a:off x="1785918" y="4714884"/>
            <a:ext cx="2786082" cy="500066"/>
          </a:xfrm>
          <a:prstGeom prst="ellipse">
            <a:avLst/>
          </a:prstGeo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rtlCol="1" anchor="ctr"/>
          <a:lstStyle/>
          <a:p>
            <a:pPr algn="ctr"/>
            <a:endParaRPr lang="ar-SA" sz="2000" b="1" dirty="0">
              <a:solidFill>
                <a:schemeClr val="tx1"/>
              </a:solidFill>
            </a:endParaRPr>
          </a:p>
        </p:txBody>
      </p:sp>
      <p:sp>
        <p:nvSpPr>
          <p:cNvPr id="28" name="مربع نص 27"/>
          <p:cNvSpPr txBox="1"/>
          <p:nvPr/>
        </p:nvSpPr>
        <p:spPr>
          <a:xfrm>
            <a:off x="5715008" y="3415729"/>
            <a:ext cx="1000132" cy="584775"/>
          </a:xfrm>
          <a:prstGeom prst="rect">
            <a:avLst/>
          </a:prstGeom>
          <a:noFill/>
        </p:spPr>
        <p:txBody>
          <a:bodyPr wrap="square" rtlCol="1">
            <a:spAutoFit/>
          </a:bodyPr>
          <a:lstStyle/>
          <a:p>
            <a:pPr algn="ctr"/>
            <a:r>
              <a:rPr lang="ar-SA" sz="3200" b="1" dirty="0" smtClean="0">
                <a:solidFill>
                  <a:srgbClr val="C00000"/>
                </a:solidFill>
              </a:rPr>
              <a:t>سنة</a:t>
            </a:r>
            <a:endParaRPr lang="ar-SA" b="1" dirty="0">
              <a:solidFill>
                <a:srgbClr val="C00000"/>
              </a:solidFill>
            </a:endParaRPr>
          </a:p>
        </p:txBody>
      </p:sp>
      <p:sp>
        <p:nvSpPr>
          <p:cNvPr id="29" name="مربع نص 28"/>
          <p:cNvSpPr txBox="1"/>
          <p:nvPr/>
        </p:nvSpPr>
        <p:spPr>
          <a:xfrm>
            <a:off x="2643174" y="3415729"/>
            <a:ext cx="1000132" cy="584775"/>
          </a:xfrm>
          <a:prstGeom prst="rect">
            <a:avLst/>
          </a:prstGeom>
          <a:noFill/>
        </p:spPr>
        <p:txBody>
          <a:bodyPr wrap="square" rtlCol="1">
            <a:spAutoFit/>
          </a:bodyPr>
          <a:lstStyle/>
          <a:p>
            <a:pPr algn="ctr"/>
            <a:r>
              <a:rPr lang="ar-SA" sz="3200" b="1" dirty="0" smtClean="0">
                <a:solidFill>
                  <a:srgbClr val="C00000"/>
                </a:solidFill>
              </a:rPr>
              <a:t>خلف</a:t>
            </a:r>
            <a:endParaRPr lang="ar-SA" b="1" dirty="0">
              <a:solidFill>
                <a:srgbClr val="C00000"/>
              </a:solidFill>
            </a:endParaRPr>
          </a:p>
        </p:txBody>
      </p:sp>
      <p:sp>
        <p:nvSpPr>
          <p:cNvPr id="30" name="مربع نص 29"/>
          <p:cNvSpPr txBox="1"/>
          <p:nvPr/>
        </p:nvSpPr>
        <p:spPr>
          <a:xfrm>
            <a:off x="5786446" y="4058671"/>
            <a:ext cx="1000132" cy="584775"/>
          </a:xfrm>
          <a:prstGeom prst="rect">
            <a:avLst/>
          </a:prstGeom>
          <a:noFill/>
        </p:spPr>
        <p:txBody>
          <a:bodyPr wrap="square" rtlCol="1">
            <a:spAutoFit/>
          </a:bodyPr>
          <a:lstStyle/>
          <a:p>
            <a:pPr algn="ctr"/>
            <a:r>
              <a:rPr lang="ar-SA" sz="3200" b="1" dirty="0" smtClean="0">
                <a:solidFill>
                  <a:srgbClr val="C00000"/>
                </a:solidFill>
              </a:rPr>
              <a:t>يوم</a:t>
            </a:r>
            <a:endParaRPr lang="ar-SA" b="1" dirty="0">
              <a:solidFill>
                <a:srgbClr val="C00000"/>
              </a:solidFill>
            </a:endParaRPr>
          </a:p>
        </p:txBody>
      </p:sp>
      <p:sp>
        <p:nvSpPr>
          <p:cNvPr id="31" name="مربع نص 30"/>
          <p:cNvSpPr txBox="1"/>
          <p:nvPr/>
        </p:nvSpPr>
        <p:spPr>
          <a:xfrm>
            <a:off x="2714612" y="4058671"/>
            <a:ext cx="1000132" cy="584775"/>
          </a:xfrm>
          <a:prstGeom prst="rect">
            <a:avLst/>
          </a:prstGeom>
          <a:noFill/>
        </p:spPr>
        <p:txBody>
          <a:bodyPr wrap="square" rtlCol="1">
            <a:spAutoFit/>
          </a:bodyPr>
          <a:lstStyle/>
          <a:p>
            <a:pPr algn="ctr"/>
            <a:r>
              <a:rPr lang="ar-SA" sz="3200" b="1" dirty="0" smtClean="0">
                <a:solidFill>
                  <a:srgbClr val="C00000"/>
                </a:solidFill>
              </a:rPr>
              <a:t>أمام</a:t>
            </a:r>
            <a:endParaRPr lang="ar-SA" b="1" dirty="0">
              <a:solidFill>
                <a:srgbClr val="C00000"/>
              </a:solidFill>
            </a:endParaRPr>
          </a:p>
        </p:txBody>
      </p:sp>
      <p:sp>
        <p:nvSpPr>
          <p:cNvPr id="32" name="مربع نص 31"/>
          <p:cNvSpPr txBox="1"/>
          <p:nvPr/>
        </p:nvSpPr>
        <p:spPr>
          <a:xfrm>
            <a:off x="5786446" y="4701613"/>
            <a:ext cx="1000132" cy="584775"/>
          </a:xfrm>
          <a:prstGeom prst="rect">
            <a:avLst/>
          </a:prstGeom>
          <a:noFill/>
        </p:spPr>
        <p:txBody>
          <a:bodyPr wrap="square" rtlCol="1">
            <a:spAutoFit/>
          </a:bodyPr>
          <a:lstStyle/>
          <a:p>
            <a:pPr algn="ctr"/>
            <a:r>
              <a:rPr lang="ar-SA" sz="3200" b="1" dirty="0" smtClean="0">
                <a:solidFill>
                  <a:srgbClr val="C00000"/>
                </a:solidFill>
              </a:rPr>
              <a:t>نهار</a:t>
            </a:r>
            <a:endParaRPr lang="ar-SA" b="1" dirty="0">
              <a:solidFill>
                <a:srgbClr val="C00000"/>
              </a:solidFill>
            </a:endParaRPr>
          </a:p>
        </p:txBody>
      </p:sp>
      <p:sp>
        <p:nvSpPr>
          <p:cNvPr id="33" name="مربع نص 32"/>
          <p:cNvSpPr txBox="1"/>
          <p:nvPr/>
        </p:nvSpPr>
        <p:spPr>
          <a:xfrm>
            <a:off x="2714612" y="4701613"/>
            <a:ext cx="1000132" cy="584775"/>
          </a:xfrm>
          <a:prstGeom prst="rect">
            <a:avLst/>
          </a:prstGeom>
          <a:noFill/>
        </p:spPr>
        <p:txBody>
          <a:bodyPr wrap="square" rtlCol="1">
            <a:spAutoFit/>
          </a:bodyPr>
          <a:lstStyle/>
          <a:p>
            <a:pPr algn="ctr"/>
            <a:r>
              <a:rPr lang="ar-SA" sz="3200" b="1" dirty="0" smtClean="0">
                <a:solidFill>
                  <a:srgbClr val="C00000"/>
                </a:solidFill>
              </a:rPr>
              <a:t>فوق</a:t>
            </a:r>
            <a:endParaRPr lang="ar-SA" b="1" dirty="0">
              <a:solidFill>
                <a:srgbClr val="C00000"/>
              </a:solidFill>
            </a:endParaRPr>
          </a:p>
        </p:txBody>
      </p:sp>
      <p:sp>
        <p:nvSpPr>
          <p:cNvPr id="36" name="مربع نص 35"/>
          <p:cNvSpPr txBox="1"/>
          <p:nvPr/>
        </p:nvSpPr>
        <p:spPr>
          <a:xfrm>
            <a:off x="723872" y="5396227"/>
            <a:ext cx="800105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4) أعيد رسم الكلمات التي تحتها خط مراعياً الدقة في محاكاتها:</a:t>
            </a:r>
            <a:endParaRPr lang="ar-SA" sz="2400" b="1" cap="all" dirty="0">
              <a:ln w="0"/>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8" grpId="0"/>
      <p:bldP spid="29" grpId="0"/>
      <p:bldP spid="30" grpId="0"/>
      <p:bldP spid="31" grpId="0"/>
      <p:bldP spid="32" grpId="0"/>
      <p:bldP spid="3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قلب 2"/>
          <p:cNvSpPr/>
          <p:nvPr/>
        </p:nvSpPr>
        <p:spPr>
          <a:xfrm rot="990080">
            <a:off x="7860343" y="218223"/>
            <a:ext cx="1071570" cy="642942"/>
          </a:xfrm>
          <a:prstGeom prst="hear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1" anchor="ctr"/>
          <a:lstStyle/>
          <a:p>
            <a:pPr algn="ctr"/>
            <a:r>
              <a:rPr lang="ar-SA" b="1" dirty="0" smtClean="0">
                <a:solidFill>
                  <a:schemeClr val="tx1"/>
                </a:solidFill>
              </a:rPr>
              <a:t>التهيئة</a:t>
            </a:r>
            <a:endParaRPr lang="ar-SA" b="1" dirty="0">
              <a:solidFill>
                <a:schemeClr val="tx1"/>
              </a:solidFill>
            </a:endParaRPr>
          </a:p>
        </p:txBody>
      </p:sp>
      <p:sp>
        <p:nvSpPr>
          <p:cNvPr id="4" name="مربع نص 3"/>
          <p:cNvSpPr txBox="1"/>
          <p:nvPr/>
        </p:nvSpPr>
        <p:spPr>
          <a:xfrm>
            <a:off x="357158" y="142852"/>
            <a:ext cx="7715304" cy="830997"/>
          </a:xfrm>
          <a:prstGeom prst="rect">
            <a:avLst/>
          </a:prstGeom>
          <a:noFill/>
        </p:spPr>
        <p:txBody>
          <a:bodyPr wrap="square" rtlCol="1">
            <a:spAutoFit/>
          </a:bodyPr>
          <a:lstStyle/>
          <a:p>
            <a:pPr algn="ctr"/>
            <a:r>
              <a:rPr lang="ar-SA" sz="2400" b="1" spc="100" dirty="0" smtClean="0">
                <a:ln w="18000">
                  <a:solidFill>
                    <a:schemeClr val="accent1">
                      <a:satMod val="200000"/>
                      <a:tint val="72000"/>
                    </a:schemeClr>
                  </a:solidFill>
                  <a:prstDash val="solid"/>
                </a:ln>
                <a:solidFill>
                  <a:schemeClr val="accent1">
                    <a:lumMod val="50000"/>
                  </a:schemeClr>
                </a:solidFill>
                <a:effectLst>
                  <a:outerShdw blurRad="25000" dist="20000" dir="16020000" algn="tl">
                    <a:schemeClr val="accent1">
                      <a:satMod val="200000"/>
                      <a:shade val="1000"/>
                      <a:alpha val="60000"/>
                    </a:schemeClr>
                  </a:outerShdw>
                </a:effectLst>
              </a:rPr>
              <a:t>أصنف الأسماء التالية في ثلاث مجموعات بحسب شكل آخرها،ثم أبحث في ذاكرتي عن اسم يناسب كل مجموعة:</a:t>
            </a:r>
            <a:endParaRPr lang="ar-SA" sz="2400" b="1" spc="100" dirty="0">
              <a:ln w="18000">
                <a:solidFill>
                  <a:schemeClr val="accent1">
                    <a:satMod val="200000"/>
                    <a:tint val="72000"/>
                  </a:schemeClr>
                </a:solidFill>
                <a:prstDash val="solid"/>
              </a:ln>
              <a:solidFill>
                <a:schemeClr val="accent1">
                  <a:lumMod val="50000"/>
                </a:schemeClr>
              </a:solidFill>
              <a:effectLst>
                <a:outerShdw blurRad="25000" dist="20000" dir="16020000" algn="tl">
                  <a:schemeClr val="accent1">
                    <a:satMod val="200000"/>
                    <a:shade val="1000"/>
                    <a:alpha val="60000"/>
                  </a:schemeClr>
                </a:outerShdw>
              </a:effectLst>
            </a:endParaRPr>
          </a:p>
        </p:txBody>
      </p:sp>
      <p:sp>
        <p:nvSpPr>
          <p:cNvPr id="5" name="مستطيل مستدير الزوايا 4"/>
          <p:cNvSpPr/>
          <p:nvPr/>
        </p:nvSpPr>
        <p:spPr>
          <a:xfrm>
            <a:off x="6929454" y="1000108"/>
            <a:ext cx="1000132" cy="357190"/>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الداني</a:t>
            </a:r>
            <a:endParaRPr lang="ar-SA" sz="2400" b="1" dirty="0"/>
          </a:p>
        </p:txBody>
      </p:sp>
      <p:sp>
        <p:nvSpPr>
          <p:cNvPr id="6" name="مستطيل مستدير الزوايا 5"/>
          <p:cNvSpPr/>
          <p:nvPr/>
        </p:nvSpPr>
        <p:spPr>
          <a:xfrm>
            <a:off x="5786446" y="1000108"/>
            <a:ext cx="1000132" cy="357190"/>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القضاء</a:t>
            </a:r>
            <a:endParaRPr lang="ar-SA" sz="2400" b="1" dirty="0"/>
          </a:p>
        </p:txBody>
      </p:sp>
      <p:sp>
        <p:nvSpPr>
          <p:cNvPr id="7" name="مستطيل مستدير الزوايا 6"/>
          <p:cNvSpPr/>
          <p:nvPr/>
        </p:nvSpPr>
        <p:spPr>
          <a:xfrm>
            <a:off x="4643438" y="1000108"/>
            <a:ext cx="1000132" cy="357190"/>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القاصي</a:t>
            </a:r>
            <a:endParaRPr lang="ar-SA" sz="2400" b="1" dirty="0"/>
          </a:p>
        </p:txBody>
      </p:sp>
      <p:sp>
        <p:nvSpPr>
          <p:cNvPr id="8" name="مستطيل مستدير الزوايا 7"/>
          <p:cNvSpPr/>
          <p:nvPr/>
        </p:nvSpPr>
        <p:spPr>
          <a:xfrm>
            <a:off x="3500430" y="1000108"/>
            <a:ext cx="1000132" cy="357190"/>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الأعمى</a:t>
            </a:r>
            <a:endParaRPr lang="ar-SA" sz="2400" b="1" dirty="0"/>
          </a:p>
        </p:txBody>
      </p:sp>
      <p:sp>
        <p:nvSpPr>
          <p:cNvPr id="9" name="مستطيل مستدير الزوايا 8"/>
          <p:cNvSpPr/>
          <p:nvPr/>
        </p:nvSpPr>
        <p:spPr>
          <a:xfrm>
            <a:off x="2357422" y="1000108"/>
            <a:ext cx="1000132" cy="357190"/>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شهداء</a:t>
            </a:r>
            <a:endParaRPr lang="ar-SA" sz="2400" b="1" dirty="0"/>
          </a:p>
        </p:txBody>
      </p:sp>
      <p:sp>
        <p:nvSpPr>
          <p:cNvPr id="10" name="مستطيل مستدير الزوايا 9"/>
          <p:cNvSpPr/>
          <p:nvPr/>
        </p:nvSpPr>
        <p:spPr>
          <a:xfrm>
            <a:off x="1214414" y="1000108"/>
            <a:ext cx="1000132" cy="357190"/>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t>الأقصى</a:t>
            </a:r>
            <a:endParaRPr lang="ar-SA" sz="2400" b="1" dirty="0"/>
          </a:p>
        </p:txBody>
      </p:sp>
      <p:sp>
        <p:nvSpPr>
          <p:cNvPr id="11" name="دائرة مجوفة 10"/>
          <p:cNvSpPr/>
          <p:nvPr/>
        </p:nvSpPr>
        <p:spPr>
          <a:xfrm>
            <a:off x="7500958" y="1785926"/>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12" name="مربع نص 11"/>
          <p:cNvSpPr txBox="1"/>
          <p:nvPr/>
        </p:nvSpPr>
        <p:spPr>
          <a:xfrm>
            <a:off x="285720" y="1802303"/>
            <a:ext cx="735811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أتأمل الكلمات الملونة في الأمثلة الواردة في نصوص الوحدة؛لأكمل الفراغات،ثم أحاكيها:</a:t>
            </a:r>
          </a:p>
        </p:txBody>
      </p:sp>
      <p:sp>
        <p:nvSpPr>
          <p:cNvPr id="13" name="مربع نص 12"/>
          <p:cNvSpPr txBox="1"/>
          <p:nvPr/>
        </p:nvSpPr>
        <p:spPr>
          <a:xfrm>
            <a:off x="357158" y="2548590"/>
            <a:ext cx="8001056"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1/حولت الأراضي إلى أراض سكنية </a:t>
            </a:r>
            <a:r>
              <a:rPr lang="ar-SA" sz="2800" b="1" cap="all" dirty="0" smtClean="0">
                <a:ln w="0"/>
                <a:solidFill>
                  <a:schemeClr val="accent2">
                    <a:lumMod val="75000"/>
                  </a:schemeClr>
                </a:solidFill>
                <a:effectLst>
                  <a:reflection blurRad="12700" stA="50000" endPos="50000" dist="5000" dir="5400000" sy="-100000" rotWithShape="0"/>
                </a:effectLst>
              </a:rPr>
              <a:t>لإنشاء</a:t>
            </a:r>
            <a:r>
              <a:rPr lang="ar-SA" sz="2800" b="1" cap="all" dirty="0" smtClean="0">
                <a:ln w="0"/>
                <a:solidFill>
                  <a:srgbClr val="00B050"/>
                </a:solidFill>
                <a:effectLst>
                  <a:reflection blurRad="12700" stA="50000" endPos="50000" dist="5000" dir="5400000" sy="-100000" rotWithShape="0"/>
                </a:effectLst>
              </a:rPr>
              <a:t> الدور والمنازل.</a:t>
            </a:r>
            <a:endParaRPr lang="ar-SA" sz="2800" b="1" cap="all" dirty="0">
              <a:ln w="0"/>
              <a:solidFill>
                <a:srgbClr val="00B050"/>
              </a:solidFill>
              <a:effectLst>
                <a:reflection blurRad="12700" stA="50000" endPos="50000" dist="5000" dir="5400000" sy="-100000" rotWithShape="0"/>
              </a:effectLst>
            </a:endParaRPr>
          </a:p>
        </p:txBody>
      </p:sp>
      <p:sp>
        <p:nvSpPr>
          <p:cNvPr id="14" name="مربع نص 13"/>
          <p:cNvSpPr txBox="1"/>
          <p:nvPr/>
        </p:nvSpPr>
        <p:spPr>
          <a:xfrm>
            <a:off x="357158" y="3159625"/>
            <a:ext cx="8072494" cy="769441"/>
          </a:xfrm>
          <a:prstGeom prst="rect">
            <a:avLst/>
          </a:prstGeom>
          <a:noFill/>
        </p:spPr>
        <p:txBody>
          <a:bodyPr wrap="square" rtlCol="1">
            <a:spAutoFit/>
          </a:bodyPr>
          <a:lstStyle/>
          <a:p>
            <a:pPr algn="ctr"/>
            <a:r>
              <a:rPr lang="ar-SA" sz="2200" dirty="0" smtClean="0"/>
              <a:t>اسم ..........والألف زائدة،والكلمة من الفعل..........الذي ينتهي بـ.............أصلية.</a:t>
            </a:r>
          </a:p>
          <a:p>
            <a:pPr algn="ctr"/>
            <a:r>
              <a:rPr lang="ar-SA" sz="2200" dirty="0" smtClean="0"/>
              <a:t>في هذا العصر ظهرت أخطار التلوث.............من قيام المناطق الصناعية</a:t>
            </a:r>
            <a:endParaRPr lang="ar-SA" sz="2200" dirty="0"/>
          </a:p>
        </p:txBody>
      </p:sp>
      <p:sp>
        <p:nvSpPr>
          <p:cNvPr id="15" name="مربع نص 14"/>
          <p:cNvSpPr txBox="1"/>
          <p:nvPr/>
        </p:nvSpPr>
        <p:spPr>
          <a:xfrm>
            <a:off x="357158" y="3874005"/>
            <a:ext cx="8001056"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2/تموت الأشجار </a:t>
            </a:r>
            <a:r>
              <a:rPr lang="ar-SA" sz="2800" b="1" cap="all" dirty="0" smtClean="0">
                <a:ln w="0"/>
                <a:solidFill>
                  <a:schemeClr val="accent2">
                    <a:lumMod val="75000"/>
                  </a:schemeClr>
                </a:solidFill>
                <a:effectLst>
                  <a:reflection blurRad="12700" stA="50000" endPos="50000" dist="5000" dir="5400000" sy="-100000" rotWithShape="0"/>
                </a:effectLst>
              </a:rPr>
              <a:t>الخضراء</a:t>
            </a:r>
            <a:endParaRPr lang="ar-SA" sz="2800" b="1" cap="all" dirty="0">
              <a:ln w="0"/>
              <a:solidFill>
                <a:schemeClr val="accent2">
                  <a:lumMod val="75000"/>
                </a:schemeClr>
              </a:solidFill>
              <a:effectLst>
                <a:reflection blurRad="12700" stA="50000" endPos="50000" dist="5000" dir="5400000" sy="-100000" rotWithShape="0"/>
              </a:effectLst>
            </a:endParaRPr>
          </a:p>
        </p:txBody>
      </p:sp>
      <p:sp>
        <p:nvSpPr>
          <p:cNvPr id="16" name="مربع نص 15"/>
          <p:cNvSpPr txBox="1"/>
          <p:nvPr/>
        </p:nvSpPr>
        <p:spPr>
          <a:xfrm>
            <a:off x="357158" y="4445509"/>
            <a:ext cx="8072494" cy="769441"/>
          </a:xfrm>
          <a:prstGeom prst="rect">
            <a:avLst/>
          </a:prstGeom>
          <a:noFill/>
        </p:spPr>
        <p:txBody>
          <a:bodyPr wrap="square" rtlCol="1">
            <a:spAutoFit/>
          </a:bodyPr>
          <a:lstStyle/>
          <a:p>
            <a:pPr algn="ctr"/>
            <a:r>
              <a:rPr lang="ar-SA" sz="2200" dirty="0" smtClean="0"/>
              <a:t>اسم ..........والألف ........،والكلمة تدل على مؤنث فالهمزة...........</a:t>
            </a:r>
          </a:p>
          <a:p>
            <a:pPr algn="ctr"/>
            <a:r>
              <a:rPr lang="ar-SA" sz="2200" dirty="0" smtClean="0"/>
              <a:t>تتعدد الأزهار بألوانها............،.............،..............</a:t>
            </a:r>
            <a:endParaRPr lang="ar-SA" sz="2200" dirty="0"/>
          </a:p>
        </p:txBody>
      </p:sp>
      <p:sp>
        <p:nvSpPr>
          <p:cNvPr id="19" name="مربع نص 18"/>
          <p:cNvSpPr txBox="1"/>
          <p:nvPr/>
        </p:nvSpPr>
        <p:spPr>
          <a:xfrm>
            <a:off x="6858016" y="3071810"/>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ممدود</a:t>
            </a:r>
            <a:endParaRPr lang="ar-SA" b="1" dirty="0">
              <a:solidFill>
                <a:schemeClr val="accent2">
                  <a:lumMod val="75000"/>
                </a:schemeClr>
              </a:solidFill>
            </a:endParaRPr>
          </a:p>
        </p:txBody>
      </p:sp>
      <p:sp>
        <p:nvSpPr>
          <p:cNvPr id="20" name="مربع نص 19"/>
          <p:cNvSpPr txBox="1"/>
          <p:nvPr/>
        </p:nvSpPr>
        <p:spPr>
          <a:xfrm>
            <a:off x="3357554" y="3071810"/>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نشأ</a:t>
            </a:r>
            <a:endParaRPr lang="ar-SA" b="1" dirty="0">
              <a:solidFill>
                <a:schemeClr val="accent2">
                  <a:lumMod val="75000"/>
                </a:schemeClr>
              </a:solidFill>
            </a:endParaRPr>
          </a:p>
        </p:txBody>
      </p:sp>
      <p:sp>
        <p:nvSpPr>
          <p:cNvPr id="21" name="مربع نص 20"/>
          <p:cNvSpPr txBox="1"/>
          <p:nvPr/>
        </p:nvSpPr>
        <p:spPr>
          <a:xfrm>
            <a:off x="1357290" y="3143248"/>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همزة</a:t>
            </a:r>
            <a:endParaRPr lang="ar-SA" b="1" dirty="0">
              <a:solidFill>
                <a:schemeClr val="accent2">
                  <a:lumMod val="75000"/>
                </a:schemeClr>
              </a:solidFill>
            </a:endParaRPr>
          </a:p>
        </p:txBody>
      </p:sp>
      <p:sp>
        <p:nvSpPr>
          <p:cNvPr id="22" name="مربع نص 21"/>
          <p:cNvSpPr txBox="1"/>
          <p:nvPr/>
        </p:nvSpPr>
        <p:spPr>
          <a:xfrm>
            <a:off x="3428992" y="3429000"/>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ابتداءً</a:t>
            </a:r>
            <a:endParaRPr lang="ar-SA" b="1" dirty="0">
              <a:solidFill>
                <a:schemeClr val="accent2">
                  <a:lumMod val="75000"/>
                </a:schemeClr>
              </a:solidFill>
            </a:endParaRPr>
          </a:p>
        </p:txBody>
      </p:sp>
      <p:sp>
        <p:nvSpPr>
          <p:cNvPr id="23" name="مربع نص 22"/>
          <p:cNvSpPr txBox="1"/>
          <p:nvPr/>
        </p:nvSpPr>
        <p:spPr>
          <a:xfrm>
            <a:off x="6215074" y="4357694"/>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ممدود</a:t>
            </a:r>
            <a:endParaRPr lang="ar-SA" b="1" dirty="0">
              <a:solidFill>
                <a:schemeClr val="accent2">
                  <a:lumMod val="75000"/>
                </a:schemeClr>
              </a:solidFill>
            </a:endParaRPr>
          </a:p>
        </p:txBody>
      </p:sp>
      <p:sp>
        <p:nvSpPr>
          <p:cNvPr id="24" name="مربع نص 23"/>
          <p:cNvSpPr txBox="1"/>
          <p:nvPr/>
        </p:nvSpPr>
        <p:spPr>
          <a:xfrm>
            <a:off x="4857752" y="4357694"/>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زائدة</a:t>
            </a:r>
            <a:endParaRPr lang="ar-SA" b="1" dirty="0">
              <a:solidFill>
                <a:schemeClr val="accent2">
                  <a:lumMod val="75000"/>
                </a:schemeClr>
              </a:solidFill>
            </a:endParaRPr>
          </a:p>
        </p:txBody>
      </p:sp>
      <p:sp>
        <p:nvSpPr>
          <p:cNvPr id="25" name="مربع نص 24"/>
          <p:cNvSpPr txBox="1"/>
          <p:nvPr/>
        </p:nvSpPr>
        <p:spPr>
          <a:xfrm>
            <a:off x="1285852" y="4357694"/>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للتأنيث</a:t>
            </a:r>
            <a:endParaRPr lang="ar-SA" b="1" dirty="0">
              <a:solidFill>
                <a:schemeClr val="accent2">
                  <a:lumMod val="75000"/>
                </a:schemeClr>
              </a:solidFill>
            </a:endParaRPr>
          </a:p>
        </p:txBody>
      </p:sp>
      <p:sp>
        <p:nvSpPr>
          <p:cNvPr id="26" name="مربع نص 25"/>
          <p:cNvSpPr txBox="1"/>
          <p:nvPr/>
        </p:nvSpPr>
        <p:spPr>
          <a:xfrm>
            <a:off x="4071934" y="4786322"/>
            <a:ext cx="1071570" cy="461665"/>
          </a:xfrm>
          <a:prstGeom prst="rect">
            <a:avLst/>
          </a:prstGeom>
          <a:noFill/>
        </p:spPr>
        <p:txBody>
          <a:bodyPr wrap="square" rtlCol="1">
            <a:spAutoFit/>
          </a:bodyPr>
          <a:lstStyle/>
          <a:p>
            <a:pPr algn="ctr"/>
            <a:r>
              <a:rPr lang="ar-SA" sz="2400" b="1" dirty="0" smtClean="0">
                <a:solidFill>
                  <a:schemeClr val="accent2">
                    <a:lumMod val="75000"/>
                  </a:schemeClr>
                </a:solidFill>
              </a:rPr>
              <a:t>الحمراء</a:t>
            </a:r>
            <a:endParaRPr lang="ar-SA" b="1" dirty="0">
              <a:solidFill>
                <a:schemeClr val="accent2">
                  <a:lumMod val="75000"/>
                </a:schemeClr>
              </a:solidFill>
            </a:endParaRPr>
          </a:p>
        </p:txBody>
      </p:sp>
      <p:sp>
        <p:nvSpPr>
          <p:cNvPr id="27" name="مربع نص 26"/>
          <p:cNvSpPr txBox="1"/>
          <p:nvPr/>
        </p:nvSpPr>
        <p:spPr>
          <a:xfrm>
            <a:off x="3000364" y="4753285"/>
            <a:ext cx="1071570" cy="461665"/>
          </a:xfrm>
          <a:prstGeom prst="rect">
            <a:avLst/>
          </a:prstGeom>
          <a:noFill/>
        </p:spPr>
        <p:txBody>
          <a:bodyPr wrap="square" rtlCol="1">
            <a:spAutoFit/>
          </a:bodyPr>
          <a:lstStyle/>
          <a:p>
            <a:pPr algn="ctr"/>
            <a:r>
              <a:rPr lang="ar-SA" sz="2400" b="1" dirty="0" smtClean="0">
                <a:solidFill>
                  <a:schemeClr val="accent2">
                    <a:lumMod val="75000"/>
                  </a:schemeClr>
                </a:solidFill>
              </a:rPr>
              <a:t>الخضراء</a:t>
            </a:r>
            <a:endParaRPr lang="ar-SA" b="1" dirty="0">
              <a:solidFill>
                <a:schemeClr val="accent2">
                  <a:lumMod val="75000"/>
                </a:schemeClr>
              </a:solidFill>
            </a:endParaRPr>
          </a:p>
        </p:txBody>
      </p:sp>
      <p:sp>
        <p:nvSpPr>
          <p:cNvPr id="28" name="مربع نص 27"/>
          <p:cNvSpPr txBox="1"/>
          <p:nvPr/>
        </p:nvSpPr>
        <p:spPr>
          <a:xfrm>
            <a:off x="1928794" y="4753285"/>
            <a:ext cx="1071570" cy="461665"/>
          </a:xfrm>
          <a:prstGeom prst="rect">
            <a:avLst/>
          </a:prstGeom>
          <a:noFill/>
        </p:spPr>
        <p:txBody>
          <a:bodyPr wrap="square" rtlCol="1">
            <a:spAutoFit/>
          </a:bodyPr>
          <a:lstStyle/>
          <a:p>
            <a:pPr algn="ctr"/>
            <a:r>
              <a:rPr lang="ar-SA" sz="2400" b="1" dirty="0" smtClean="0">
                <a:solidFill>
                  <a:schemeClr val="accent2">
                    <a:lumMod val="75000"/>
                  </a:schemeClr>
                </a:solidFill>
              </a:rPr>
              <a:t>الصفراء</a:t>
            </a:r>
            <a:endParaRPr lang="ar-SA" b="1"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trips(downLeft)">
                                      <p:cBhvr>
                                        <p:cTn id="10" dur="500"/>
                                        <p:tgtEl>
                                          <p:spTgt spid="12"/>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amond(in)">
                                      <p:cBhvr>
                                        <p:cTn id="13" dur="2000"/>
                                        <p:tgtEl>
                                          <p:spTgt spid="13"/>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amond(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Effect transition="in" filter="checkerboard(across)">
                                      <p:cBhvr>
                                        <p:cTn id="21" dur="500"/>
                                        <p:tgtEl>
                                          <p:spTgt spid="1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20">
                                            <p:txEl>
                                              <p:pRg st="0" end="0"/>
                                            </p:txEl>
                                          </p:spTgt>
                                        </p:tgtEl>
                                        <p:attrNameLst>
                                          <p:attrName>style.visibility</p:attrName>
                                        </p:attrNameLst>
                                      </p:cBhvr>
                                      <p:to>
                                        <p:strVal val="visible"/>
                                      </p:to>
                                    </p:set>
                                    <p:animEffect transition="in" filter="checkerboard(across)">
                                      <p:cBhvr>
                                        <p:cTn id="26" dur="500"/>
                                        <p:tgtEl>
                                          <p:spTgt spid="2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animEffect transition="in" filter="checkerboard(across)">
                                      <p:cBhvr>
                                        <p:cTn id="31" dur="500"/>
                                        <p:tgtEl>
                                          <p:spTgt spid="2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22">
                                            <p:txEl>
                                              <p:pRg st="0" end="0"/>
                                            </p:txEl>
                                          </p:spTgt>
                                        </p:tgtEl>
                                        <p:attrNameLst>
                                          <p:attrName>style.visibility</p:attrName>
                                        </p:attrNameLst>
                                      </p:cBhvr>
                                      <p:to>
                                        <p:strVal val="visible"/>
                                      </p:to>
                                    </p:set>
                                    <p:animEffect transition="in" filter="checkerboard(across)">
                                      <p:cBhvr>
                                        <p:cTn id="36" dur="500"/>
                                        <p:tgtEl>
                                          <p:spTgt spid="2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23">
                                            <p:txEl>
                                              <p:pRg st="0" end="0"/>
                                            </p:txEl>
                                          </p:spTgt>
                                        </p:tgtEl>
                                        <p:attrNameLst>
                                          <p:attrName>style.visibility</p:attrName>
                                        </p:attrNameLst>
                                      </p:cBhvr>
                                      <p:to>
                                        <p:strVal val="visible"/>
                                      </p:to>
                                    </p:set>
                                    <p:animEffect transition="in" filter="checkerboard(across)">
                                      <p:cBhvr>
                                        <p:cTn id="41" dur="500"/>
                                        <p:tgtEl>
                                          <p:spTgt spid="23">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checkerboard(across)">
                                      <p:cBhvr>
                                        <p:cTn id="46" dur="500"/>
                                        <p:tgtEl>
                                          <p:spTgt spid="24">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nodeType="clickEffect">
                                  <p:stCondLst>
                                    <p:cond delay="0"/>
                                  </p:stCondLst>
                                  <p:childTnLst>
                                    <p:set>
                                      <p:cBhvr>
                                        <p:cTn id="50" dur="1" fill="hold">
                                          <p:stCondLst>
                                            <p:cond delay="0"/>
                                          </p:stCondLst>
                                        </p:cTn>
                                        <p:tgtEl>
                                          <p:spTgt spid="25">
                                            <p:txEl>
                                              <p:pRg st="0" end="0"/>
                                            </p:txEl>
                                          </p:spTgt>
                                        </p:tgtEl>
                                        <p:attrNameLst>
                                          <p:attrName>style.visibility</p:attrName>
                                        </p:attrNameLst>
                                      </p:cBhvr>
                                      <p:to>
                                        <p:strVal val="visible"/>
                                      </p:to>
                                    </p:set>
                                    <p:animEffect transition="in" filter="checkerboard(across)">
                                      <p:cBhvr>
                                        <p:cTn id="51" dur="500"/>
                                        <p:tgtEl>
                                          <p:spTgt spid="25">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26">
                                            <p:txEl>
                                              <p:pRg st="0" end="0"/>
                                            </p:txEl>
                                          </p:spTgt>
                                        </p:tgtEl>
                                        <p:attrNameLst>
                                          <p:attrName>style.visibility</p:attrName>
                                        </p:attrNameLst>
                                      </p:cBhvr>
                                      <p:to>
                                        <p:strVal val="visible"/>
                                      </p:to>
                                    </p:set>
                                    <p:animEffect transition="in" filter="checkerboard(across)">
                                      <p:cBhvr>
                                        <p:cTn id="56" dur="500"/>
                                        <p:tgtEl>
                                          <p:spTgt spid="26">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27">
                                            <p:txEl>
                                              <p:pRg st="0" end="0"/>
                                            </p:txEl>
                                          </p:spTgt>
                                        </p:tgtEl>
                                        <p:attrNameLst>
                                          <p:attrName>style.visibility</p:attrName>
                                        </p:attrNameLst>
                                      </p:cBhvr>
                                      <p:to>
                                        <p:strVal val="visible"/>
                                      </p:to>
                                    </p:set>
                                    <p:animEffect transition="in" filter="checkerboard(across)">
                                      <p:cBhvr>
                                        <p:cTn id="61" dur="500"/>
                                        <p:tgtEl>
                                          <p:spTgt spid="27">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nodeType="clickEffect">
                                  <p:stCondLst>
                                    <p:cond delay="0"/>
                                  </p:stCondLst>
                                  <p:childTnLst>
                                    <p:set>
                                      <p:cBhvr>
                                        <p:cTn id="65" dur="1" fill="hold">
                                          <p:stCondLst>
                                            <p:cond delay="0"/>
                                          </p:stCondLst>
                                        </p:cTn>
                                        <p:tgtEl>
                                          <p:spTgt spid="28">
                                            <p:txEl>
                                              <p:pRg st="0" end="0"/>
                                            </p:txEl>
                                          </p:spTgt>
                                        </p:tgtEl>
                                        <p:attrNameLst>
                                          <p:attrName>style.visibility</p:attrName>
                                        </p:attrNameLst>
                                      </p:cBhvr>
                                      <p:to>
                                        <p:strVal val="visible"/>
                                      </p:to>
                                    </p:set>
                                    <p:animEffect transition="in" filter="checkerboard(across)">
                                      <p:cBhvr>
                                        <p:cTn id="66"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72396" y="197913"/>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4214810" y="214290"/>
            <a:ext cx="350046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1/أملأ فراغات النظم التالي:</a:t>
            </a:r>
          </a:p>
        </p:txBody>
      </p:sp>
      <p:sp>
        <p:nvSpPr>
          <p:cNvPr id="5" name="شكل بيضاوي 4"/>
          <p:cNvSpPr/>
          <p:nvPr/>
        </p:nvSpPr>
        <p:spPr>
          <a:xfrm>
            <a:off x="1785918" y="785794"/>
            <a:ext cx="5143536"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الاسم الممدود</a:t>
            </a:r>
            <a:endParaRPr lang="ar-SA" sz="3200" b="1" dirty="0">
              <a:solidFill>
                <a:schemeClr val="tx1"/>
              </a:solidFill>
            </a:endParaRPr>
          </a:p>
        </p:txBody>
      </p:sp>
      <p:sp>
        <p:nvSpPr>
          <p:cNvPr id="6" name="شكل بيضاوي 5"/>
          <p:cNvSpPr/>
          <p:nvPr/>
        </p:nvSpPr>
        <p:spPr>
          <a:xfrm>
            <a:off x="6357950" y="1643050"/>
            <a:ext cx="2438416"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أصلية</a:t>
            </a:r>
            <a:endParaRPr lang="ar-SA" sz="3200" b="1" dirty="0">
              <a:solidFill>
                <a:schemeClr val="tx1"/>
              </a:solidFill>
            </a:endParaRPr>
          </a:p>
        </p:txBody>
      </p:sp>
      <p:sp>
        <p:nvSpPr>
          <p:cNvPr id="7" name="شكل بيضاوي 6"/>
          <p:cNvSpPr/>
          <p:nvPr/>
        </p:nvSpPr>
        <p:spPr>
          <a:xfrm>
            <a:off x="500034" y="1571612"/>
            <a:ext cx="2438416"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2400" b="1" dirty="0" smtClean="0">
                <a:solidFill>
                  <a:schemeClr val="tx1"/>
                </a:solidFill>
              </a:rPr>
              <a:t>منقلبة عن أصل</a:t>
            </a:r>
            <a:endParaRPr lang="ar-SA" sz="2400" b="1" dirty="0">
              <a:solidFill>
                <a:schemeClr val="tx1"/>
              </a:solidFill>
            </a:endParaRPr>
          </a:p>
        </p:txBody>
      </p:sp>
      <p:sp>
        <p:nvSpPr>
          <p:cNvPr id="8" name="شكل بيضاوي 7"/>
          <p:cNvSpPr/>
          <p:nvPr/>
        </p:nvSpPr>
        <p:spPr>
          <a:xfrm>
            <a:off x="3357554" y="1643050"/>
            <a:ext cx="2438416"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endParaRPr lang="ar-SA" sz="3200" b="1" dirty="0">
              <a:solidFill>
                <a:schemeClr val="tx1"/>
              </a:solidFill>
            </a:endParaRPr>
          </a:p>
        </p:txBody>
      </p:sp>
      <p:sp>
        <p:nvSpPr>
          <p:cNvPr id="9" name="شكل بيضاوي 8"/>
          <p:cNvSpPr/>
          <p:nvPr/>
        </p:nvSpPr>
        <p:spPr>
          <a:xfrm>
            <a:off x="714348" y="2571744"/>
            <a:ext cx="1847864"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الياء</a:t>
            </a:r>
            <a:endParaRPr lang="ar-SA" sz="3200" b="1" dirty="0">
              <a:solidFill>
                <a:schemeClr val="tx1"/>
              </a:solidFill>
            </a:endParaRPr>
          </a:p>
        </p:txBody>
      </p:sp>
      <p:sp>
        <p:nvSpPr>
          <p:cNvPr id="10" name="شكل بيضاوي 9"/>
          <p:cNvSpPr/>
          <p:nvPr/>
        </p:nvSpPr>
        <p:spPr>
          <a:xfrm>
            <a:off x="2714612" y="2571744"/>
            <a:ext cx="1847864"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 </a:t>
            </a:r>
            <a:endParaRPr lang="ar-SA" sz="3200" b="1" dirty="0">
              <a:solidFill>
                <a:schemeClr val="tx1"/>
              </a:solidFill>
            </a:endParaRPr>
          </a:p>
        </p:txBody>
      </p:sp>
      <p:sp>
        <p:nvSpPr>
          <p:cNvPr id="11" name="شكل بيضاوي 10"/>
          <p:cNvSpPr/>
          <p:nvPr/>
        </p:nvSpPr>
        <p:spPr>
          <a:xfrm>
            <a:off x="714348" y="3357562"/>
            <a:ext cx="1847864"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endParaRPr lang="ar-SA" sz="3200" b="1" dirty="0">
              <a:solidFill>
                <a:schemeClr val="tx1"/>
              </a:solidFill>
            </a:endParaRPr>
          </a:p>
        </p:txBody>
      </p:sp>
      <p:sp>
        <p:nvSpPr>
          <p:cNvPr id="12" name="شكل بيضاوي 11"/>
          <p:cNvSpPr/>
          <p:nvPr/>
        </p:nvSpPr>
        <p:spPr>
          <a:xfrm>
            <a:off x="2714612" y="3357562"/>
            <a:ext cx="1847864"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 </a:t>
            </a:r>
            <a:endParaRPr lang="ar-SA" sz="3200" b="1" dirty="0">
              <a:solidFill>
                <a:schemeClr val="tx1"/>
              </a:solidFill>
            </a:endParaRPr>
          </a:p>
        </p:txBody>
      </p:sp>
      <p:sp>
        <p:nvSpPr>
          <p:cNvPr id="13" name="شكل بيضاوي 12"/>
          <p:cNvSpPr/>
          <p:nvPr/>
        </p:nvSpPr>
        <p:spPr>
          <a:xfrm>
            <a:off x="4857752" y="3357562"/>
            <a:ext cx="1847864"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زرقاء</a:t>
            </a:r>
            <a:endParaRPr lang="ar-SA" sz="3200" b="1" dirty="0">
              <a:solidFill>
                <a:schemeClr val="tx1"/>
              </a:solidFill>
            </a:endParaRPr>
          </a:p>
        </p:txBody>
      </p:sp>
      <p:sp>
        <p:nvSpPr>
          <p:cNvPr id="14" name="شكل بيضاوي 13"/>
          <p:cNvSpPr/>
          <p:nvPr/>
        </p:nvSpPr>
        <p:spPr>
          <a:xfrm>
            <a:off x="6858016" y="3357562"/>
            <a:ext cx="1847864" cy="571504"/>
          </a:xfrm>
          <a:prstGeom prst="ellipse">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1" anchor="ctr"/>
          <a:lstStyle/>
          <a:p>
            <a:pPr algn="ctr"/>
            <a:r>
              <a:rPr lang="ar-SA" sz="3200" b="1" dirty="0" smtClean="0">
                <a:solidFill>
                  <a:schemeClr val="tx1"/>
                </a:solidFill>
              </a:rPr>
              <a:t> </a:t>
            </a:r>
            <a:endParaRPr lang="ar-SA" sz="3200" b="1" dirty="0">
              <a:solidFill>
                <a:schemeClr val="tx1"/>
              </a:solidFill>
            </a:endParaRPr>
          </a:p>
        </p:txBody>
      </p:sp>
      <p:cxnSp>
        <p:nvCxnSpPr>
          <p:cNvPr id="16" name="رابط مستقيم 15"/>
          <p:cNvCxnSpPr>
            <a:endCxn id="14" idx="0"/>
          </p:cNvCxnSpPr>
          <p:nvPr/>
        </p:nvCxnSpPr>
        <p:spPr>
          <a:xfrm rot="5400000">
            <a:off x="7212825" y="2783677"/>
            <a:ext cx="1143008" cy="4762"/>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18" name="رابط مستقيم 17"/>
          <p:cNvCxnSpPr/>
          <p:nvPr/>
        </p:nvCxnSpPr>
        <p:spPr>
          <a:xfrm rot="5400000">
            <a:off x="4538662" y="2819396"/>
            <a:ext cx="1214446" cy="4762"/>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20" name="رابط مستقيم 19"/>
          <p:cNvCxnSpPr>
            <a:endCxn id="12" idx="0"/>
          </p:cNvCxnSpPr>
          <p:nvPr/>
        </p:nvCxnSpPr>
        <p:spPr>
          <a:xfrm rot="5400000">
            <a:off x="3533768" y="3248024"/>
            <a:ext cx="214314" cy="4762"/>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23" name="رابط مستقيم 22"/>
          <p:cNvCxnSpPr/>
          <p:nvPr/>
        </p:nvCxnSpPr>
        <p:spPr>
          <a:xfrm rot="5400000">
            <a:off x="1538266" y="3248024"/>
            <a:ext cx="214314" cy="4762"/>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sp>
        <p:nvSpPr>
          <p:cNvPr id="24" name="قوس كبير أيسر 23"/>
          <p:cNvSpPr/>
          <p:nvPr/>
        </p:nvSpPr>
        <p:spPr>
          <a:xfrm rot="5400000">
            <a:off x="4250529" y="-1535941"/>
            <a:ext cx="357190" cy="6000792"/>
          </a:xfrm>
          <a:prstGeom prst="leftBrace">
            <a:avLst/>
          </a:prstGeom>
          <a:ln>
            <a:solidFill>
              <a:srgbClr val="00B050"/>
            </a:solidFill>
          </a:ln>
        </p:spPr>
        <p:style>
          <a:lnRef idx="3">
            <a:schemeClr val="accent3"/>
          </a:lnRef>
          <a:fillRef idx="0">
            <a:schemeClr val="accent3"/>
          </a:fillRef>
          <a:effectRef idx="2">
            <a:schemeClr val="accent3"/>
          </a:effectRef>
          <a:fontRef idx="minor">
            <a:schemeClr val="tx1"/>
          </a:fontRef>
        </p:style>
        <p:txBody>
          <a:bodyPr rtlCol="1" anchor="ctr"/>
          <a:lstStyle/>
          <a:p>
            <a:pPr algn="ctr"/>
            <a:endParaRPr lang="ar-SA"/>
          </a:p>
        </p:txBody>
      </p:sp>
      <p:sp>
        <p:nvSpPr>
          <p:cNvPr id="25" name="قوس كبير أيسر 24"/>
          <p:cNvSpPr/>
          <p:nvPr/>
        </p:nvSpPr>
        <p:spPr>
          <a:xfrm rot="5400000">
            <a:off x="1933556" y="1209660"/>
            <a:ext cx="357190" cy="2366978"/>
          </a:xfrm>
          <a:prstGeom prst="leftBrace">
            <a:avLst/>
          </a:prstGeom>
          <a:ln>
            <a:solidFill>
              <a:srgbClr val="00B050"/>
            </a:solidFill>
          </a:ln>
        </p:spPr>
        <p:style>
          <a:lnRef idx="3">
            <a:schemeClr val="accent3"/>
          </a:lnRef>
          <a:fillRef idx="0">
            <a:schemeClr val="accent3"/>
          </a:fillRef>
          <a:effectRef idx="2">
            <a:schemeClr val="accent3"/>
          </a:effectRef>
          <a:fontRef idx="minor">
            <a:schemeClr val="tx1"/>
          </a:fontRef>
        </p:style>
        <p:txBody>
          <a:bodyPr rtlCol="1" anchor="ctr"/>
          <a:lstStyle/>
          <a:p>
            <a:pPr algn="ctr"/>
            <a:endParaRPr lang="ar-SA"/>
          </a:p>
        </p:txBody>
      </p:sp>
      <p:cxnSp>
        <p:nvCxnSpPr>
          <p:cNvPr id="26" name="رابط مستقيم 25"/>
          <p:cNvCxnSpPr/>
          <p:nvPr/>
        </p:nvCxnSpPr>
        <p:spPr>
          <a:xfrm rot="5400000">
            <a:off x="4324348" y="1604950"/>
            <a:ext cx="214314" cy="4762"/>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sp>
        <p:nvSpPr>
          <p:cNvPr id="27" name="مربع نص 26"/>
          <p:cNvSpPr txBox="1"/>
          <p:nvPr/>
        </p:nvSpPr>
        <p:spPr>
          <a:xfrm>
            <a:off x="3714744" y="1643050"/>
            <a:ext cx="1643074" cy="523220"/>
          </a:xfrm>
          <a:prstGeom prst="rect">
            <a:avLst/>
          </a:prstGeom>
          <a:noFill/>
        </p:spPr>
        <p:txBody>
          <a:bodyPr wrap="square" rtlCol="1">
            <a:spAutoFit/>
          </a:bodyPr>
          <a:lstStyle/>
          <a:p>
            <a:pPr algn="ctr"/>
            <a:r>
              <a:rPr lang="ar-SA" sz="2800" b="1" dirty="0" smtClean="0">
                <a:solidFill>
                  <a:schemeClr val="accent2">
                    <a:lumMod val="75000"/>
                  </a:schemeClr>
                </a:solidFill>
              </a:rPr>
              <a:t>للتأنيث</a:t>
            </a:r>
            <a:endParaRPr lang="ar-SA" sz="2000" b="1" dirty="0">
              <a:solidFill>
                <a:schemeClr val="accent2">
                  <a:lumMod val="75000"/>
                </a:schemeClr>
              </a:solidFill>
            </a:endParaRPr>
          </a:p>
        </p:txBody>
      </p:sp>
      <p:sp>
        <p:nvSpPr>
          <p:cNvPr id="28" name="مربع نص 27"/>
          <p:cNvSpPr txBox="1"/>
          <p:nvPr/>
        </p:nvSpPr>
        <p:spPr>
          <a:xfrm>
            <a:off x="2786050" y="2620028"/>
            <a:ext cx="1643074" cy="523220"/>
          </a:xfrm>
          <a:prstGeom prst="rect">
            <a:avLst/>
          </a:prstGeom>
          <a:noFill/>
        </p:spPr>
        <p:txBody>
          <a:bodyPr wrap="square" rtlCol="1">
            <a:spAutoFit/>
          </a:bodyPr>
          <a:lstStyle/>
          <a:p>
            <a:pPr algn="ctr"/>
            <a:r>
              <a:rPr lang="ar-SA" sz="2800" b="1" dirty="0" smtClean="0">
                <a:solidFill>
                  <a:schemeClr val="accent2">
                    <a:lumMod val="75000"/>
                  </a:schemeClr>
                </a:solidFill>
              </a:rPr>
              <a:t>واو</a:t>
            </a:r>
            <a:endParaRPr lang="ar-SA" sz="2000" b="1" dirty="0">
              <a:solidFill>
                <a:schemeClr val="accent2">
                  <a:lumMod val="75000"/>
                </a:schemeClr>
              </a:solidFill>
            </a:endParaRPr>
          </a:p>
        </p:txBody>
      </p:sp>
      <p:sp>
        <p:nvSpPr>
          <p:cNvPr id="29" name="مربع نص 28"/>
          <p:cNvSpPr txBox="1"/>
          <p:nvPr/>
        </p:nvSpPr>
        <p:spPr>
          <a:xfrm>
            <a:off x="7000892" y="3357562"/>
            <a:ext cx="1643074" cy="523220"/>
          </a:xfrm>
          <a:prstGeom prst="rect">
            <a:avLst/>
          </a:prstGeom>
          <a:noFill/>
        </p:spPr>
        <p:txBody>
          <a:bodyPr wrap="square" rtlCol="1">
            <a:spAutoFit/>
          </a:bodyPr>
          <a:lstStyle/>
          <a:p>
            <a:pPr algn="ctr"/>
            <a:r>
              <a:rPr lang="ar-SA" sz="2800" b="1" dirty="0" smtClean="0">
                <a:solidFill>
                  <a:schemeClr val="accent2">
                    <a:lumMod val="75000"/>
                  </a:schemeClr>
                </a:solidFill>
              </a:rPr>
              <a:t>إنشاء</a:t>
            </a:r>
            <a:endParaRPr lang="ar-SA" sz="2000" b="1" dirty="0">
              <a:solidFill>
                <a:schemeClr val="accent2">
                  <a:lumMod val="75000"/>
                </a:schemeClr>
              </a:solidFill>
            </a:endParaRPr>
          </a:p>
        </p:txBody>
      </p:sp>
      <p:sp>
        <p:nvSpPr>
          <p:cNvPr id="30" name="مربع نص 29"/>
          <p:cNvSpPr txBox="1"/>
          <p:nvPr/>
        </p:nvSpPr>
        <p:spPr>
          <a:xfrm>
            <a:off x="2786050" y="3357562"/>
            <a:ext cx="1643074" cy="523220"/>
          </a:xfrm>
          <a:prstGeom prst="rect">
            <a:avLst/>
          </a:prstGeom>
          <a:noFill/>
        </p:spPr>
        <p:txBody>
          <a:bodyPr wrap="square" rtlCol="1">
            <a:spAutoFit/>
          </a:bodyPr>
          <a:lstStyle/>
          <a:p>
            <a:pPr algn="ctr"/>
            <a:r>
              <a:rPr lang="ar-SA" sz="2800" b="1" dirty="0" smtClean="0">
                <a:solidFill>
                  <a:schemeClr val="accent2">
                    <a:lumMod val="75000"/>
                  </a:schemeClr>
                </a:solidFill>
              </a:rPr>
              <a:t>دعاء</a:t>
            </a:r>
            <a:endParaRPr lang="ar-SA" sz="2000" b="1" dirty="0">
              <a:solidFill>
                <a:schemeClr val="accent2">
                  <a:lumMod val="75000"/>
                </a:schemeClr>
              </a:solidFill>
            </a:endParaRPr>
          </a:p>
        </p:txBody>
      </p:sp>
      <p:sp>
        <p:nvSpPr>
          <p:cNvPr id="31" name="مربع نص 30"/>
          <p:cNvSpPr txBox="1"/>
          <p:nvPr/>
        </p:nvSpPr>
        <p:spPr>
          <a:xfrm>
            <a:off x="785786" y="3357562"/>
            <a:ext cx="1643074" cy="523220"/>
          </a:xfrm>
          <a:prstGeom prst="rect">
            <a:avLst/>
          </a:prstGeom>
          <a:noFill/>
        </p:spPr>
        <p:txBody>
          <a:bodyPr wrap="square" rtlCol="1">
            <a:spAutoFit/>
          </a:bodyPr>
          <a:lstStyle/>
          <a:p>
            <a:pPr algn="ctr"/>
            <a:r>
              <a:rPr lang="ar-SA" sz="2800" b="1" dirty="0" smtClean="0">
                <a:solidFill>
                  <a:schemeClr val="accent2">
                    <a:lumMod val="75000"/>
                  </a:schemeClr>
                </a:solidFill>
              </a:rPr>
              <a:t>إلقاء</a:t>
            </a:r>
            <a:endParaRPr lang="ar-SA" sz="2000" b="1" dirty="0">
              <a:solidFill>
                <a:schemeClr val="accent2">
                  <a:lumMod val="75000"/>
                </a:schemeClr>
              </a:solidFill>
            </a:endParaRPr>
          </a:p>
        </p:txBody>
      </p:sp>
      <p:sp>
        <p:nvSpPr>
          <p:cNvPr id="32" name="مربع نص 31"/>
          <p:cNvSpPr txBox="1"/>
          <p:nvPr/>
        </p:nvSpPr>
        <p:spPr>
          <a:xfrm>
            <a:off x="857224" y="4000504"/>
            <a:ext cx="7500990"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2/أشارك مجموعتي في العودة إلى نصوص الوحدة،وأستخرج الأسماء الممدودة،وأصنفها في الجدول التالي:</a:t>
            </a:r>
          </a:p>
        </p:txBody>
      </p:sp>
      <p:graphicFrame>
        <p:nvGraphicFramePr>
          <p:cNvPr id="33" name="جدول 32"/>
          <p:cNvGraphicFramePr>
            <a:graphicFrameLocks noGrp="1"/>
          </p:cNvGraphicFramePr>
          <p:nvPr/>
        </p:nvGraphicFramePr>
        <p:xfrm>
          <a:off x="714348" y="4929198"/>
          <a:ext cx="7858180" cy="1039182"/>
        </p:xfrm>
        <a:graphic>
          <a:graphicData uri="http://schemas.openxmlformats.org/drawingml/2006/table">
            <a:tbl>
              <a:tblPr rtl="1" firstRow="1" bandRow="1">
                <a:tableStyleId>{5C22544A-7EE6-4342-B048-85BDC9FD1C3A}</a:tableStyleId>
              </a:tblPr>
              <a:tblGrid>
                <a:gridCol w="1964545"/>
                <a:gridCol w="1964545"/>
                <a:gridCol w="1964545"/>
                <a:gridCol w="1964545"/>
              </a:tblGrid>
              <a:tr h="285752">
                <a:tc>
                  <a:txBody>
                    <a:bodyPr/>
                    <a:lstStyle/>
                    <a:p>
                      <a:pPr algn="ctr" rtl="1"/>
                      <a:r>
                        <a:rPr lang="ar-SA" sz="2000" b="1" dirty="0" smtClean="0">
                          <a:solidFill>
                            <a:schemeClr val="tx1"/>
                          </a:solidFill>
                        </a:rPr>
                        <a:t>الاسم الممدود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a:tcPr>
                </a:tc>
                <a:tc>
                  <a:txBody>
                    <a:bodyPr/>
                    <a:lstStyle/>
                    <a:p>
                      <a:pPr algn="ctr" rtl="1"/>
                      <a:r>
                        <a:rPr lang="ar-SA" sz="2000" b="1" dirty="0" smtClean="0">
                          <a:solidFill>
                            <a:schemeClr val="tx1"/>
                          </a:solidFill>
                        </a:rPr>
                        <a:t>نوع</a:t>
                      </a:r>
                      <a:r>
                        <a:rPr lang="ar-SA" sz="2000" b="1" baseline="0" dirty="0" smtClean="0">
                          <a:solidFill>
                            <a:schemeClr val="tx1"/>
                          </a:solidFill>
                        </a:rPr>
                        <a:t> الهمزة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a:tcPr>
                </a:tc>
                <a:tc>
                  <a:txBody>
                    <a:bodyPr/>
                    <a:lstStyle/>
                    <a:p>
                      <a:pPr algn="ctr" rtl="1"/>
                      <a:r>
                        <a:rPr lang="ar-SA" sz="2000" b="1" dirty="0" smtClean="0">
                          <a:solidFill>
                            <a:schemeClr val="tx1"/>
                          </a:solidFill>
                        </a:rPr>
                        <a:t>الاسم الممدود</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a:tcPr>
                </a:tc>
                <a:tc>
                  <a:txBody>
                    <a:bodyPr/>
                    <a:lstStyle/>
                    <a:p>
                      <a:pPr algn="ctr" rtl="1"/>
                      <a:r>
                        <a:rPr lang="ar-SA" sz="2000" b="1" dirty="0" smtClean="0">
                          <a:solidFill>
                            <a:schemeClr val="tx1"/>
                          </a:solidFill>
                        </a:rPr>
                        <a:t>نوع الهمزة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a:tcPr>
                </a:tc>
              </a:tr>
              <a:tr h="642942">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7">
                                            <p:txEl>
                                              <p:pRg st="0" end="0"/>
                                            </p:txEl>
                                          </p:spTgt>
                                        </p:tgtEl>
                                        <p:attrNameLst>
                                          <p:attrName>style.visibility</p:attrName>
                                        </p:attrNameLst>
                                      </p:cBhvr>
                                      <p:to>
                                        <p:strVal val="visible"/>
                                      </p:to>
                                    </p:set>
                                    <p:animEffect transition="in" filter="checkerboard(across)">
                                      <p:cBhvr>
                                        <p:cTn id="15" dur="500"/>
                                        <p:tgtEl>
                                          <p:spTgt spid="2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checkerboard(across)">
                                      <p:cBhvr>
                                        <p:cTn id="20" dur="500"/>
                                        <p:tgtEl>
                                          <p:spTgt spid="2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checkerboard(across)">
                                      <p:cBhvr>
                                        <p:cTn id="25" dur="500"/>
                                        <p:tgtEl>
                                          <p:spTgt spid="29">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0">
                                            <p:txEl>
                                              <p:pRg st="0" end="0"/>
                                            </p:txEl>
                                          </p:spTgt>
                                        </p:tgtEl>
                                        <p:attrNameLst>
                                          <p:attrName>style.visibility</p:attrName>
                                        </p:attrNameLst>
                                      </p:cBhvr>
                                      <p:to>
                                        <p:strVal val="visible"/>
                                      </p:to>
                                    </p:set>
                                    <p:animEffect transition="in" filter="checkerboard(across)">
                                      <p:cBhvr>
                                        <p:cTn id="30" dur="500"/>
                                        <p:tgtEl>
                                          <p:spTgt spid="3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31">
                                            <p:txEl>
                                              <p:pRg st="0" end="0"/>
                                            </p:txEl>
                                          </p:spTgt>
                                        </p:tgtEl>
                                        <p:attrNameLst>
                                          <p:attrName>style.visibility</p:attrName>
                                        </p:attrNameLst>
                                      </p:cBhvr>
                                      <p:to>
                                        <p:strVal val="visible"/>
                                      </p:to>
                                    </p:set>
                                    <p:animEffect transition="in" filter="checkerboard(across)">
                                      <p:cBhvr>
                                        <p:cTn id="35" dur="500"/>
                                        <p:tgtEl>
                                          <p:spTgt spid="31">
                                            <p:txEl>
                                              <p:pRg st="0" end="0"/>
                                            </p:txEl>
                                          </p:spTgt>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strips(downLeft)">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3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753858" y="166962"/>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214282" y="142852"/>
            <a:ext cx="7572428"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أصوغ من الأفعال الملونة أسماء ممدودة على غرار المثل الأول:</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graphicFrame>
        <p:nvGraphicFramePr>
          <p:cNvPr id="5" name="جدول 4"/>
          <p:cNvGraphicFramePr>
            <a:graphicFrameLocks noGrp="1"/>
          </p:cNvGraphicFramePr>
          <p:nvPr/>
        </p:nvGraphicFramePr>
        <p:xfrm>
          <a:off x="500034" y="857232"/>
          <a:ext cx="7858180" cy="2377440"/>
        </p:xfrm>
        <a:graphic>
          <a:graphicData uri="http://schemas.openxmlformats.org/drawingml/2006/table">
            <a:tbl>
              <a:tblPr rtl="1" firstRow="1" bandRow="1">
                <a:tableStyleId>{00A15C55-8517-42AA-B614-E9B94910E393}</a:tableStyleId>
              </a:tblPr>
              <a:tblGrid>
                <a:gridCol w="6341978"/>
                <a:gridCol w="1516202"/>
              </a:tblGrid>
              <a:tr h="370840">
                <a:tc>
                  <a:txBody>
                    <a:bodyPr/>
                    <a:lstStyle/>
                    <a:p>
                      <a:pPr algn="ctr" rtl="1"/>
                      <a:r>
                        <a:rPr lang="ar-SA" sz="2000" b="1" dirty="0" smtClean="0">
                          <a:solidFill>
                            <a:schemeClr val="tx1"/>
                          </a:solidFill>
                        </a:rPr>
                        <a:t>الأمثلة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1"/>
                      <a:r>
                        <a:rPr lang="ar-SA" sz="2000" b="1" dirty="0" smtClean="0">
                          <a:solidFill>
                            <a:schemeClr val="tx1"/>
                          </a:solidFill>
                        </a:rPr>
                        <a:t>الاسم الممدود</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70840">
                <a:tc>
                  <a:txBody>
                    <a:bodyPr/>
                    <a:lstStyle/>
                    <a:p>
                      <a:pPr algn="ctr" rtl="1"/>
                      <a:r>
                        <a:rPr lang="ar-SA" sz="2000" b="1" dirty="0" smtClean="0">
                          <a:solidFill>
                            <a:schemeClr val="tx1"/>
                          </a:solidFill>
                        </a:rPr>
                        <a:t>إذا أصاب التلوث الهواء غدت</a:t>
                      </a:r>
                      <a:r>
                        <a:rPr lang="ar-SA" sz="2000" b="1" baseline="0" dirty="0" smtClean="0">
                          <a:solidFill>
                            <a:schemeClr val="tx1"/>
                          </a:solidFill>
                        </a:rPr>
                        <a:t> له رائحة وامتلأ بالغيوم</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1"/>
                      <a:r>
                        <a:rPr lang="ar-SA" sz="2000" b="1" dirty="0" smtClean="0">
                          <a:solidFill>
                            <a:schemeClr val="tx1"/>
                          </a:solidFill>
                        </a:rPr>
                        <a:t>امتلاء</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70840">
                <a:tc>
                  <a:txBody>
                    <a:bodyPr/>
                    <a:lstStyle/>
                    <a:p>
                      <a:pPr algn="ctr" rtl="1"/>
                      <a:r>
                        <a:rPr lang="ar-SA" sz="2000" b="1" dirty="0" smtClean="0">
                          <a:solidFill>
                            <a:schemeClr val="tx1"/>
                          </a:solidFill>
                        </a:rPr>
                        <a:t>دعا الإسلام إلى النظافة</a:t>
                      </a:r>
                      <a:r>
                        <a:rPr lang="ar-SA" sz="2000" b="1" baseline="0" dirty="0" smtClean="0">
                          <a:solidFill>
                            <a:schemeClr val="tx1"/>
                          </a:solidFill>
                        </a:rPr>
                        <a:t> بجميع أشكالها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70840">
                <a:tc>
                  <a:txBody>
                    <a:bodyPr/>
                    <a:lstStyle/>
                    <a:p>
                      <a:pPr algn="ctr" rtl="1"/>
                      <a:r>
                        <a:rPr lang="ar-SA" sz="2000" b="1" dirty="0" smtClean="0">
                          <a:solidFill>
                            <a:schemeClr val="tx1"/>
                          </a:solidFill>
                        </a:rPr>
                        <a:t>تلوث التربة يتلف الطبقة الرقيقة التي تغطي الأرض</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70840">
                <a:tc>
                  <a:txBody>
                    <a:bodyPr/>
                    <a:lstStyle/>
                    <a:p>
                      <a:pPr algn="ctr" rtl="1"/>
                      <a:r>
                        <a:rPr lang="ar-SA" sz="2000" b="1" dirty="0" smtClean="0">
                          <a:solidFill>
                            <a:schemeClr val="tx1"/>
                          </a:solidFill>
                        </a:rPr>
                        <a:t>ينمو</a:t>
                      </a:r>
                      <a:r>
                        <a:rPr lang="ar-SA" sz="2000" b="1" baseline="0" dirty="0" smtClean="0">
                          <a:solidFill>
                            <a:schemeClr val="tx1"/>
                          </a:solidFill>
                        </a:rPr>
                        <a:t> النبات في الهواء النقي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70840">
                <a:tc>
                  <a:txBody>
                    <a:bodyPr/>
                    <a:lstStyle/>
                    <a:p>
                      <a:pPr algn="ctr" rtl="1"/>
                      <a:r>
                        <a:rPr lang="ar-SA" sz="2000" b="1" dirty="0" smtClean="0">
                          <a:solidFill>
                            <a:schemeClr val="tx1"/>
                          </a:solidFill>
                        </a:rPr>
                        <a:t>تسوّد السحب عند تشغيل محركات المركبات والمصانع والأفران الصناعية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bl>
          </a:graphicData>
        </a:graphic>
      </p:graphicFrame>
      <p:sp>
        <p:nvSpPr>
          <p:cNvPr id="6" name="مربع نص 5"/>
          <p:cNvSpPr txBox="1"/>
          <p:nvPr/>
        </p:nvSpPr>
        <p:spPr>
          <a:xfrm>
            <a:off x="571472" y="1571612"/>
            <a:ext cx="1357322" cy="523220"/>
          </a:xfrm>
          <a:prstGeom prst="rect">
            <a:avLst/>
          </a:prstGeom>
          <a:noFill/>
        </p:spPr>
        <p:txBody>
          <a:bodyPr wrap="square" rtlCol="1">
            <a:spAutoFit/>
          </a:bodyPr>
          <a:lstStyle/>
          <a:p>
            <a:pPr algn="ctr"/>
            <a:r>
              <a:rPr lang="ar-SA" sz="2800" b="1" dirty="0" smtClean="0">
                <a:solidFill>
                  <a:schemeClr val="accent2">
                    <a:lumMod val="75000"/>
                  </a:schemeClr>
                </a:solidFill>
              </a:rPr>
              <a:t>دعاء</a:t>
            </a:r>
            <a:endParaRPr lang="ar-SA" sz="2000" b="1" dirty="0">
              <a:solidFill>
                <a:schemeClr val="accent2">
                  <a:lumMod val="75000"/>
                </a:schemeClr>
              </a:solidFill>
            </a:endParaRPr>
          </a:p>
        </p:txBody>
      </p:sp>
      <p:sp>
        <p:nvSpPr>
          <p:cNvPr id="7" name="مربع نص 6"/>
          <p:cNvSpPr txBox="1"/>
          <p:nvPr/>
        </p:nvSpPr>
        <p:spPr>
          <a:xfrm>
            <a:off x="571472" y="2000240"/>
            <a:ext cx="1357322" cy="523220"/>
          </a:xfrm>
          <a:prstGeom prst="rect">
            <a:avLst/>
          </a:prstGeom>
          <a:noFill/>
        </p:spPr>
        <p:txBody>
          <a:bodyPr wrap="square" rtlCol="1">
            <a:spAutoFit/>
          </a:bodyPr>
          <a:lstStyle/>
          <a:p>
            <a:pPr algn="ctr"/>
            <a:r>
              <a:rPr lang="ar-SA" sz="2800" b="1" dirty="0" smtClean="0">
                <a:solidFill>
                  <a:schemeClr val="accent2">
                    <a:lumMod val="75000"/>
                  </a:schemeClr>
                </a:solidFill>
              </a:rPr>
              <a:t>غطاء</a:t>
            </a:r>
            <a:endParaRPr lang="ar-SA" sz="2000" b="1" dirty="0">
              <a:solidFill>
                <a:schemeClr val="accent2">
                  <a:lumMod val="75000"/>
                </a:schemeClr>
              </a:solidFill>
            </a:endParaRPr>
          </a:p>
        </p:txBody>
      </p:sp>
      <p:sp>
        <p:nvSpPr>
          <p:cNvPr id="8" name="مربع نص 7"/>
          <p:cNvSpPr txBox="1"/>
          <p:nvPr/>
        </p:nvSpPr>
        <p:spPr>
          <a:xfrm>
            <a:off x="571472" y="2405714"/>
            <a:ext cx="1357322" cy="523220"/>
          </a:xfrm>
          <a:prstGeom prst="rect">
            <a:avLst/>
          </a:prstGeom>
          <a:noFill/>
        </p:spPr>
        <p:txBody>
          <a:bodyPr wrap="square" rtlCol="1">
            <a:spAutoFit/>
          </a:bodyPr>
          <a:lstStyle/>
          <a:p>
            <a:pPr algn="ctr"/>
            <a:r>
              <a:rPr lang="ar-SA" sz="2800" b="1" dirty="0" smtClean="0">
                <a:solidFill>
                  <a:schemeClr val="accent2">
                    <a:lumMod val="75000"/>
                  </a:schemeClr>
                </a:solidFill>
              </a:rPr>
              <a:t>ينمو</a:t>
            </a:r>
            <a:endParaRPr lang="ar-SA" sz="2000" b="1" dirty="0">
              <a:solidFill>
                <a:schemeClr val="accent2">
                  <a:lumMod val="75000"/>
                </a:schemeClr>
              </a:solidFill>
            </a:endParaRPr>
          </a:p>
        </p:txBody>
      </p:sp>
      <p:sp>
        <p:nvSpPr>
          <p:cNvPr id="9" name="مربع نص 8"/>
          <p:cNvSpPr txBox="1"/>
          <p:nvPr/>
        </p:nvSpPr>
        <p:spPr>
          <a:xfrm>
            <a:off x="571472" y="2786058"/>
            <a:ext cx="1357322" cy="523220"/>
          </a:xfrm>
          <a:prstGeom prst="rect">
            <a:avLst/>
          </a:prstGeom>
          <a:noFill/>
        </p:spPr>
        <p:txBody>
          <a:bodyPr wrap="square" rtlCol="1">
            <a:spAutoFit/>
          </a:bodyPr>
          <a:lstStyle/>
          <a:p>
            <a:pPr algn="ctr"/>
            <a:r>
              <a:rPr lang="ar-SA" sz="2800" b="1" dirty="0" smtClean="0">
                <a:solidFill>
                  <a:schemeClr val="accent2">
                    <a:lumMod val="75000"/>
                  </a:schemeClr>
                </a:solidFill>
              </a:rPr>
              <a:t>تسود</a:t>
            </a:r>
            <a:endParaRPr lang="ar-SA" sz="2000" b="1" dirty="0">
              <a:solidFill>
                <a:schemeClr val="accent2">
                  <a:lumMod val="75000"/>
                </a:schemeClr>
              </a:solidFill>
            </a:endParaRPr>
          </a:p>
        </p:txBody>
      </p:sp>
      <p:sp>
        <p:nvSpPr>
          <p:cNvPr id="10" name="نجمة مكونة من 7 نقاط 9"/>
          <p:cNvSpPr/>
          <p:nvPr/>
        </p:nvSpPr>
        <p:spPr>
          <a:xfrm rot="565303">
            <a:off x="7825296" y="3381672"/>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11" name="مربع نص 10"/>
          <p:cNvSpPr txBox="1"/>
          <p:nvPr/>
        </p:nvSpPr>
        <p:spPr>
          <a:xfrm>
            <a:off x="285720" y="3357562"/>
            <a:ext cx="7572428"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أكمل الدائرة بأسماء ممدودة مع استيفاء أنواع الممدود التي تعلمتها:</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
        <p:nvSpPr>
          <p:cNvPr id="12" name="شكل بيضاوي 11"/>
          <p:cNvSpPr/>
          <p:nvPr/>
        </p:nvSpPr>
        <p:spPr>
          <a:xfrm>
            <a:off x="2428860" y="4286256"/>
            <a:ext cx="3214710" cy="2357454"/>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3" name="شكل بيضاوي 12"/>
          <p:cNvSpPr/>
          <p:nvPr/>
        </p:nvSpPr>
        <p:spPr>
          <a:xfrm>
            <a:off x="2714612" y="4572008"/>
            <a:ext cx="2643206" cy="1785950"/>
          </a:xfrm>
          <a:prstGeom prst="ellipse">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4" name="شكل بيضاوي 13"/>
          <p:cNvSpPr/>
          <p:nvPr/>
        </p:nvSpPr>
        <p:spPr>
          <a:xfrm>
            <a:off x="3000364" y="4786322"/>
            <a:ext cx="2071702" cy="135732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5" name="شكل بيضاوي 14"/>
          <p:cNvSpPr/>
          <p:nvPr/>
        </p:nvSpPr>
        <p:spPr>
          <a:xfrm>
            <a:off x="3428992" y="4929198"/>
            <a:ext cx="1276360" cy="1062046"/>
          </a:xfrm>
          <a:prstGeom prst="ellipse">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5400" b="1" dirty="0" smtClean="0">
                <a:solidFill>
                  <a:schemeClr val="tx1"/>
                </a:solidFill>
              </a:rPr>
              <a:t>ء</a:t>
            </a:r>
            <a:endParaRPr lang="ar-SA" sz="5400" b="1" dirty="0">
              <a:solidFill>
                <a:schemeClr val="tx1"/>
              </a:solidFill>
            </a:endParaRPr>
          </a:p>
        </p:txBody>
      </p:sp>
      <p:cxnSp>
        <p:nvCxnSpPr>
          <p:cNvPr id="17" name="رابط مستقيم 16"/>
          <p:cNvCxnSpPr/>
          <p:nvPr/>
        </p:nvCxnSpPr>
        <p:spPr>
          <a:xfrm rot="5400000">
            <a:off x="4500562" y="4572008"/>
            <a:ext cx="500066" cy="500066"/>
          </a:xfrm>
          <a:prstGeom prst="line">
            <a:avLst/>
          </a:prstGeom>
        </p:spPr>
        <p:style>
          <a:lnRef idx="1">
            <a:schemeClr val="dk1"/>
          </a:lnRef>
          <a:fillRef idx="0">
            <a:schemeClr val="dk1"/>
          </a:fillRef>
          <a:effectRef idx="0">
            <a:schemeClr val="dk1"/>
          </a:effectRef>
          <a:fontRef idx="minor">
            <a:schemeClr val="tx1"/>
          </a:fontRef>
        </p:style>
      </p:cxnSp>
      <p:cxnSp>
        <p:nvCxnSpPr>
          <p:cNvPr id="18" name="رابط مستقيم 17"/>
          <p:cNvCxnSpPr/>
          <p:nvPr/>
        </p:nvCxnSpPr>
        <p:spPr>
          <a:xfrm rot="10800000" flipV="1">
            <a:off x="2786050" y="5715016"/>
            <a:ext cx="642942" cy="428628"/>
          </a:xfrm>
          <a:prstGeom prst="line">
            <a:avLst/>
          </a:prstGeom>
        </p:spPr>
        <p:style>
          <a:lnRef idx="1">
            <a:schemeClr val="dk1"/>
          </a:lnRef>
          <a:fillRef idx="0">
            <a:schemeClr val="dk1"/>
          </a:fillRef>
          <a:effectRef idx="0">
            <a:schemeClr val="dk1"/>
          </a:effectRef>
          <a:fontRef idx="minor">
            <a:schemeClr val="tx1"/>
          </a:fontRef>
        </p:style>
      </p:cxnSp>
      <p:cxnSp>
        <p:nvCxnSpPr>
          <p:cNvPr id="19" name="رابط مستقيم 18"/>
          <p:cNvCxnSpPr>
            <a:endCxn id="12" idx="1"/>
          </p:cNvCxnSpPr>
          <p:nvPr/>
        </p:nvCxnSpPr>
        <p:spPr>
          <a:xfrm rot="10800000">
            <a:off x="2899644" y="4631498"/>
            <a:ext cx="672224" cy="440577"/>
          </a:xfrm>
          <a:prstGeom prst="line">
            <a:avLst/>
          </a:prstGeom>
        </p:spPr>
        <p:style>
          <a:lnRef idx="1">
            <a:schemeClr val="dk1"/>
          </a:lnRef>
          <a:fillRef idx="0">
            <a:schemeClr val="dk1"/>
          </a:fillRef>
          <a:effectRef idx="0">
            <a:schemeClr val="dk1"/>
          </a:effectRef>
          <a:fontRef idx="minor">
            <a:schemeClr val="tx1"/>
          </a:fontRef>
        </p:style>
      </p:cxnSp>
      <p:cxnSp>
        <p:nvCxnSpPr>
          <p:cNvPr id="21" name="رابط مستقيم 20"/>
          <p:cNvCxnSpPr/>
          <p:nvPr/>
        </p:nvCxnSpPr>
        <p:spPr>
          <a:xfrm rot="10800000">
            <a:off x="4714876" y="5643578"/>
            <a:ext cx="785818" cy="357192"/>
          </a:xfrm>
          <a:prstGeom prst="line">
            <a:avLst/>
          </a:prstGeom>
        </p:spPr>
        <p:style>
          <a:lnRef idx="1">
            <a:schemeClr val="dk1"/>
          </a:lnRef>
          <a:fillRef idx="0">
            <a:schemeClr val="dk1"/>
          </a:fillRef>
          <a:effectRef idx="0">
            <a:schemeClr val="dk1"/>
          </a:effectRef>
          <a:fontRef idx="minor">
            <a:schemeClr val="tx1"/>
          </a:fontRef>
        </p:style>
      </p:cxnSp>
      <p:cxnSp>
        <p:nvCxnSpPr>
          <p:cNvPr id="24" name="رابط مستقيم 23"/>
          <p:cNvCxnSpPr>
            <a:endCxn id="15" idx="4"/>
          </p:cNvCxnSpPr>
          <p:nvPr/>
        </p:nvCxnSpPr>
        <p:spPr>
          <a:xfrm rot="16200000" flipV="1">
            <a:off x="3850477" y="6207939"/>
            <a:ext cx="581028" cy="147638"/>
          </a:xfrm>
          <a:prstGeom prst="line">
            <a:avLst/>
          </a:prstGeom>
        </p:spPr>
        <p:style>
          <a:lnRef idx="1">
            <a:schemeClr val="dk1"/>
          </a:lnRef>
          <a:fillRef idx="0">
            <a:schemeClr val="dk1"/>
          </a:fillRef>
          <a:effectRef idx="0">
            <a:schemeClr val="dk1"/>
          </a:effectRef>
          <a:fontRef idx="minor">
            <a:schemeClr val="tx1"/>
          </a:fontRef>
        </p:style>
      </p:cxnSp>
      <p:sp>
        <p:nvSpPr>
          <p:cNvPr id="30" name="مربع نص 29"/>
          <p:cNvSpPr txBox="1"/>
          <p:nvPr/>
        </p:nvSpPr>
        <p:spPr>
          <a:xfrm>
            <a:off x="4857752" y="5214950"/>
            <a:ext cx="571504" cy="400110"/>
          </a:xfrm>
          <a:prstGeom prst="rect">
            <a:avLst/>
          </a:prstGeom>
          <a:noFill/>
        </p:spPr>
        <p:txBody>
          <a:bodyPr wrap="square" rtlCol="1">
            <a:spAutoFit/>
          </a:bodyPr>
          <a:lstStyle/>
          <a:p>
            <a:pPr algn="ctr"/>
            <a:r>
              <a:rPr lang="ar-SA" sz="2000" b="1" dirty="0" smtClean="0"/>
              <a:t>ض</a:t>
            </a:r>
            <a:endParaRPr lang="ar-SA" sz="2000" b="1" dirty="0"/>
          </a:p>
        </p:txBody>
      </p:sp>
      <p:sp>
        <p:nvSpPr>
          <p:cNvPr id="31" name="مربع نص 30"/>
          <p:cNvSpPr txBox="1"/>
          <p:nvPr/>
        </p:nvSpPr>
        <p:spPr>
          <a:xfrm>
            <a:off x="4572000" y="5214950"/>
            <a:ext cx="571504" cy="400110"/>
          </a:xfrm>
          <a:prstGeom prst="rect">
            <a:avLst/>
          </a:prstGeom>
          <a:noFill/>
        </p:spPr>
        <p:txBody>
          <a:bodyPr wrap="square" rtlCol="1">
            <a:spAutoFit/>
          </a:bodyPr>
          <a:lstStyle/>
          <a:p>
            <a:pPr algn="ctr"/>
            <a:r>
              <a:rPr lang="ar-SA" sz="2000" b="1" dirty="0" smtClean="0"/>
              <a:t>و</a:t>
            </a:r>
            <a:endParaRPr lang="ar-SA" sz="2000" b="1" dirty="0"/>
          </a:p>
        </p:txBody>
      </p:sp>
      <p:sp>
        <p:nvSpPr>
          <p:cNvPr id="32" name="مربع نص 31"/>
          <p:cNvSpPr txBox="1"/>
          <p:nvPr/>
        </p:nvSpPr>
        <p:spPr>
          <a:xfrm>
            <a:off x="4286248" y="5643578"/>
            <a:ext cx="571504" cy="400110"/>
          </a:xfrm>
          <a:prstGeom prst="rect">
            <a:avLst/>
          </a:prstGeom>
          <a:noFill/>
        </p:spPr>
        <p:txBody>
          <a:bodyPr wrap="square" rtlCol="1">
            <a:spAutoFit/>
          </a:bodyPr>
          <a:lstStyle/>
          <a:p>
            <a:pPr algn="ctr"/>
            <a:r>
              <a:rPr lang="ar-SA" sz="2000" b="1" dirty="0" smtClean="0"/>
              <a:t>ا</a:t>
            </a:r>
            <a:endParaRPr lang="ar-SA" sz="2000" b="1" dirty="0"/>
          </a:p>
        </p:txBody>
      </p:sp>
      <p:sp>
        <p:nvSpPr>
          <p:cNvPr id="33" name="مربع نص 32"/>
          <p:cNvSpPr txBox="1"/>
          <p:nvPr/>
        </p:nvSpPr>
        <p:spPr>
          <a:xfrm>
            <a:off x="3286116" y="5743534"/>
            <a:ext cx="571504" cy="400110"/>
          </a:xfrm>
          <a:prstGeom prst="rect">
            <a:avLst/>
          </a:prstGeom>
          <a:noFill/>
        </p:spPr>
        <p:txBody>
          <a:bodyPr wrap="square" rtlCol="1">
            <a:spAutoFit/>
          </a:bodyPr>
          <a:lstStyle/>
          <a:p>
            <a:pPr algn="ctr"/>
            <a:r>
              <a:rPr lang="ar-SA" sz="2000" b="1" dirty="0" smtClean="0"/>
              <a:t>ا</a:t>
            </a:r>
            <a:endParaRPr lang="ar-SA" sz="2000" b="1" dirty="0"/>
          </a:p>
        </p:txBody>
      </p:sp>
      <p:sp>
        <p:nvSpPr>
          <p:cNvPr id="34" name="مربع نص 33"/>
          <p:cNvSpPr txBox="1"/>
          <p:nvPr/>
        </p:nvSpPr>
        <p:spPr>
          <a:xfrm>
            <a:off x="2928926" y="5214950"/>
            <a:ext cx="571504" cy="400110"/>
          </a:xfrm>
          <a:prstGeom prst="rect">
            <a:avLst/>
          </a:prstGeom>
          <a:noFill/>
        </p:spPr>
        <p:txBody>
          <a:bodyPr wrap="square" rtlCol="1">
            <a:spAutoFit/>
          </a:bodyPr>
          <a:lstStyle/>
          <a:p>
            <a:pPr algn="ctr"/>
            <a:r>
              <a:rPr lang="ar-SA" sz="2000" b="1" dirty="0" smtClean="0"/>
              <a:t>ا</a:t>
            </a:r>
            <a:endParaRPr lang="ar-SA" sz="2000" b="1" dirty="0"/>
          </a:p>
        </p:txBody>
      </p:sp>
      <p:sp>
        <p:nvSpPr>
          <p:cNvPr id="35" name="مربع نص 34"/>
          <p:cNvSpPr txBox="1"/>
          <p:nvPr/>
        </p:nvSpPr>
        <p:spPr>
          <a:xfrm>
            <a:off x="3714744" y="4714884"/>
            <a:ext cx="571504" cy="400110"/>
          </a:xfrm>
          <a:prstGeom prst="rect">
            <a:avLst/>
          </a:prstGeom>
          <a:noFill/>
        </p:spPr>
        <p:txBody>
          <a:bodyPr wrap="square" rtlCol="1">
            <a:spAutoFit/>
          </a:bodyPr>
          <a:lstStyle/>
          <a:p>
            <a:pPr algn="ctr"/>
            <a:r>
              <a:rPr lang="ar-SA" sz="2000" b="1" dirty="0" smtClean="0"/>
              <a:t>ا</a:t>
            </a:r>
            <a:endParaRPr lang="ar-SA" sz="2000" b="1" dirty="0"/>
          </a:p>
        </p:txBody>
      </p:sp>
      <p:sp>
        <p:nvSpPr>
          <p:cNvPr id="36" name="مربع نص 35"/>
          <p:cNvSpPr txBox="1"/>
          <p:nvPr/>
        </p:nvSpPr>
        <p:spPr>
          <a:xfrm>
            <a:off x="5000628" y="4714884"/>
            <a:ext cx="571504" cy="400110"/>
          </a:xfrm>
          <a:prstGeom prst="rect">
            <a:avLst/>
          </a:prstGeom>
          <a:noFill/>
        </p:spPr>
        <p:txBody>
          <a:bodyPr wrap="square" rtlCol="1">
            <a:spAutoFit/>
          </a:bodyPr>
          <a:lstStyle/>
          <a:p>
            <a:pPr algn="ctr"/>
            <a:r>
              <a:rPr lang="ar-SA" sz="2000" b="1" dirty="0" smtClean="0"/>
              <a:t>و</a:t>
            </a:r>
            <a:endParaRPr lang="ar-SA"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heckerboard(across)">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checkerboard(across)">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checkerboard(across)">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المدح والذم</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قلب 2"/>
          <p:cNvSpPr/>
          <p:nvPr/>
        </p:nvSpPr>
        <p:spPr>
          <a:xfrm rot="990080">
            <a:off x="7860343" y="218223"/>
            <a:ext cx="1071570" cy="642942"/>
          </a:xfrm>
          <a:prstGeom prst="hear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1" anchor="ctr"/>
          <a:lstStyle/>
          <a:p>
            <a:pPr algn="ctr"/>
            <a:r>
              <a:rPr lang="ar-SA" b="1" dirty="0" smtClean="0">
                <a:solidFill>
                  <a:schemeClr val="tx1"/>
                </a:solidFill>
              </a:rPr>
              <a:t>التهيئة</a:t>
            </a:r>
            <a:endParaRPr lang="ar-SA" b="1" dirty="0">
              <a:solidFill>
                <a:schemeClr val="tx1"/>
              </a:solidFill>
            </a:endParaRPr>
          </a:p>
        </p:txBody>
      </p:sp>
      <p:pic>
        <p:nvPicPr>
          <p:cNvPr id="2" name="Picture 2" descr="C:\Documents and Settings\user\My Documents\صورة٠١٨١.jpg"/>
          <p:cNvPicPr>
            <a:picLocks noChangeAspect="1" noChangeArrowheads="1"/>
          </p:cNvPicPr>
          <p:nvPr/>
        </p:nvPicPr>
        <p:blipFill>
          <a:blip r:embed="rId3" cstate="print">
            <a:lum bright="20000" contrast="40000"/>
          </a:blip>
          <a:srcRect t="11444" b="26755"/>
          <a:stretch>
            <a:fillRect/>
          </a:stretch>
        </p:blipFill>
        <p:spPr bwMode="auto">
          <a:xfrm>
            <a:off x="6572296" y="1000108"/>
            <a:ext cx="2143108" cy="1428760"/>
          </a:xfrm>
          <a:prstGeom prst="rect">
            <a:avLst/>
          </a:prstGeom>
          <a:noFill/>
        </p:spPr>
      </p:pic>
      <p:pic>
        <p:nvPicPr>
          <p:cNvPr id="1027" name="Picture 3" descr="C:\Documents and Settings\user\My Documents\صورة٠١٨٢.jpg"/>
          <p:cNvPicPr>
            <a:picLocks noChangeAspect="1" noChangeArrowheads="1"/>
          </p:cNvPicPr>
          <p:nvPr/>
        </p:nvPicPr>
        <p:blipFill>
          <a:blip r:embed="rId4" cstate="print">
            <a:lum bright="20000" contrast="40000"/>
          </a:blip>
          <a:srcRect t="12589" b="14166"/>
          <a:stretch>
            <a:fillRect/>
          </a:stretch>
        </p:blipFill>
        <p:spPr bwMode="auto">
          <a:xfrm>
            <a:off x="4429156" y="1000108"/>
            <a:ext cx="2143140" cy="1428760"/>
          </a:xfrm>
          <a:prstGeom prst="rect">
            <a:avLst/>
          </a:prstGeom>
          <a:noFill/>
        </p:spPr>
      </p:pic>
      <p:pic>
        <p:nvPicPr>
          <p:cNvPr id="1028" name="Picture 4" descr="C:\Documents and Settings\user\My Documents\صورة٠١٨٣.jpg"/>
          <p:cNvPicPr>
            <a:picLocks noChangeAspect="1" noChangeArrowheads="1"/>
          </p:cNvPicPr>
          <p:nvPr/>
        </p:nvPicPr>
        <p:blipFill>
          <a:blip r:embed="rId5" cstate="print">
            <a:lum bright="20000" contrast="40000"/>
          </a:blip>
          <a:srcRect t="8011" b="23321"/>
          <a:stretch>
            <a:fillRect/>
          </a:stretch>
        </p:blipFill>
        <p:spPr bwMode="auto">
          <a:xfrm>
            <a:off x="2357454" y="1000108"/>
            <a:ext cx="2071669" cy="1428760"/>
          </a:xfrm>
          <a:prstGeom prst="rect">
            <a:avLst/>
          </a:prstGeom>
          <a:noFill/>
        </p:spPr>
      </p:pic>
      <p:pic>
        <p:nvPicPr>
          <p:cNvPr id="1029" name="Picture 5" descr="C:\Documents and Settings\user\My Documents\صورة٠١٨٤.jpg"/>
          <p:cNvPicPr>
            <a:picLocks noChangeAspect="1" noChangeArrowheads="1"/>
          </p:cNvPicPr>
          <p:nvPr/>
        </p:nvPicPr>
        <p:blipFill>
          <a:blip r:embed="rId6" cstate="print">
            <a:lum bright="20000" contrast="40000"/>
          </a:blip>
          <a:srcRect l="3052" t="12589" b="37055"/>
          <a:stretch>
            <a:fillRect/>
          </a:stretch>
        </p:blipFill>
        <p:spPr bwMode="auto">
          <a:xfrm>
            <a:off x="285784" y="1000108"/>
            <a:ext cx="2071637" cy="1428760"/>
          </a:xfrm>
          <a:prstGeom prst="rect">
            <a:avLst/>
          </a:prstGeom>
          <a:noFill/>
        </p:spPr>
      </p:pic>
      <p:sp>
        <p:nvSpPr>
          <p:cNvPr id="8" name="مربع نص 7"/>
          <p:cNvSpPr txBox="1"/>
          <p:nvPr/>
        </p:nvSpPr>
        <p:spPr>
          <a:xfrm>
            <a:off x="785786" y="2573720"/>
            <a:ext cx="7572428" cy="156966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1/أكتب رقم الجملة المناسبة في الموضوع المخصص عند كل رسم:</a:t>
            </a:r>
          </a:p>
          <a:p>
            <a:pPr algn="ctr"/>
            <a:r>
              <a:rPr lang="ar-SA" sz="2400" b="1" u="sng" cap="all" dirty="0" smtClean="0">
                <a:ln w="0"/>
                <a:effectLst>
                  <a:reflection blurRad="12700" stA="50000" endPos="50000" dist="5000" dir="5400000" sy="-100000" rotWithShape="0"/>
                </a:effectLst>
              </a:rPr>
              <a:t>أ </a:t>
            </a:r>
            <a:r>
              <a:rPr lang="ar-SA" sz="2400" b="1" cap="all" dirty="0" smtClean="0">
                <a:ln w="0"/>
                <a:effectLst>
                  <a:reflection blurRad="12700" stA="50000" endPos="50000" dist="5000" dir="5400000" sy="-100000" rotWithShape="0"/>
                </a:effectLst>
              </a:rPr>
              <a:t>                                             </a:t>
            </a:r>
            <a:r>
              <a:rPr lang="ar-SA" sz="2400" b="1" u="sng" cap="all" dirty="0" err="1" smtClean="0">
                <a:ln w="0"/>
                <a:effectLst>
                  <a:reflection blurRad="12700" stA="50000" endPos="50000" dist="5000" dir="5400000" sy="-100000" rotWithShape="0"/>
                </a:effectLst>
              </a:rPr>
              <a:t>ب</a:t>
            </a:r>
            <a:endParaRPr lang="ar-SA" sz="2400" b="1" u="sng" cap="all" dirty="0" smtClean="0">
              <a:ln w="0"/>
              <a:effectLst>
                <a:reflection blurRad="12700" stA="50000" endPos="50000" dist="5000" dir="5400000" sy="-100000" rotWithShape="0"/>
              </a:effectLst>
            </a:endParaRPr>
          </a:p>
          <a:p>
            <a:pPr algn="ctr"/>
            <a:r>
              <a:rPr lang="ar-SA" sz="2400" b="1" cap="all" dirty="0" smtClean="0">
                <a:ln w="0"/>
                <a:effectLst>
                  <a:reflection blurRad="12700" stA="50000" endPos="50000" dist="5000" dir="5400000" sy="-100000" rotWithShape="0"/>
                </a:effectLst>
              </a:rPr>
              <a:t>1-لله در المحافظين على البيئة               3-أذم من ساهم فيتلوث البيئة</a:t>
            </a:r>
          </a:p>
          <a:p>
            <a:pPr algn="ctr"/>
            <a:r>
              <a:rPr lang="ar-SA" sz="2400" b="1" cap="all" dirty="0" smtClean="0">
                <a:ln w="0"/>
                <a:effectLst>
                  <a:reflection blurRad="12700" stA="50000" endPos="50000" dist="5000" dir="5400000" sy="-100000" rotWithShape="0"/>
                </a:effectLst>
              </a:rPr>
              <a:t>2-أمدح من يحافظ على بيئته                 4-ساء فعلا الملوثون للبيئة</a:t>
            </a:r>
          </a:p>
        </p:txBody>
      </p:sp>
      <p:sp>
        <p:nvSpPr>
          <p:cNvPr id="9" name="مربع نص 8"/>
          <p:cNvSpPr txBox="1"/>
          <p:nvPr/>
        </p:nvSpPr>
        <p:spPr>
          <a:xfrm>
            <a:off x="571472" y="4312515"/>
            <a:ext cx="7786742"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2/أضع كلمتي(نعم،بئس)في المكان المناسب لمعناهما تحت القائمتين السابقتين (أ)و(ب):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strips(down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72396" y="197913"/>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357158" y="331752"/>
            <a:ext cx="7286676"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أحاكي الجمل الواردة في نصوص الوحدة،مع التنبه إلى مفهوم المدح والذم الوارد فيها:</a:t>
            </a:r>
          </a:p>
        </p:txBody>
      </p:sp>
      <p:sp>
        <p:nvSpPr>
          <p:cNvPr id="5" name="مربع نص 4"/>
          <p:cNvSpPr txBox="1"/>
          <p:nvPr/>
        </p:nvSpPr>
        <p:spPr>
          <a:xfrm>
            <a:off x="214282" y="1117571"/>
            <a:ext cx="8215370" cy="95410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1/نعم الإنسان النظيف.   2/نعم حماة البيئة القائمون على منظماتها.   3/بئس العمل تدمير التربة.</a:t>
            </a:r>
            <a:endParaRPr lang="ar-SA" sz="2800" b="1" cap="all" dirty="0">
              <a:ln w="0"/>
              <a:solidFill>
                <a:srgbClr val="00B050"/>
              </a:solidFill>
              <a:effectLst>
                <a:reflection blurRad="12700" stA="50000" endPos="50000" dist="5000" dir="5400000" sy="-100000" rotWithShape="0"/>
              </a:effectLst>
            </a:endParaRPr>
          </a:p>
        </p:txBody>
      </p:sp>
      <p:sp>
        <p:nvSpPr>
          <p:cNvPr id="6" name="دائرة مجوفة 5"/>
          <p:cNvSpPr/>
          <p:nvPr/>
        </p:nvSpPr>
        <p:spPr>
          <a:xfrm>
            <a:off x="7572396" y="243875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7" name="مربع نص 6"/>
          <p:cNvSpPr txBox="1"/>
          <p:nvPr/>
        </p:nvSpPr>
        <p:spPr>
          <a:xfrm>
            <a:off x="357158" y="2383689"/>
            <a:ext cx="7286676"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أتعاون مع من بجواري؛لتحديد أركان أسلوب المدح والذم،مع الاستفادة من الأمثلة السابقة:</a:t>
            </a:r>
          </a:p>
        </p:txBody>
      </p:sp>
      <p:graphicFrame>
        <p:nvGraphicFramePr>
          <p:cNvPr id="8" name="جدول 7"/>
          <p:cNvGraphicFramePr>
            <a:graphicFrameLocks noGrp="1"/>
          </p:cNvGraphicFramePr>
          <p:nvPr/>
        </p:nvGraphicFramePr>
        <p:xfrm>
          <a:off x="571474" y="3231524"/>
          <a:ext cx="7786740" cy="1584960"/>
        </p:xfrm>
        <a:graphic>
          <a:graphicData uri="http://schemas.openxmlformats.org/drawingml/2006/table">
            <a:tbl>
              <a:tblPr rtl="1" firstRow="1" bandRow="1">
                <a:tableStyleId>{21E4AEA4-8DFA-4A89-87EB-49C32662AFE0}</a:tableStyleId>
              </a:tblPr>
              <a:tblGrid>
                <a:gridCol w="519442"/>
                <a:gridCol w="2609552"/>
                <a:gridCol w="1962416"/>
                <a:gridCol w="2695330"/>
              </a:tblGrid>
              <a:tr h="370840">
                <a:tc>
                  <a:txBody>
                    <a:bodyPr/>
                    <a:lstStyle/>
                    <a:p>
                      <a:pPr algn="ctr" rtl="1"/>
                      <a:r>
                        <a:rPr lang="ar-SA" sz="1200" b="1" dirty="0" smtClean="0">
                          <a:solidFill>
                            <a:schemeClr val="tx1"/>
                          </a:solidFill>
                        </a:rPr>
                        <a:t>المثال</a:t>
                      </a:r>
                      <a:endParaRPr lang="ar-SA" sz="1200" b="1" dirty="0">
                        <a:solidFill>
                          <a:schemeClr val="tx1"/>
                        </a:solidFill>
                      </a:endParaRPr>
                    </a:p>
                  </a:txBody>
                  <a:tcPr vert="vert270"/>
                </a:tc>
                <a:tc>
                  <a:txBody>
                    <a:bodyPr/>
                    <a:lstStyle/>
                    <a:p>
                      <a:pPr algn="ctr" rtl="1"/>
                      <a:r>
                        <a:rPr lang="ar-SA" sz="2000" b="1" dirty="0" smtClean="0">
                          <a:solidFill>
                            <a:schemeClr val="tx1"/>
                          </a:solidFill>
                        </a:rPr>
                        <a:t>فعل المدح أو الذم</a:t>
                      </a:r>
                      <a:endParaRPr lang="ar-SA" sz="2000" b="1" dirty="0">
                        <a:solidFill>
                          <a:schemeClr val="tx1"/>
                        </a:solidFill>
                      </a:endParaRPr>
                    </a:p>
                  </a:txBody>
                  <a:tcPr anchor="ctr"/>
                </a:tc>
                <a:tc>
                  <a:txBody>
                    <a:bodyPr/>
                    <a:lstStyle/>
                    <a:p>
                      <a:pPr algn="ctr" rtl="1"/>
                      <a:r>
                        <a:rPr lang="ar-SA" sz="2000" b="1" dirty="0" smtClean="0">
                          <a:solidFill>
                            <a:schemeClr val="tx1"/>
                          </a:solidFill>
                        </a:rPr>
                        <a:t>الفاعل</a:t>
                      </a:r>
                      <a:endParaRPr lang="ar-SA" sz="2000" b="1" dirty="0">
                        <a:solidFill>
                          <a:schemeClr val="tx1"/>
                        </a:solidFill>
                      </a:endParaRPr>
                    </a:p>
                  </a:txBody>
                  <a:tcPr anchor="ctr"/>
                </a:tc>
                <a:tc>
                  <a:txBody>
                    <a:bodyPr/>
                    <a:lstStyle/>
                    <a:p>
                      <a:pPr algn="ctr" rtl="1"/>
                      <a:r>
                        <a:rPr lang="ar-SA" sz="2000" b="1" dirty="0" smtClean="0">
                          <a:solidFill>
                            <a:schemeClr val="tx1"/>
                          </a:solidFill>
                        </a:rPr>
                        <a:t>المخصوص بالمدح</a:t>
                      </a:r>
                      <a:r>
                        <a:rPr lang="ar-SA" sz="2000" b="1" baseline="0" dirty="0" smtClean="0">
                          <a:solidFill>
                            <a:schemeClr val="tx1"/>
                          </a:solidFill>
                        </a:rPr>
                        <a:t> أو الذم</a:t>
                      </a:r>
                      <a:endParaRPr lang="ar-SA" sz="2000" b="1" dirty="0">
                        <a:solidFill>
                          <a:schemeClr val="tx1"/>
                        </a:solidFill>
                      </a:endParaRPr>
                    </a:p>
                  </a:txBody>
                  <a:tcPr anchor="ctr"/>
                </a:tc>
              </a:tr>
              <a:tr h="370840">
                <a:tc>
                  <a:txBody>
                    <a:bodyPr/>
                    <a:lstStyle/>
                    <a:p>
                      <a:pPr algn="ctr" rtl="1"/>
                      <a:r>
                        <a:rPr lang="ar-SA" sz="2000" b="1" dirty="0" smtClean="0">
                          <a:solidFill>
                            <a:schemeClr val="tx1"/>
                          </a:solidFill>
                        </a:rPr>
                        <a:t>1</a:t>
                      </a:r>
                      <a:endParaRPr lang="ar-SA" sz="2000" b="1" dirty="0">
                        <a:solidFill>
                          <a:schemeClr val="tx1"/>
                        </a:solidFill>
                      </a:endParaRPr>
                    </a:p>
                  </a:txBody>
                  <a:tcPr/>
                </a:tc>
                <a:tc>
                  <a:txBody>
                    <a:bodyPr/>
                    <a:lstStyle/>
                    <a:p>
                      <a:pPr algn="ctr" rtl="1"/>
                      <a:r>
                        <a:rPr lang="ar-SA" sz="2000" b="1" dirty="0" smtClean="0">
                          <a:solidFill>
                            <a:schemeClr val="tx1"/>
                          </a:solidFill>
                        </a:rPr>
                        <a:t>نعم</a:t>
                      </a:r>
                      <a:endParaRPr lang="ar-SA" sz="2000" b="1" dirty="0">
                        <a:solidFill>
                          <a:schemeClr val="tx1"/>
                        </a:solidFill>
                      </a:endParaRPr>
                    </a:p>
                  </a:txBody>
                  <a:tcPr/>
                </a:tc>
                <a:tc>
                  <a:txBody>
                    <a:bodyPr/>
                    <a:lstStyle/>
                    <a:p>
                      <a:pPr algn="ctr" rtl="1"/>
                      <a:r>
                        <a:rPr lang="ar-SA" sz="2000" b="1" dirty="0" smtClean="0">
                          <a:solidFill>
                            <a:schemeClr val="tx1"/>
                          </a:solidFill>
                        </a:rPr>
                        <a:t>الإنسان</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r>
                        <a:rPr lang="ar-SA" sz="2000" b="1" dirty="0" smtClean="0">
                          <a:solidFill>
                            <a:schemeClr val="tx1"/>
                          </a:solidFill>
                        </a:rPr>
                        <a:t>2</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c>
                  <a:txBody>
                    <a:bodyPr/>
                    <a:lstStyle/>
                    <a:p>
                      <a:pPr algn="ctr" rtl="1"/>
                      <a:endParaRPr lang="ar-SA" sz="2000" b="1" dirty="0">
                        <a:solidFill>
                          <a:schemeClr val="tx1"/>
                        </a:solidFill>
                      </a:endParaRPr>
                    </a:p>
                  </a:txBody>
                  <a:tcPr/>
                </a:tc>
                <a:tc>
                  <a:txBody>
                    <a:bodyPr/>
                    <a:lstStyle/>
                    <a:p>
                      <a:pPr algn="ctr" rtl="1"/>
                      <a:r>
                        <a:rPr lang="ar-SA" sz="2000" b="1" dirty="0" smtClean="0">
                          <a:solidFill>
                            <a:schemeClr val="tx1"/>
                          </a:solidFill>
                        </a:rPr>
                        <a:t>القائمون</a:t>
                      </a:r>
                      <a:endParaRPr lang="ar-SA" sz="2000" b="1" dirty="0">
                        <a:solidFill>
                          <a:schemeClr val="tx1"/>
                        </a:solidFill>
                      </a:endParaRPr>
                    </a:p>
                  </a:txBody>
                  <a:tcPr/>
                </a:tc>
              </a:tr>
              <a:tr h="370840">
                <a:tc>
                  <a:txBody>
                    <a:bodyPr/>
                    <a:lstStyle/>
                    <a:p>
                      <a:pPr algn="ctr" rtl="1"/>
                      <a:r>
                        <a:rPr lang="ar-SA" sz="2000" b="1" dirty="0" smtClean="0">
                          <a:solidFill>
                            <a:schemeClr val="tx1"/>
                          </a:solidFill>
                        </a:rPr>
                        <a:t>3</a:t>
                      </a:r>
                      <a:endParaRPr lang="ar-SA" sz="2000" b="1" dirty="0">
                        <a:solidFill>
                          <a:schemeClr val="tx1"/>
                        </a:solidFill>
                      </a:endParaRPr>
                    </a:p>
                  </a:txBody>
                  <a:tcPr/>
                </a:tc>
                <a:tc>
                  <a:txBody>
                    <a:bodyPr/>
                    <a:lstStyle/>
                    <a:p>
                      <a:pPr algn="ctr" rtl="1"/>
                      <a:r>
                        <a:rPr lang="ar-SA" sz="2000" b="1" dirty="0" smtClean="0">
                          <a:solidFill>
                            <a:schemeClr val="tx1"/>
                          </a:solidFill>
                        </a:rPr>
                        <a:t>بئس</a:t>
                      </a:r>
                      <a:endParaRPr lang="ar-SA" sz="2000" b="1" dirty="0">
                        <a:solidFill>
                          <a:schemeClr val="tx1"/>
                        </a:solidFill>
                      </a:endParaRPr>
                    </a:p>
                  </a:txBody>
                  <a:tcPr/>
                </a:tc>
                <a:tc>
                  <a:txBody>
                    <a:bodyPr/>
                    <a:lstStyle/>
                    <a:p>
                      <a:pPr algn="ctr" rtl="1"/>
                      <a:endParaRPr lang="ar-SA" sz="2000" b="1">
                        <a:solidFill>
                          <a:schemeClr val="tx1"/>
                        </a:solidFill>
                      </a:endParaRPr>
                    </a:p>
                  </a:txBody>
                  <a:tcPr/>
                </a:tc>
                <a:tc>
                  <a:txBody>
                    <a:bodyPr/>
                    <a:lstStyle/>
                    <a:p>
                      <a:pPr algn="ctr" rtl="1"/>
                      <a:r>
                        <a:rPr lang="ar-SA" sz="2000" b="1" dirty="0" smtClean="0">
                          <a:solidFill>
                            <a:schemeClr val="tx1"/>
                          </a:solidFill>
                        </a:rPr>
                        <a:t>تدمير التربة</a:t>
                      </a:r>
                      <a:endParaRPr lang="ar-SA" sz="2000" b="1" dirty="0">
                        <a:solidFill>
                          <a:schemeClr val="tx1"/>
                        </a:solidFill>
                      </a:endParaRPr>
                    </a:p>
                  </a:txBody>
                  <a:tcPr/>
                </a:tc>
              </a:tr>
            </a:tbl>
          </a:graphicData>
        </a:graphic>
      </p:graphicFrame>
      <p:sp>
        <p:nvSpPr>
          <p:cNvPr id="9" name="مربع نص 8"/>
          <p:cNvSpPr txBox="1"/>
          <p:nvPr/>
        </p:nvSpPr>
        <p:spPr>
          <a:xfrm>
            <a:off x="1428728" y="3610277"/>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النظيف</a:t>
            </a:r>
            <a:endParaRPr lang="ar-SA" b="1" dirty="0">
              <a:solidFill>
                <a:schemeClr val="accent2">
                  <a:lumMod val="75000"/>
                </a:schemeClr>
              </a:solidFill>
            </a:endParaRPr>
          </a:p>
        </p:txBody>
      </p:sp>
      <p:sp>
        <p:nvSpPr>
          <p:cNvPr id="10" name="مربع نص 9"/>
          <p:cNvSpPr txBox="1"/>
          <p:nvPr/>
        </p:nvSpPr>
        <p:spPr>
          <a:xfrm>
            <a:off x="6072198" y="4000504"/>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نعم</a:t>
            </a:r>
            <a:endParaRPr lang="ar-SA" b="1" dirty="0">
              <a:solidFill>
                <a:schemeClr val="accent2">
                  <a:lumMod val="75000"/>
                </a:schemeClr>
              </a:solidFill>
            </a:endParaRPr>
          </a:p>
        </p:txBody>
      </p:sp>
      <p:sp>
        <p:nvSpPr>
          <p:cNvPr id="11" name="مربع نص 10"/>
          <p:cNvSpPr txBox="1"/>
          <p:nvPr/>
        </p:nvSpPr>
        <p:spPr>
          <a:xfrm>
            <a:off x="3500430" y="4038905"/>
            <a:ext cx="1500198" cy="461665"/>
          </a:xfrm>
          <a:prstGeom prst="rect">
            <a:avLst/>
          </a:prstGeom>
          <a:noFill/>
        </p:spPr>
        <p:txBody>
          <a:bodyPr wrap="square" rtlCol="1">
            <a:spAutoFit/>
          </a:bodyPr>
          <a:lstStyle/>
          <a:p>
            <a:pPr algn="ctr"/>
            <a:r>
              <a:rPr lang="ar-SA" sz="2400" b="1" dirty="0" smtClean="0">
                <a:solidFill>
                  <a:schemeClr val="accent2">
                    <a:lumMod val="75000"/>
                  </a:schemeClr>
                </a:solidFill>
              </a:rPr>
              <a:t>حماة البيئة</a:t>
            </a:r>
            <a:endParaRPr lang="ar-SA" b="1" dirty="0">
              <a:solidFill>
                <a:schemeClr val="accent2">
                  <a:lumMod val="75000"/>
                </a:schemeClr>
              </a:solidFill>
            </a:endParaRPr>
          </a:p>
        </p:txBody>
      </p:sp>
      <p:sp>
        <p:nvSpPr>
          <p:cNvPr id="12" name="مربع نص 11"/>
          <p:cNvSpPr txBox="1"/>
          <p:nvPr/>
        </p:nvSpPr>
        <p:spPr>
          <a:xfrm>
            <a:off x="3500430" y="4396095"/>
            <a:ext cx="1500198" cy="461665"/>
          </a:xfrm>
          <a:prstGeom prst="rect">
            <a:avLst/>
          </a:prstGeom>
          <a:noFill/>
        </p:spPr>
        <p:txBody>
          <a:bodyPr wrap="square" rtlCol="1">
            <a:spAutoFit/>
          </a:bodyPr>
          <a:lstStyle/>
          <a:p>
            <a:pPr algn="ctr"/>
            <a:r>
              <a:rPr lang="ar-SA" sz="2400" b="1" dirty="0" smtClean="0">
                <a:solidFill>
                  <a:schemeClr val="accent2">
                    <a:lumMod val="75000"/>
                  </a:schemeClr>
                </a:solidFill>
              </a:rPr>
              <a:t>العمل</a:t>
            </a:r>
            <a:endParaRPr lang="ar-SA" b="1"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checkerboard(across)">
                                      <p:cBhvr>
                                        <p:cTn id="24" dur="500"/>
                                        <p:tgtEl>
                                          <p:spTgt spid="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checkerboard(across)">
                                      <p:cBhvr>
                                        <p:cTn id="29" dur="500"/>
                                        <p:tgtEl>
                                          <p:spTgt spid="10">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checkerboard(across)">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nodeType="click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checkerboard(across)">
                                      <p:cBhvr>
                                        <p:cTn id="3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6715140" y="357166"/>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ثالثاً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rot="21177253">
            <a:off x="642910" y="1285860"/>
            <a:ext cx="7286676"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أعود إلى نصوص الوحدة(لا حياة بدون شمس،تلوث البيئة،صحة البيئة في الإسلام)،ثم أستخلص منها مع مجموعتي بقية أساليب المدح أو الذم:</a:t>
            </a:r>
          </a:p>
        </p:txBody>
      </p:sp>
      <p:sp>
        <p:nvSpPr>
          <p:cNvPr id="5" name="دائرة مجوفة 4"/>
          <p:cNvSpPr/>
          <p:nvPr/>
        </p:nvSpPr>
        <p:spPr>
          <a:xfrm>
            <a:off x="6072198" y="235743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رابعاً</a:t>
            </a:r>
            <a:endParaRPr lang="ar-SA" sz="2000" b="1" cap="all" dirty="0">
              <a:ln w="0"/>
              <a:solidFill>
                <a:schemeClr val="tx1"/>
              </a:solidFill>
              <a:effectLst>
                <a:reflection blurRad="12700" stA="50000" endPos="50000" dist="5000" dir="5400000" sy="-100000" rotWithShape="0"/>
              </a:effectLst>
            </a:endParaRPr>
          </a:p>
        </p:txBody>
      </p:sp>
      <p:sp>
        <p:nvSpPr>
          <p:cNvPr id="6" name="مربع نص 5"/>
          <p:cNvSpPr txBox="1"/>
          <p:nvPr/>
        </p:nvSpPr>
        <p:spPr>
          <a:xfrm rot="216966">
            <a:off x="857224" y="2786058"/>
            <a:ext cx="7286676" cy="1754326"/>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أصوغ شفهياً على غرار الأمثلة:</a:t>
            </a:r>
          </a:p>
          <a:p>
            <a:pPr algn="ctr"/>
            <a:r>
              <a:rPr lang="ar-SA" sz="2800" b="1" cap="all" dirty="0" smtClean="0">
                <a:ln w="0"/>
                <a:solidFill>
                  <a:schemeClr val="accent3">
                    <a:lumMod val="50000"/>
                  </a:schemeClr>
                </a:solidFill>
                <a:effectLst>
                  <a:reflection blurRad="12700" stA="50000" endPos="50000" dist="5000" dir="5400000" sy="-100000" rotWithShape="0"/>
                </a:effectLst>
              </a:rPr>
              <a:t>*بئس الحي المكدس بالنفايات.</a:t>
            </a:r>
          </a:p>
          <a:p>
            <a:pPr algn="ctr"/>
            <a:r>
              <a:rPr lang="ar-SA" sz="2800" b="1" cap="all" dirty="0" smtClean="0">
                <a:ln w="0"/>
                <a:solidFill>
                  <a:schemeClr val="accent3">
                    <a:lumMod val="50000"/>
                  </a:schemeClr>
                </a:solidFill>
                <a:effectLst>
                  <a:reflection blurRad="12700" stA="50000" endPos="50000" dist="5000" dir="5400000" sy="-100000" rotWithShape="0"/>
                </a:effectLst>
              </a:rPr>
              <a:t>*نعم صفة المرء النظافة.</a:t>
            </a:r>
          </a:p>
          <a:p>
            <a:pPr algn="ctr"/>
            <a:r>
              <a:rPr lang="ar-SA" sz="2800" b="1" cap="all" dirty="0" smtClean="0">
                <a:ln w="0"/>
                <a:solidFill>
                  <a:schemeClr val="accent3">
                    <a:lumMod val="50000"/>
                  </a:schemeClr>
                </a:solidFill>
                <a:effectLst>
                  <a:reflection blurRad="12700" stA="50000" endPos="50000" dist="5000" dir="5400000" sy="-100000" rotWithShape="0"/>
                </a:effectLst>
              </a:rPr>
              <a:t>*نعم السلوك المشركة في تشجير المدينة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325231" y="381276"/>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1357290" y="357166"/>
            <a:ext cx="628654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أملأ كل فراغ فيما يأتي بفعل مدح أو ذم مناسب:</a:t>
            </a:r>
          </a:p>
        </p:txBody>
      </p:sp>
      <p:sp>
        <p:nvSpPr>
          <p:cNvPr id="5" name="مستطيل مستدير الزوايا 4"/>
          <p:cNvSpPr/>
          <p:nvPr/>
        </p:nvSpPr>
        <p:spPr>
          <a:xfrm>
            <a:off x="1000100" y="1142984"/>
            <a:ext cx="6572296" cy="2428892"/>
          </a:xfrm>
          <a:prstGeom prst="roundRect">
            <a:avLst/>
          </a:prstGeom>
          <a:solidFill>
            <a:schemeClr val="accent3">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1-..................عادة المرء رمي القاذورات.</a:t>
            </a:r>
          </a:p>
          <a:p>
            <a:pPr algn="ctr"/>
            <a:r>
              <a:rPr lang="ar-SA" sz="2400" b="1" dirty="0" smtClean="0">
                <a:solidFill>
                  <a:schemeClr val="tx1"/>
                </a:solidFill>
              </a:rPr>
              <a:t>2-...................الاستعمال سيارات ذات محرك كهربائي.</a:t>
            </a:r>
          </a:p>
          <a:p>
            <a:pPr algn="ctr"/>
            <a:r>
              <a:rPr lang="ar-SA" sz="2400" b="1" dirty="0" smtClean="0">
                <a:solidFill>
                  <a:schemeClr val="tx1"/>
                </a:solidFill>
              </a:rPr>
              <a:t>3-..................ملوثات مياه المحيطات البواخر المحترقة.</a:t>
            </a:r>
          </a:p>
          <a:p>
            <a:pPr algn="ctr"/>
            <a:r>
              <a:rPr lang="ar-SA" sz="2400" b="1" dirty="0" smtClean="0">
                <a:solidFill>
                  <a:schemeClr val="tx1"/>
                </a:solidFill>
              </a:rPr>
              <a:t>4- ......................نظافة البيئة إعادة تصنيع النفايات.</a:t>
            </a:r>
          </a:p>
          <a:p>
            <a:pPr algn="ctr"/>
            <a:r>
              <a:rPr lang="ar-SA" sz="2400" b="1" dirty="0" smtClean="0">
                <a:solidFill>
                  <a:schemeClr val="tx1"/>
                </a:solidFill>
              </a:rPr>
              <a:t>5-...................التلوث الإفراط في استعمال الأسمدة.</a:t>
            </a:r>
            <a:endParaRPr lang="ar-SA" sz="2400" b="1" dirty="0">
              <a:solidFill>
                <a:schemeClr val="tx1"/>
              </a:solidFill>
            </a:endParaRPr>
          </a:p>
        </p:txBody>
      </p:sp>
      <p:sp>
        <p:nvSpPr>
          <p:cNvPr id="6" name="مربع نص 5"/>
          <p:cNvSpPr txBox="1"/>
          <p:nvPr/>
        </p:nvSpPr>
        <p:spPr>
          <a:xfrm>
            <a:off x="5072066" y="1285860"/>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بئس</a:t>
            </a:r>
            <a:endParaRPr lang="ar-SA" b="1" dirty="0">
              <a:solidFill>
                <a:schemeClr val="accent2">
                  <a:lumMod val="75000"/>
                </a:schemeClr>
              </a:solidFill>
            </a:endParaRPr>
          </a:p>
        </p:txBody>
      </p:sp>
      <p:sp>
        <p:nvSpPr>
          <p:cNvPr id="7" name="مربع نص 6"/>
          <p:cNvSpPr txBox="1"/>
          <p:nvPr/>
        </p:nvSpPr>
        <p:spPr>
          <a:xfrm>
            <a:off x="5715008" y="1681451"/>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نعم</a:t>
            </a:r>
            <a:endParaRPr lang="ar-SA" b="1" dirty="0">
              <a:solidFill>
                <a:schemeClr val="accent2">
                  <a:lumMod val="75000"/>
                </a:schemeClr>
              </a:solidFill>
            </a:endParaRPr>
          </a:p>
        </p:txBody>
      </p:sp>
      <p:sp>
        <p:nvSpPr>
          <p:cNvPr id="8" name="مربع نص 7"/>
          <p:cNvSpPr txBox="1"/>
          <p:nvPr/>
        </p:nvSpPr>
        <p:spPr>
          <a:xfrm>
            <a:off x="5643570" y="2038641"/>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بئس</a:t>
            </a:r>
            <a:endParaRPr lang="ar-SA" b="1" dirty="0">
              <a:solidFill>
                <a:schemeClr val="accent2">
                  <a:lumMod val="75000"/>
                </a:schemeClr>
              </a:solidFill>
            </a:endParaRPr>
          </a:p>
        </p:txBody>
      </p:sp>
      <p:sp>
        <p:nvSpPr>
          <p:cNvPr id="9" name="مربع نص 8"/>
          <p:cNvSpPr txBox="1"/>
          <p:nvPr/>
        </p:nvSpPr>
        <p:spPr>
          <a:xfrm>
            <a:off x="5500694" y="2395831"/>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نعم</a:t>
            </a:r>
            <a:endParaRPr lang="ar-SA" b="1" dirty="0">
              <a:solidFill>
                <a:schemeClr val="accent2">
                  <a:lumMod val="75000"/>
                </a:schemeClr>
              </a:solidFill>
            </a:endParaRPr>
          </a:p>
        </p:txBody>
      </p:sp>
      <p:sp>
        <p:nvSpPr>
          <p:cNvPr id="10" name="مربع نص 9"/>
          <p:cNvSpPr txBox="1"/>
          <p:nvPr/>
        </p:nvSpPr>
        <p:spPr>
          <a:xfrm>
            <a:off x="5572132" y="2786058"/>
            <a:ext cx="928694" cy="461665"/>
          </a:xfrm>
          <a:prstGeom prst="rect">
            <a:avLst/>
          </a:prstGeom>
          <a:noFill/>
        </p:spPr>
        <p:txBody>
          <a:bodyPr wrap="square" rtlCol="1">
            <a:spAutoFit/>
          </a:bodyPr>
          <a:lstStyle/>
          <a:p>
            <a:pPr algn="ctr"/>
            <a:r>
              <a:rPr lang="ar-SA" sz="2400" b="1" dirty="0" smtClean="0">
                <a:solidFill>
                  <a:schemeClr val="accent2">
                    <a:lumMod val="75000"/>
                  </a:schemeClr>
                </a:solidFill>
              </a:rPr>
              <a:t>بئس</a:t>
            </a:r>
            <a:endParaRPr lang="ar-SA" b="1" dirty="0">
              <a:solidFill>
                <a:schemeClr val="accent2">
                  <a:lumMod val="75000"/>
                </a:schemeClr>
              </a:solidFill>
            </a:endParaRPr>
          </a:p>
        </p:txBody>
      </p:sp>
      <p:sp>
        <p:nvSpPr>
          <p:cNvPr id="11" name="نجمة مكونة من 7 نقاط 10"/>
          <p:cNvSpPr/>
          <p:nvPr/>
        </p:nvSpPr>
        <p:spPr>
          <a:xfrm rot="565303">
            <a:off x="6182222" y="381030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12" name="مربع نص 11"/>
          <p:cNvSpPr txBox="1"/>
          <p:nvPr/>
        </p:nvSpPr>
        <p:spPr>
          <a:xfrm rot="237574">
            <a:off x="968125" y="4240567"/>
            <a:ext cx="7000924" cy="1384995"/>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rPr>
              <a:t>أرسل مع مجموعتي بريداً إلكترونياً من خمس عبارات عن كيفية المحافظة على بيئتنا،على أن أضمنه أفعال المدح والذم(نعم،بئس).</a:t>
            </a:r>
            <a:endParaRPr lang="ar-SA"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6">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heckerboard(across)">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checkerboard(across)">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checkerboard(across)">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2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المفعول فيه</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قلب 2"/>
          <p:cNvSpPr/>
          <p:nvPr/>
        </p:nvSpPr>
        <p:spPr>
          <a:xfrm rot="990080">
            <a:off x="7284449" y="638984"/>
            <a:ext cx="1071570" cy="642942"/>
          </a:xfrm>
          <a:prstGeom prst="hear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1" anchor="ctr"/>
          <a:lstStyle/>
          <a:p>
            <a:pPr algn="ctr"/>
            <a:r>
              <a:rPr lang="ar-SA" b="1" dirty="0" smtClean="0">
                <a:solidFill>
                  <a:schemeClr val="tx1"/>
                </a:solidFill>
              </a:rPr>
              <a:t>التهيئة</a:t>
            </a:r>
            <a:endParaRPr lang="ar-SA" b="1" dirty="0">
              <a:solidFill>
                <a:schemeClr val="tx1"/>
              </a:solidFill>
            </a:endParaRPr>
          </a:p>
        </p:txBody>
      </p:sp>
      <p:sp>
        <p:nvSpPr>
          <p:cNvPr id="4" name="مربع نص 3"/>
          <p:cNvSpPr txBox="1"/>
          <p:nvPr/>
        </p:nvSpPr>
        <p:spPr>
          <a:xfrm>
            <a:off x="714348" y="1000108"/>
            <a:ext cx="728667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1/أضع علامة(</a:t>
            </a:r>
            <a:r>
              <a:rPr lang="ar-SA" sz="2400" b="1" cap="all" dirty="0" smtClean="0">
                <a:ln w="0"/>
                <a:effectLst>
                  <a:reflection blurRad="12700" stA="50000" endPos="50000" dist="5000" dir="5400000" sy="-100000" rotWithShape="0"/>
                </a:effectLst>
                <a:sym typeface="Wingdings"/>
              </a:rPr>
              <a:t></a:t>
            </a:r>
            <a:r>
              <a:rPr lang="ar-SA" sz="2400" b="1" cap="all" dirty="0" smtClean="0">
                <a:ln w="0"/>
                <a:effectLst>
                  <a:reflection blurRad="12700" stA="50000" endPos="50000" dist="5000" dir="5400000" sy="-100000" rotWithShape="0"/>
                </a:effectLst>
              </a:rPr>
              <a:t>)أمام الإجابة الصحيحة لما تحته خط مما يلي:</a:t>
            </a:r>
          </a:p>
        </p:txBody>
      </p:sp>
      <p:sp>
        <p:nvSpPr>
          <p:cNvPr id="5" name="مربع نص 4"/>
          <p:cNvSpPr txBox="1"/>
          <p:nvPr/>
        </p:nvSpPr>
        <p:spPr>
          <a:xfrm>
            <a:off x="714348" y="1465724"/>
            <a:ext cx="7215238" cy="353943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1/تخلص من الدواء ساعة صلاحيته </a:t>
            </a:r>
            <a:r>
              <a:rPr lang="ar-SA" sz="2800" b="1" u="sng" cap="all" dirty="0" smtClean="0">
                <a:ln w="0"/>
                <a:solidFill>
                  <a:srgbClr val="00B050"/>
                </a:solidFill>
                <a:effectLst>
                  <a:reflection blurRad="12700" stA="50000" endPos="50000" dist="5000" dir="5400000" sy="-100000" rotWithShape="0"/>
                </a:effectLst>
              </a:rPr>
              <a:t>تحرياً </a:t>
            </a:r>
            <a:r>
              <a:rPr lang="ar-SA" sz="2800" b="1" cap="all" dirty="0" smtClean="0">
                <a:ln w="0"/>
                <a:solidFill>
                  <a:srgbClr val="00B050"/>
                </a:solidFill>
                <a:effectLst>
                  <a:reflection blurRad="12700" stA="50000" endPos="50000" dist="5000" dir="5400000" sy="-100000" rotWithShape="0"/>
                </a:effectLst>
              </a:rPr>
              <a:t>للسلامة.</a:t>
            </a:r>
          </a:p>
          <a:p>
            <a:pPr algn="ctr"/>
            <a:r>
              <a:rPr lang="ar-SA" sz="2800" b="1" cap="all" dirty="0" smtClean="0">
                <a:ln w="0"/>
                <a:solidFill>
                  <a:srgbClr val="00220F"/>
                </a:solidFill>
                <a:effectLst>
                  <a:reflection blurRad="12700" stA="50000" endPos="50000" dist="5000" dir="5400000" sy="-100000" rotWithShape="0"/>
                </a:effectLst>
              </a:rPr>
              <a:t>(  )مفعول به</a:t>
            </a:r>
          </a:p>
          <a:p>
            <a:pPr algn="ctr"/>
            <a:r>
              <a:rPr lang="ar-SA" sz="2800" b="1" cap="all" dirty="0" smtClean="0">
                <a:ln w="0"/>
                <a:solidFill>
                  <a:srgbClr val="00220F"/>
                </a:solidFill>
                <a:effectLst>
                  <a:reflection blurRad="12700" stA="50000" endPos="50000" dist="5000" dir="5400000" sy="-100000" rotWithShape="0"/>
                </a:effectLst>
              </a:rPr>
              <a:t>         (  )مفعول لأجله</a:t>
            </a:r>
          </a:p>
          <a:p>
            <a:pPr algn="ctr"/>
            <a:r>
              <a:rPr lang="ar-SA" sz="2800" b="1" cap="all" dirty="0" smtClean="0">
                <a:ln w="0"/>
                <a:solidFill>
                  <a:srgbClr val="00220F"/>
                </a:solidFill>
                <a:effectLst>
                  <a:reflection blurRad="12700" stA="50000" endPos="50000" dist="5000" dir="5400000" sy="-100000" rotWithShape="0"/>
                </a:effectLst>
              </a:rPr>
              <a:t>              (  )مفعول مطلق</a:t>
            </a:r>
          </a:p>
          <a:p>
            <a:pPr algn="ctr"/>
            <a:r>
              <a:rPr lang="ar-SA" sz="2800" b="1" cap="all" dirty="0" smtClean="0">
                <a:ln w="0"/>
                <a:solidFill>
                  <a:srgbClr val="00B050"/>
                </a:solidFill>
                <a:effectLst>
                  <a:reflection blurRad="12700" stA="50000" endPos="50000" dist="5000" dir="5400000" sy="-100000" rotWithShape="0"/>
                </a:effectLst>
              </a:rPr>
              <a:t>2/ينتشر تلوث الهواء انتشاراً سريعاً قرب المناطق الصناعية</a:t>
            </a:r>
          </a:p>
          <a:p>
            <a:pPr algn="ctr"/>
            <a:r>
              <a:rPr lang="ar-SA" sz="2800" b="1" cap="all" dirty="0" smtClean="0">
                <a:ln w="0"/>
                <a:solidFill>
                  <a:srgbClr val="00220F"/>
                </a:solidFill>
                <a:effectLst>
                  <a:reflection blurRad="12700" stA="50000" endPos="50000" dist="5000" dir="5400000" sy="-100000" rotWithShape="0"/>
                </a:effectLst>
              </a:rPr>
              <a:t>(  )مفعول لأجله</a:t>
            </a:r>
          </a:p>
          <a:p>
            <a:pPr algn="ctr"/>
            <a:r>
              <a:rPr lang="ar-SA" sz="2800" b="1" cap="all" dirty="0" smtClean="0">
                <a:ln w="0"/>
                <a:solidFill>
                  <a:srgbClr val="00220F"/>
                </a:solidFill>
                <a:effectLst>
                  <a:reflection blurRad="12700" stA="50000" endPos="50000" dist="5000" dir="5400000" sy="-100000" rotWithShape="0"/>
                </a:effectLst>
              </a:rPr>
              <a:t>     (   )مفعول به</a:t>
            </a:r>
          </a:p>
          <a:p>
            <a:pPr algn="ctr"/>
            <a:r>
              <a:rPr lang="ar-SA" sz="2800" b="1" cap="all" dirty="0" smtClean="0">
                <a:ln w="0"/>
                <a:solidFill>
                  <a:srgbClr val="00220F"/>
                </a:solidFill>
                <a:effectLst>
                  <a:reflection blurRad="12700" stA="50000" endPos="50000" dist="5000" dir="5400000" sy="-100000" rotWithShape="0"/>
                </a:effectLst>
              </a:rPr>
              <a:t>             (   )مفعول مطلق</a:t>
            </a:r>
            <a:endParaRPr lang="ar-SA" sz="2800" b="1" cap="all" dirty="0">
              <a:ln w="0"/>
              <a:solidFill>
                <a:srgbClr val="00220F"/>
              </a:solidFill>
              <a:effectLst>
                <a:reflection blurRad="12700" stA="50000" endPos="50000" dist="5000" dir="5400000" sy="-100000" rotWithShape="0"/>
              </a:effectLst>
            </a:endParaRPr>
          </a:p>
        </p:txBody>
      </p:sp>
      <p:sp>
        <p:nvSpPr>
          <p:cNvPr id="6" name="مربع نص 5"/>
          <p:cNvSpPr txBox="1"/>
          <p:nvPr/>
        </p:nvSpPr>
        <p:spPr>
          <a:xfrm>
            <a:off x="4071934" y="2357430"/>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7" name="مربع نص 6"/>
          <p:cNvSpPr txBox="1"/>
          <p:nvPr/>
        </p:nvSpPr>
        <p:spPr>
          <a:xfrm>
            <a:off x="3929058" y="4477416"/>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wedge">
                                      <p:cBhvr>
                                        <p:cTn id="2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0"/>
            <a:ext cx="9144000" cy="6859957"/>
          </a:xfrm>
          <a:prstGeom prst="rect">
            <a:avLst/>
          </a:prstGeom>
          <a:noFill/>
        </p:spPr>
      </p:pic>
      <p:sp>
        <p:nvSpPr>
          <p:cNvPr id="5" name="دائرة مجوفة 4"/>
          <p:cNvSpPr/>
          <p:nvPr/>
        </p:nvSpPr>
        <p:spPr>
          <a:xfrm rot="21187635">
            <a:off x="7715272" y="13775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ثالثاً</a:t>
            </a:r>
            <a:endParaRPr lang="ar-SA" sz="2000" b="1" cap="all" dirty="0">
              <a:ln w="0"/>
              <a:solidFill>
                <a:schemeClr val="tx1"/>
              </a:solidFill>
              <a:effectLst>
                <a:reflection blurRad="12700" stA="50000" endPos="50000" dist="5000" dir="5400000" sy="-100000" rotWithShape="0"/>
              </a:effectLst>
            </a:endParaRPr>
          </a:p>
        </p:txBody>
      </p:sp>
      <p:sp>
        <p:nvSpPr>
          <p:cNvPr id="6" name="مربع نص 5"/>
          <p:cNvSpPr txBox="1"/>
          <p:nvPr/>
        </p:nvSpPr>
        <p:spPr>
          <a:xfrm>
            <a:off x="142844" y="5643578"/>
            <a:ext cx="8858280" cy="584775"/>
          </a:xfrm>
          <a:prstGeom prst="rect">
            <a:avLst/>
          </a:prstGeom>
          <a:noFill/>
        </p:spPr>
        <p:txBody>
          <a:bodyPr wrap="square" rtlCol="1">
            <a:spAutoFit/>
          </a:bodyPr>
          <a:lstStyle/>
          <a:p>
            <a:pPr algn="ct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(عبد الرحمن حزين لما أحدثه بعض التلاميذ في بيئتهم المدرسية)</a:t>
            </a:r>
            <a:endParaRPr lang="ar-SA"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2" name="Picture 2" descr="C:\Documents and Settings\user\My Documents\صورة٠١٣٩.jpg"/>
          <p:cNvPicPr>
            <a:picLocks noChangeAspect="1" noChangeArrowheads="1"/>
          </p:cNvPicPr>
          <p:nvPr/>
        </p:nvPicPr>
        <p:blipFill>
          <a:blip r:embed="rId3">
            <a:lum contrast="30000"/>
          </a:blip>
          <a:srcRect/>
          <a:stretch>
            <a:fillRect/>
          </a:stretch>
        </p:blipFill>
        <p:spPr bwMode="auto">
          <a:xfrm>
            <a:off x="642910" y="785794"/>
            <a:ext cx="7786742" cy="47149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785786" y="714356"/>
            <a:ext cx="728667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2/أتعاون مع من بجواري؛لملء الفراغات التالية:</a:t>
            </a:r>
          </a:p>
        </p:txBody>
      </p:sp>
      <p:sp>
        <p:nvSpPr>
          <p:cNvPr id="4" name="مربع نص 3"/>
          <p:cNvSpPr txBox="1"/>
          <p:nvPr/>
        </p:nvSpPr>
        <p:spPr>
          <a:xfrm>
            <a:off x="4786314" y="1331885"/>
            <a:ext cx="3429024" cy="95410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تخلص من الدواء ساعة               </a:t>
            </a:r>
          </a:p>
          <a:p>
            <a:pPr algn="ctr"/>
            <a:r>
              <a:rPr lang="ar-SA" sz="2800" b="1" cap="all" dirty="0" smtClean="0">
                <a:ln w="0"/>
                <a:solidFill>
                  <a:srgbClr val="00B050"/>
                </a:solidFill>
                <a:effectLst>
                  <a:reflection blurRad="12700" stA="50000" endPos="50000" dist="5000" dir="5400000" sy="-100000" rotWithShape="0"/>
                </a:effectLst>
              </a:rPr>
              <a:t>صلاحيته </a:t>
            </a:r>
            <a:r>
              <a:rPr lang="ar-SA" sz="2800" b="1" u="sng" cap="all" dirty="0" smtClean="0">
                <a:ln w="0"/>
                <a:solidFill>
                  <a:srgbClr val="00B050"/>
                </a:solidFill>
                <a:effectLst>
                  <a:reflection blurRad="12700" stA="50000" endPos="50000" dist="5000" dir="5400000" sy="-100000" rotWithShape="0"/>
                </a:effectLst>
              </a:rPr>
              <a:t>تحرياً للسلامة</a:t>
            </a:r>
            <a:r>
              <a:rPr lang="ar-SA" sz="2800" b="1" cap="all" dirty="0" smtClean="0">
                <a:ln w="0"/>
                <a:solidFill>
                  <a:srgbClr val="00B050"/>
                </a:solidFill>
                <a:effectLst>
                  <a:reflection blurRad="12700" stA="50000" endPos="50000" dist="5000" dir="5400000" sy="-100000" rotWithShape="0"/>
                </a:effectLst>
              </a:rPr>
              <a:t>.        </a:t>
            </a:r>
          </a:p>
        </p:txBody>
      </p:sp>
      <p:sp>
        <p:nvSpPr>
          <p:cNvPr id="5" name="مربع نص 4"/>
          <p:cNvSpPr txBox="1"/>
          <p:nvPr/>
        </p:nvSpPr>
        <p:spPr>
          <a:xfrm>
            <a:off x="428596" y="1331885"/>
            <a:ext cx="4071966" cy="95410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solidFill>
                  <a:srgbClr val="00B050"/>
                </a:solidFill>
                <a:effectLst>
                  <a:reflection blurRad="12700" stA="50000" endPos="50000" dist="5000" dir="5400000" sy="-100000" rotWithShape="0"/>
                </a:effectLst>
              </a:rPr>
              <a:t>ينتشر تلوث الهواء </a:t>
            </a:r>
            <a:r>
              <a:rPr lang="ar-SA" sz="2800" b="1" u="sng" cap="all" dirty="0" smtClean="0">
                <a:ln w="0"/>
                <a:solidFill>
                  <a:srgbClr val="00B050"/>
                </a:solidFill>
                <a:effectLst>
                  <a:reflection blurRad="12700" stA="50000" endPos="50000" dist="5000" dir="5400000" sy="-100000" rotWithShape="0"/>
                </a:effectLst>
              </a:rPr>
              <a:t>انتشاراً سريعاً </a:t>
            </a:r>
            <a:r>
              <a:rPr lang="ar-SA" sz="2800" b="1" cap="all" dirty="0" smtClean="0">
                <a:ln w="0"/>
                <a:solidFill>
                  <a:srgbClr val="00B050"/>
                </a:solidFill>
                <a:effectLst>
                  <a:reflection blurRad="12700" stA="50000" endPos="50000" dist="5000" dir="5400000" sy="-100000" rotWithShape="0"/>
                </a:effectLst>
              </a:rPr>
              <a:t>قرب المناطق الصناعية.        </a:t>
            </a:r>
          </a:p>
        </p:txBody>
      </p:sp>
      <p:sp>
        <p:nvSpPr>
          <p:cNvPr id="6" name="مربع نص 5"/>
          <p:cNvSpPr txBox="1"/>
          <p:nvPr/>
        </p:nvSpPr>
        <p:spPr>
          <a:xfrm>
            <a:off x="642910" y="2566942"/>
            <a:ext cx="7572428" cy="2862322"/>
          </a:xfrm>
          <a:prstGeom prst="rect">
            <a:avLst/>
          </a:prstGeom>
          <a:noFill/>
        </p:spPr>
        <p:txBody>
          <a:bodyPr wrap="square" rtlCol="1">
            <a:spAutoFit/>
          </a:bodyPr>
          <a:lstStyle/>
          <a:p>
            <a:pPr algn="ctr"/>
            <a:r>
              <a:rPr lang="ar-SA"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*أعيد كتابة المثال بعد حذف ما تحته خط</a:t>
            </a:r>
          </a:p>
          <a:p>
            <a:pPr algn="ctr"/>
            <a:r>
              <a:rPr lang="ar-SA"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*هل تأثرت الجملة بعد الحذف؟</a:t>
            </a:r>
          </a:p>
          <a:p>
            <a:pPr algn="ctr"/>
            <a:r>
              <a:rPr lang="ar-SA"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*أبحث عن اسم منصوب آخر في المثال وأسجله في الفراغ</a:t>
            </a:r>
          </a:p>
          <a:p>
            <a:pPr algn="ctr"/>
            <a:r>
              <a:rPr lang="ar-SA"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*علام يدل هذا الاسم؟</a:t>
            </a:r>
            <a:endParaRPr lang="ar-SA"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6286512" y="500042"/>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2500298" y="571480"/>
            <a:ext cx="385765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1/أملأ الفراغات التالية بما يناسبها:</a:t>
            </a:r>
          </a:p>
        </p:txBody>
      </p:sp>
      <p:sp>
        <p:nvSpPr>
          <p:cNvPr id="5" name="مستطيل مستدير الزوايا 4"/>
          <p:cNvSpPr/>
          <p:nvPr/>
        </p:nvSpPr>
        <p:spPr>
          <a:xfrm>
            <a:off x="7286644" y="1285860"/>
            <a:ext cx="1357322" cy="642942"/>
          </a:xfrm>
          <a:prstGeom prst="roundRec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w="28575">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صباحاً</a:t>
            </a:r>
            <a:endParaRPr lang="ar-SA" sz="2400" b="1" dirty="0"/>
          </a:p>
        </p:txBody>
      </p:sp>
      <p:sp>
        <p:nvSpPr>
          <p:cNvPr id="6" name="مستطيل مستدير الزوايا 5"/>
          <p:cNvSpPr/>
          <p:nvPr/>
        </p:nvSpPr>
        <p:spPr>
          <a:xfrm>
            <a:off x="5857884" y="1285860"/>
            <a:ext cx="1357322" cy="642942"/>
          </a:xfrm>
          <a:prstGeom prst="roundRec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w="28575">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نهاراً</a:t>
            </a:r>
          </a:p>
        </p:txBody>
      </p:sp>
      <p:sp>
        <p:nvSpPr>
          <p:cNvPr id="7" name="مستطيل مستدير الزوايا 6"/>
          <p:cNvSpPr/>
          <p:nvPr/>
        </p:nvSpPr>
        <p:spPr>
          <a:xfrm>
            <a:off x="4429124" y="1285860"/>
            <a:ext cx="1357322" cy="642942"/>
          </a:xfrm>
          <a:prstGeom prst="roundRec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w="28575">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شتاءً</a:t>
            </a:r>
          </a:p>
        </p:txBody>
      </p:sp>
      <p:sp>
        <p:nvSpPr>
          <p:cNvPr id="8" name="مستطيل مستدير الزوايا 7"/>
          <p:cNvSpPr/>
          <p:nvPr/>
        </p:nvSpPr>
        <p:spPr>
          <a:xfrm>
            <a:off x="7286644" y="2000240"/>
            <a:ext cx="1357322" cy="642942"/>
          </a:xfrm>
          <a:prstGeom prst="roundRect">
            <a:avLst/>
          </a:prstGeom>
          <a:gradFill flip="none" rotWithShape="1">
            <a:gsLst>
              <a:gs pos="0">
                <a:schemeClr val="accent2">
                  <a:tint val="50000"/>
                  <a:satMod val="300000"/>
                </a:schemeClr>
              </a:gs>
              <a:gs pos="35000">
                <a:schemeClr val="accent2">
                  <a:tint val="37000"/>
                  <a:satMod val="300000"/>
                </a:schemeClr>
              </a:gs>
              <a:gs pos="100000">
                <a:schemeClr val="accent2">
                  <a:tint val="15000"/>
                  <a:satMod val="350000"/>
                </a:schemeClr>
              </a:gs>
            </a:gsLst>
            <a:path path="circle">
              <a:fillToRect l="50000" t="50000" r="50000" b="50000"/>
            </a:path>
            <a:tileRect/>
          </a:gradFill>
          <a:ln w="28575">
            <a:solidFill>
              <a:schemeClr val="accent2">
                <a:lumMod val="75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أمام</a:t>
            </a:r>
          </a:p>
        </p:txBody>
      </p:sp>
      <p:sp>
        <p:nvSpPr>
          <p:cNvPr id="9" name="مستطيل مستدير الزوايا 8"/>
          <p:cNvSpPr/>
          <p:nvPr/>
        </p:nvSpPr>
        <p:spPr>
          <a:xfrm>
            <a:off x="5857884" y="2000240"/>
            <a:ext cx="1357322" cy="642942"/>
          </a:xfrm>
          <a:prstGeom prst="roundRect">
            <a:avLst/>
          </a:prstGeom>
          <a:gradFill flip="none" rotWithShape="1">
            <a:gsLst>
              <a:gs pos="0">
                <a:schemeClr val="accent2">
                  <a:tint val="50000"/>
                  <a:satMod val="300000"/>
                </a:schemeClr>
              </a:gs>
              <a:gs pos="35000">
                <a:schemeClr val="accent2">
                  <a:tint val="37000"/>
                  <a:satMod val="300000"/>
                </a:schemeClr>
              </a:gs>
              <a:gs pos="100000">
                <a:schemeClr val="accent2">
                  <a:tint val="15000"/>
                  <a:satMod val="350000"/>
                </a:schemeClr>
              </a:gs>
            </a:gsLst>
            <a:path path="circle">
              <a:fillToRect l="50000" t="50000" r="50000" b="50000"/>
            </a:path>
            <a:tileRect/>
          </a:gradFill>
          <a:ln w="28575">
            <a:solidFill>
              <a:schemeClr val="accent2">
                <a:lumMod val="75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وسط</a:t>
            </a:r>
          </a:p>
        </p:txBody>
      </p:sp>
      <p:sp>
        <p:nvSpPr>
          <p:cNvPr id="10" name="مستطيل مستدير الزوايا 9"/>
          <p:cNvSpPr/>
          <p:nvPr/>
        </p:nvSpPr>
        <p:spPr>
          <a:xfrm>
            <a:off x="4429124" y="2000240"/>
            <a:ext cx="1357322" cy="642942"/>
          </a:xfrm>
          <a:prstGeom prst="roundRect">
            <a:avLst/>
          </a:prstGeom>
          <a:gradFill flip="none" rotWithShape="1">
            <a:gsLst>
              <a:gs pos="0">
                <a:schemeClr val="accent2">
                  <a:tint val="50000"/>
                  <a:satMod val="300000"/>
                </a:schemeClr>
              </a:gs>
              <a:gs pos="35000">
                <a:schemeClr val="accent2">
                  <a:tint val="37000"/>
                  <a:satMod val="300000"/>
                </a:schemeClr>
              </a:gs>
              <a:gs pos="100000">
                <a:schemeClr val="accent2">
                  <a:tint val="15000"/>
                  <a:satMod val="350000"/>
                </a:schemeClr>
              </a:gs>
            </a:gsLst>
            <a:path path="circle">
              <a:fillToRect l="50000" t="50000" r="50000" b="50000"/>
            </a:path>
            <a:tileRect/>
          </a:gradFill>
          <a:ln w="28575">
            <a:solidFill>
              <a:schemeClr val="accent2">
                <a:lumMod val="75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فوق</a:t>
            </a:r>
          </a:p>
        </p:txBody>
      </p:sp>
      <p:sp>
        <p:nvSpPr>
          <p:cNvPr id="11" name="مربع نص 10"/>
          <p:cNvSpPr txBox="1"/>
          <p:nvPr/>
        </p:nvSpPr>
        <p:spPr>
          <a:xfrm>
            <a:off x="142844" y="1357298"/>
            <a:ext cx="4143404" cy="461665"/>
          </a:xfrm>
          <a:prstGeom prst="rect">
            <a:avLst/>
          </a:prstGeom>
          <a:noFill/>
        </p:spPr>
        <p:txBody>
          <a:bodyPr wrap="square" rtlCol="1">
            <a:spAutoFit/>
          </a:bodyPr>
          <a:lstStyle/>
          <a:p>
            <a:pPr algn="ctr"/>
            <a:r>
              <a:rPr lang="ar-SA" sz="2400" b="1" i="1" dirty="0" smtClean="0"/>
              <a:t>اسم يدل على .............حدث فيه الفعل</a:t>
            </a:r>
            <a:endParaRPr lang="ar-SA" sz="2400" b="1" i="1" dirty="0"/>
          </a:p>
        </p:txBody>
      </p:sp>
      <p:sp>
        <p:nvSpPr>
          <p:cNvPr id="12" name="مربع نص 11"/>
          <p:cNvSpPr txBox="1"/>
          <p:nvPr/>
        </p:nvSpPr>
        <p:spPr>
          <a:xfrm>
            <a:off x="142844" y="2038641"/>
            <a:ext cx="4143404" cy="461665"/>
          </a:xfrm>
          <a:prstGeom prst="rect">
            <a:avLst/>
          </a:prstGeom>
          <a:noFill/>
        </p:spPr>
        <p:txBody>
          <a:bodyPr wrap="square" rtlCol="1">
            <a:spAutoFit/>
          </a:bodyPr>
          <a:lstStyle/>
          <a:p>
            <a:pPr algn="ctr"/>
            <a:r>
              <a:rPr lang="ar-SA" sz="2400" b="1" i="1" dirty="0" smtClean="0"/>
              <a:t>اسم يدل على .............حدث فيه الفعل</a:t>
            </a:r>
            <a:endParaRPr lang="ar-SA" sz="2400" b="1" i="1" dirty="0"/>
          </a:p>
        </p:txBody>
      </p:sp>
      <p:sp>
        <p:nvSpPr>
          <p:cNvPr id="13" name="مربع نص 12"/>
          <p:cNvSpPr txBox="1"/>
          <p:nvPr/>
        </p:nvSpPr>
        <p:spPr>
          <a:xfrm>
            <a:off x="1785918" y="1214422"/>
            <a:ext cx="928694" cy="523220"/>
          </a:xfrm>
          <a:prstGeom prst="rect">
            <a:avLst/>
          </a:prstGeom>
          <a:noFill/>
        </p:spPr>
        <p:txBody>
          <a:bodyPr wrap="square" rtlCol="1">
            <a:spAutoFit/>
          </a:bodyPr>
          <a:lstStyle/>
          <a:p>
            <a:pPr algn="ctr"/>
            <a:r>
              <a:rPr lang="ar-SA" sz="2800" b="1" dirty="0" smtClean="0">
                <a:solidFill>
                  <a:srgbClr val="C00000"/>
                </a:solidFill>
                <a:sym typeface="Wingdings"/>
              </a:rPr>
              <a:t>زمان</a:t>
            </a:r>
            <a:endParaRPr lang="ar-SA" b="1" dirty="0">
              <a:solidFill>
                <a:srgbClr val="C00000"/>
              </a:solidFill>
            </a:endParaRPr>
          </a:p>
        </p:txBody>
      </p:sp>
      <p:sp>
        <p:nvSpPr>
          <p:cNvPr id="14" name="مربع نص 13"/>
          <p:cNvSpPr txBox="1"/>
          <p:nvPr/>
        </p:nvSpPr>
        <p:spPr>
          <a:xfrm>
            <a:off x="1785918" y="1905648"/>
            <a:ext cx="928694" cy="523220"/>
          </a:xfrm>
          <a:prstGeom prst="rect">
            <a:avLst/>
          </a:prstGeom>
          <a:noFill/>
        </p:spPr>
        <p:txBody>
          <a:bodyPr wrap="square" rtlCol="1">
            <a:spAutoFit/>
          </a:bodyPr>
          <a:lstStyle/>
          <a:p>
            <a:pPr algn="ctr"/>
            <a:r>
              <a:rPr lang="ar-SA" sz="2800" b="1" dirty="0" smtClean="0">
                <a:solidFill>
                  <a:srgbClr val="C00000"/>
                </a:solidFill>
                <a:sym typeface="Wingdings"/>
              </a:rPr>
              <a:t>مكان</a:t>
            </a:r>
            <a:endParaRPr lang="ar-SA" b="1" dirty="0">
              <a:solidFill>
                <a:srgbClr val="C00000"/>
              </a:solidFill>
            </a:endParaRPr>
          </a:p>
        </p:txBody>
      </p:sp>
      <p:sp>
        <p:nvSpPr>
          <p:cNvPr id="15" name="مربع نص 14"/>
          <p:cNvSpPr txBox="1"/>
          <p:nvPr/>
        </p:nvSpPr>
        <p:spPr>
          <a:xfrm>
            <a:off x="2214546" y="2786058"/>
            <a:ext cx="6215106" cy="461665"/>
          </a:xfrm>
          <a:prstGeom prst="rect">
            <a:avLst/>
          </a:prstGeom>
          <a:noFill/>
        </p:spPr>
        <p:txBody>
          <a:bodyPr wrap="square" rtlCol="1">
            <a:spAutoFit/>
          </a:bodyPr>
          <a:lstStyle/>
          <a:p>
            <a:pPr algn="ctr"/>
            <a:r>
              <a:rPr lang="ar-SA" sz="2400" b="1" i="1" dirty="0" smtClean="0"/>
              <a:t>الحالة الإعرابية للظروف السابقة.........................</a:t>
            </a:r>
            <a:endParaRPr lang="ar-SA" sz="2400" b="1" i="1" dirty="0"/>
          </a:p>
        </p:txBody>
      </p:sp>
      <p:sp>
        <p:nvSpPr>
          <p:cNvPr id="16" name="مربع نص 15"/>
          <p:cNvSpPr txBox="1"/>
          <p:nvPr/>
        </p:nvSpPr>
        <p:spPr>
          <a:xfrm>
            <a:off x="1071538" y="3357562"/>
            <a:ext cx="7143800" cy="461665"/>
          </a:xfrm>
          <a:prstGeom prst="rect">
            <a:avLst/>
          </a:prstGeom>
          <a:noFill/>
        </p:spPr>
        <p:txBody>
          <a:bodyPr wrap="square" rtlCol="1">
            <a:spAutoFit/>
          </a:bodyPr>
          <a:lstStyle/>
          <a:p>
            <a:pPr algn="ctr"/>
            <a:r>
              <a:rPr lang="ar-SA" sz="2400" b="1" i="1" dirty="0" smtClean="0"/>
              <a:t>يسمى كل من ظرفي الزمان والمكان..................؛لأن الفعل وقع فيه.</a:t>
            </a:r>
            <a:endParaRPr lang="ar-SA" sz="2400" b="1" i="1" dirty="0"/>
          </a:p>
        </p:txBody>
      </p:sp>
      <p:sp>
        <p:nvSpPr>
          <p:cNvPr id="18" name="مربع نص 17"/>
          <p:cNvSpPr txBox="1"/>
          <p:nvPr/>
        </p:nvSpPr>
        <p:spPr>
          <a:xfrm>
            <a:off x="1000100" y="3857628"/>
            <a:ext cx="700092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2/أعود إلى نص“لا حياة بدون الشمس“،وأستخرج مثالين للمفعول فيه (ظرفي زمان ومكان)</a:t>
            </a:r>
          </a:p>
        </p:txBody>
      </p:sp>
      <p:sp>
        <p:nvSpPr>
          <p:cNvPr id="19" name="شكل بيضاوي 18"/>
          <p:cNvSpPr/>
          <p:nvPr/>
        </p:nvSpPr>
        <p:spPr>
          <a:xfrm>
            <a:off x="5143504" y="4643446"/>
            <a:ext cx="2357454" cy="714380"/>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t>ظرف الزمان</a:t>
            </a:r>
            <a:endParaRPr lang="ar-SA" sz="2800" b="1" dirty="0"/>
          </a:p>
        </p:txBody>
      </p:sp>
      <p:sp>
        <p:nvSpPr>
          <p:cNvPr id="20" name="شكل بيضاوي 19"/>
          <p:cNvSpPr/>
          <p:nvPr/>
        </p:nvSpPr>
        <p:spPr>
          <a:xfrm>
            <a:off x="1928794" y="4643446"/>
            <a:ext cx="2357454" cy="714380"/>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t>ظرف المكان</a:t>
            </a:r>
            <a:endParaRPr lang="ar-SA" sz="2800" b="1" dirty="0"/>
          </a:p>
        </p:txBody>
      </p:sp>
      <p:sp>
        <p:nvSpPr>
          <p:cNvPr id="21" name="مربع نص 20"/>
          <p:cNvSpPr txBox="1"/>
          <p:nvPr/>
        </p:nvSpPr>
        <p:spPr>
          <a:xfrm>
            <a:off x="2857488" y="2643182"/>
            <a:ext cx="2000264" cy="523220"/>
          </a:xfrm>
          <a:prstGeom prst="rect">
            <a:avLst/>
          </a:prstGeom>
          <a:noFill/>
        </p:spPr>
        <p:txBody>
          <a:bodyPr wrap="square" rtlCol="1">
            <a:spAutoFit/>
          </a:bodyPr>
          <a:lstStyle/>
          <a:p>
            <a:pPr algn="ctr"/>
            <a:r>
              <a:rPr lang="ar-SA" sz="2800" b="1" dirty="0" smtClean="0">
                <a:solidFill>
                  <a:srgbClr val="C00000"/>
                </a:solidFill>
                <a:sym typeface="Wingdings"/>
              </a:rPr>
              <a:t>أسماء منصوبة</a:t>
            </a:r>
            <a:endParaRPr lang="ar-SA" b="1" dirty="0">
              <a:solidFill>
                <a:srgbClr val="C00000"/>
              </a:solidFill>
            </a:endParaRPr>
          </a:p>
        </p:txBody>
      </p:sp>
      <p:sp>
        <p:nvSpPr>
          <p:cNvPr id="22" name="مربع نص 21"/>
          <p:cNvSpPr txBox="1"/>
          <p:nvPr/>
        </p:nvSpPr>
        <p:spPr>
          <a:xfrm>
            <a:off x="3000364" y="3214686"/>
            <a:ext cx="1785950" cy="523220"/>
          </a:xfrm>
          <a:prstGeom prst="rect">
            <a:avLst/>
          </a:prstGeom>
          <a:noFill/>
        </p:spPr>
        <p:txBody>
          <a:bodyPr wrap="square" rtlCol="1">
            <a:spAutoFit/>
          </a:bodyPr>
          <a:lstStyle/>
          <a:p>
            <a:pPr algn="ctr"/>
            <a:r>
              <a:rPr lang="ar-SA" sz="2800" b="1" dirty="0" smtClean="0">
                <a:solidFill>
                  <a:srgbClr val="C00000"/>
                </a:solidFill>
                <a:sym typeface="Wingdings"/>
              </a:rPr>
              <a:t>مفعول فيه</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wedge">
                                      <p:cBhvr>
                                        <p:cTn id="15" dur="500"/>
                                        <p:tgtEl>
                                          <p:spTgt spid="1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14">
                                            <p:txEl>
                                              <p:pRg st="0" end="0"/>
                                            </p:txEl>
                                          </p:spTgt>
                                        </p:tgtEl>
                                        <p:attrNameLst>
                                          <p:attrName>style.visibility</p:attrName>
                                        </p:attrNameLst>
                                      </p:cBhvr>
                                      <p:to>
                                        <p:strVal val="visible"/>
                                      </p:to>
                                    </p:set>
                                    <p:animEffect transition="in" filter="wedge">
                                      <p:cBhvr>
                                        <p:cTn id="20" dur="500"/>
                                        <p:tgtEl>
                                          <p:spTgt spid="14">
                                            <p:txEl>
                                              <p:pRg st="0" end="0"/>
                                            </p:txEl>
                                          </p:spTgt>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trips(downLef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21">
                                            <p:txEl>
                                              <p:pRg st="0" end="0"/>
                                            </p:txEl>
                                          </p:spTgt>
                                        </p:tgtEl>
                                        <p:attrNameLst>
                                          <p:attrName>style.visibility</p:attrName>
                                        </p:attrNameLst>
                                      </p:cBhvr>
                                      <p:to>
                                        <p:strVal val="visible"/>
                                      </p:to>
                                    </p:set>
                                    <p:animEffect transition="in" filter="wedge">
                                      <p:cBhvr>
                                        <p:cTn id="28" dur="500"/>
                                        <p:tgtEl>
                                          <p:spTgt spid="2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wedge">
                                      <p:cBhvr>
                                        <p:cTn id="33"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سحابة 2"/>
          <p:cNvSpPr/>
          <p:nvPr/>
        </p:nvSpPr>
        <p:spPr>
          <a:xfrm>
            <a:off x="714348" y="428604"/>
            <a:ext cx="7643866" cy="5715040"/>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5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أعلم أن:</a:t>
            </a:r>
          </a:p>
          <a:p>
            <a:pPr algn="ctr"/>
            <a:r>
              <a:rPr lang="ar-SA" sz="5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ظرفي الزمان والمكان يسميان“مفعولاً فيه“لأن الفعل وقع فيهما</a:t>
            </a:r>
            <a:endParaRPr lang="ar-SA" sz="5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سحابة 2"/>
          <p:cNvSpPr/>
          <p:nvPr/>
        </p:nvSpPr>
        <p:spPr>
          <a:xfrm>
            <a:off x="714348" y="428604"/>
            <a:ext cx="7643866" cy="5715040"/>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5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أعلم أن:</a:t>
            </a:r>
          </a:p>
          <a:p>
            <a:pPr algn="ctr"/>
            <a:r>
              <a:rPr lang="ar-SA" sz="5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ظرفي الزمان والمكان ينصبان على الظرفية إذا تضمن الظرف معنى (في)فإن لم يتضمن معناها.</a:t>
            </a:r>
            <a:endParaRPr lang="ar-SA" sz="5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6786578" y="176735"/>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928662" y="33859"/>
            <a:ext cx="6000792" cy="1323439"/>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أحول ما تحته خط إلى ظرف مضبوط بالشكل:</a:t>
            </a:r>
          </a:p>
          <a:p>
            <a:pPr algn="ctr"/>
            <a:r>
              <a:rPr lang="ar-SA" sz="2800" b="1" cap="all" dirty="0" smtClean="0">
                <a:ln w="0"/>
                <a:solidFill>
                  <a:srgbClr val="C00000"/>
                </a:solidFill>
                <a:effectLst>
                  <a:reflection blurRad="12700" stA="50000" endPos="50000" dist="5000" dir="5400000" sy="-100000" rotWithShape="0"/>
                </a:effectLst>
              </a:rPr>
              <a:t>أ/رأيت زيت ناقلات النفط </a:t>
            </a:r>
            <a:r>
              <a:rPr lang="ar-SA" sz="2800" b="1" u="sng" cap="all" dirty="0" smtClean="0">
                <a:ln w="0"/>
                <a:solidFill>
                  <a:srgbClr val="C00000"/>
                </a:solidFill>
                <a:effectLst>
                  <a:reflection blurRad="12700" stA="50000" endPos="50000" dist="5000" dir="5400000" sy="-100000" rotWithShape="0"/>
                </a:effectLst>
              </a:rPr>
              <a:t>يعلو</a:t>
            </a:r>
            <a:r>
              <a:rPr lang="ar-SA" sz="2800" b="1" cap="all" dirty="0" smtClean="0">
                <a:ln w="0"/>
                <a:solidFill>
                  <a:srgbClr val="C00000"/>
                </a:solidFill>
                <a:effectLst>
                  <a:reflection blurRad="12700" stA="50000" endPos="50000" dist="5000" dir="5400000" sy="-100000" rotWithShape="0"/>
                </a:effectLst>
              </a:rPr>
              <a:t> صفحة الماء</a:t>
            </a:r>
          </a:p>
          <a:p>
            <a:pPr algn="ctr"/>
            <a:r>
              <a:rPr lang="ar-SA" sz="2800" b="1" cap="all" dirty="0" smtClean="0">
                <a:ln w="0"/>
                <a:solidFill>
                  <a:srgbClr val="C00000"/>
                </a:solidFill>
                <a:effectLst>
                  <a:reflection blurRad="12700" stA="50000" endPos="50000" dist="5000" dir="5400000" sy="-100000" rotWithShape="0"/>
                </a:effectLst>
              </a:rPr>
              <a:t>ب/تزدحم الطرقات في </a:t>
            </a:r>
            <a:r>
              <a:rPr lang="ar-SA" sz="2800" b="1" u="sng" cap="all" dirty="0" smtClean="0">
                <a:ln w="0"/>
                <a:solidFill>
                  <a:srgbClr val="C00000"/>
                </a:solidFill>
                <a:effectLst>
                  <a:reflection blurRad="12700" stA="50000" endPos="50000" dist="5000" dir="5400000" sy="-100000" rotWithShape="0"/>
                </a:effectLst>
              </a:rPr>
              <a:t>الظهر</a:t>
            </a:r>
          </a:p>
        </p:txBody>
      </p:sp>
      <p:sp>
        <p:nvSpPr>
          <p:cNvPr id="5" name="دائرة مجوفة 4"/>
          <p:cNvSpPr/>
          <p:nvPr/>
        </p:nvSpPr>
        <p:spPr>
          <a:xfrm>
            <a:off x="7286644" y="3143248"/>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ثالثاً</a:t>
            </a:r>
            <a:endParaRPr lang="ar-SA" sz="2000" b="1" cap="all" dirty="0">
              <a:ln w="0"/>
              <a:solidFill>
                <a:schemeClr val="tx1"/>
              </a:solidFill>
              <a:effectLst>
                <a:reflection blurRad="12700" stA="50000" endPos="50000" dist="5000" dir="5400000" sy="-100000" rotWithShape="0"/>
              </a:effectLst>
            </a:endParaRPr>
          </a:p>
        </p:txBody>
      </p:sp>
      <p:sp>
        <p:nvSpPr>
          <p:cNvPr id="6" name="مربع نص 5"/>
          <p:cNvSpPr txBox="1"/>
          <p:nvPr/>
        </p:nvSpPr>
        <p:spPr>
          <a:xfrm>
            <a:off x="1071538" y="3214686"/>
            <a:ext cx="6286544"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1/أتأمل الظروف الملونة في الأمثلة السابقة،ثم أجيب عما يلي:</a:t>
            </a:r>
          </a:p>
        </p:txBody>
      </p:sp>
      <p:sp>
        <p:nvSpPr>
          <p:cNvPr id="7" name="مستطيل مستدير الزوايا 6"/>
          <p:cNvSpPr/>
          <p:nvPr/>
        </p:nvSpPr>
        <p:spPr>
          <a:xfrm>
            <a:off x="4714876" y="1357298"/>
            <a:ext cx="4071966" cy="1714512"/>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 typeface="Arial" pitchFamily="34" charset="0"/>
              <a:buChar char="•"/>
            </a:pPr>
            <a:r>
              <a:rPr lang="ar-SA" sz="2000" b="1" dirty="0" smtClean="0">
                <a:solidFill>
                  <a:schemeClr val="tx1"/>
                </a:solidFill>
              </a:rPr>
              <a:t>طلب الإسلام من الإنسان أن يغسل يديه قبل الأكل وبعده</a:t>
            </a:r>
          </a:p>
          <a:p>
            <a:pPr algn="ctr">
              <a:buFont typeface="Arial" pitchFamily="34" charset="0"/>
              <a:buChar char="•"/>
            </a:pPr>
            <a:r>
              <a:rPr lang="ar-SA" sz="2000" b="1" dirty="0" smtClean="0">
                <a:solidFill>
                  <a:schemeClr val="tx1"/>
                </a:solidFill>
              </a:rPr>
              <a:t>الشمس تبعث النشاط والسرور بعد شروقها</a:t>
            </a:r>
          </a:p>
          <a:p>
            <a:pPr algn="ctr">
              <a:buFont typeface="Arial" pitchFamily="34" charset="0"/>
              <a:buChar char="•"/>
            </a:pPr>
            <a:r>
              <a:rPr lang="ar-SA" sz="2000" b="1" dirty="0" smtClean="0">
                <a:solidFill>
                  <a:schemeClr val="tx1"/>
                </a:solidFill>
              </a:rPr>
              <a:t>يأمر الإسلام الإنسان أن ينظف إناء الطعام عند الأكل </a:t>
            </a:r>
            <a:endParaRPr lang="ar-SA" b="1" dirty="0">
              <a:solidFill>
                <a:schemeClr val="tx1"/>
              </a:solidFill>
            </a:endParaRPr>
          </a:p>
        </p:txBody>
      </p:sp>
      <p:sp>
        <p:nvSpPr>
          <p:cNvPr id="8" name="مستطيل مستدير الزوايا 7"/>
          <p:cNvSpPr/>
          <p:nvPr/>
        </p:nvSpPr>
        <p:spPr>
          <a:xfrm>
            <a:off x="357158" y="1357298"/>
            <a:ext cx="4214842" cy="1714512"/>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*رأيت بعض النفايات تلقى قبل مفترق الطرق</a:t>
            </a:r>
          </a:p>
          <a:p>
            <a:pPr algn="ctr"/>
            <a:r>
              <a:rPr lang="ar-SA" sz="2000" b="1" dirty="0" smtClean="0">
                <a:solidFill>
                  <a:schemeClr val="tx1"/>
                </a:solidFill>
              </a:rPr>
              <a:t>*يتلوث الهواء من المصانع التي تنشأ في مواقع بعد المدن</a:t>
            </a:r>
          </a:p>
          <a:p>
            <a:pPr algn="ctr"/>
            <a:r>
              <a:rPr lang="ar-SA" sz="2000" b="1" dirty="0" smtClean="0">
                <a:solidFill>
                  <a:schemeClr val="tx1"/>
                </a:solidFill>
              </a:rPr>
              <a:t>*ساءني منظر بقايا النفايات تجمع عند منازل بعض السكان</a:t>
            </a:r>
          </a:p>
        </p:txBody>
      </p:sp>
      <p:sp>
        <p:nvSpPr>
          <p:cNvPr id="9" name="مربع نص 8"/>
          <p:cNvSpPr txBox="1"/>
          <p:nvPr/>
        </p:nvSpPr>
        <p:spPr>
          <a:xfrm>
            <a:off x="4714876" y="3929066"/>
            <a:ext cx="4143404" cy="1938992"/>
          </a:xfrm>
          <a:prstGeom prst="rect">
            <a:avLst/>
          </a:prstGeom>
          <a:noFill/>
        </p:spPr>
        <p:txBody>
          <a:bodyPr wrap="square" rtlCol="1">
            <a:spAutoFit/>
          </a:bodyPr>
          <a:lstStyle/>
          <a:p>
            <a:r>
              <a:rPr lang="ar-SA" sz="2400" b="1" dirty="0" smtClean="0">
                <a:solidFill>
                  <a:srgbClr val="003618"/>
                </a:solidFill>
              </a:rPr>
              <a:t>أ)ما نوع الظروف في المجموعة(أ)؟</a:t>
            </a:r>
          </a:p>
          <a:p>
            <a:r>
              <a:rPr lang="ar-SA" sz="2400" b="1" dirty="0" smtClean="0">
                <a:solidFill>
                  <a:srgbClr val="003618"/>
                </a:solidFill>
              </a:rPr>
              <a:t>ب)ما السبب؟</a:t>
            </a:r>
          </a:p>
          <a:p>
            <a:r>
              <a:rPr lang="ar-SA" sz="2400" b="1" dirty="0" smtClean="0">
                <a:solidFill>
                  <a:srgbClr val="003618"/>
                </a:solidFill>
              </a:rPr>
              <a:t>ج)ما نوع الظروف في المجموعة(ب)؟</a:t>
            </a:r>
          </a:p>
          <a:p>
            <a:r>
              <a:rPr lang="ar-SA" sz="2400" b="1" dirty="0" smtClean="0">
                <a:solidFill>
                  <a:srgbClr val="003618"/>
                </a:solidFill>
              </a:rPr>
              <a:t>د)ما السبب؟</a:t>
            </a:r>
          </a:p>
          <a:p>
            <a:r>
              <a:rPr lang="ar-SA" sz="2400" b="1" dirty="0" smtClean="0">
                <a:solidFill>
                  <a:srgbClr val="003618"/>
                </a:solidFill>
              </a:rPr>
              <a:t>هـ)فيم تشترك هذه الظروف؟</a:t>
            </a:r>
            <a:endParaRPr lang="ar-SA" sz="2400" b="1" dirty="0">
              <a:solidFill>
                <a:srgbClr val="003618"/>
              </a:solidFill>
            </a:endParaRPr>
          </a:p>
        </p:txBody>
      </p:sp>
      <p:sp>
        <p:nvSpPr>
          <p:cNvPr id="10" name="مربع نص 9"/>
          <p:cNvSpPr txBox="1"/>
          <p:nvPr/>
        </p:nvSpPr>
        <p:spPr>
          <a:xfrm>
            <a:off x="142844" y="3929066"/>
            <a:ext cx="4643470" cy="2308324"/>
          </a:xfrm>
          <a:prstGeom prst="rect">
            <a:avLst/>
          </a:prstGeom>
          <a:noFill/>
        </p:spPr>
        <p:txBody>
          <a:bodyPr wrap="square" rtlCol="1">
            <a:spAutoFit/>
          </a:bodyPr>
          <a:lstStyle/>
          <a:p>
            <a:r>
              <a:rPr lang="ar-SA" sz="2400" b="1" dirty="0" smtClean="0"/>
              <a:t>ظروف ....................................</a:t>
            </a:r>
          </a:p>
          <a:p>
            <a:r>
              <a:rPr lang="ar-SA" sz="2400" b="1" dirty="0" smtClean="0"/>
              <a:t>لأنها دلت على................حدوث الفعل</a:t>
            </a:r>
          </a:p>
          <a:p>
            <a:r>
              <a:rPr lang="ar-SA" sz="2400" b="1" dirty="0" smtClean="0"/>
              <a:t>ظروف.....................................</a:t>
            </a:r>
          </a:p>
          <a:p>
            <a:r>
              <a:rPr lang="ar-SA" sz="2400" b="1" dirty="0" smtClean="0"/>
              <a:t>لأنها دلت على................حدوث الفعل</a:t>
            </a:r>
          </a:p>
          <a:p>
            <a:r>
              <a:rPr lang="ar-SA" sz="2400" b="1" dirty="0" smtClean="0"/>
              <a:t>جاءت مرة للدلالة على..............ومرة........على المكان</a:t>
            </a:r>
            <a:endParaRPr lang="ar-SA" sz="2400" b="1" dirty="0"/>
          </a:p>
        </p:txBody>
      </p:sp>
      <p:sp>
        <p:nvSpPr>
          <p:cNvPr id="11" name="مربع نص 10"/>
          <p:cNvSpPr txBox="1"/>
          <p:nvPr/>
        </p:nvSpPr>
        <p:spPr>
          <a:xfrm>
            <a:off x="1357290" y="3786190"/>
            <a:ext cx="2571768" cy="523220"/>
          </a:xfrm>
          <a:prstGeom prst="rect">
            <a:avLst/>
          </a:prstGeom>
          <a:noFill/>
        </p:spPr>
        <p:txBody>
          <a:bodyPr wrap="square" rtlCol="1">
            <a:spAutoFit/>
          </a:bodyPr>
          <a:lstStyle/>
          <a:p>
            <a:pPr algn="ctr"/>
            <a:r>
              <a:rPr lang="ar-SA" sz="2800" b="1" dirty="0" smtClean="0">
                <a:solidFill>
                  <a:srgbClr val="C00000"/>
                </a:solidFill>
                <a:sym typeface="Wingdings"/>
              </a:rPr>
              <a:t>تدل على الزمان</a:t>
            </a:r>
            <a:endParaRPr lang="ar-SA" b="1" dirty="0">
              <a:solidFill>
                <a:srgbClr val="C00000"/>
              </a:solidFill>
            </a:endParaRPr>
          </a:p>
        </p:txBody>
      </p:sp>
      <p:sp>
        <p:nvSpPr>
          <p:cNvPr id="12" name="مربع نص 11"/>
          <p:cNvSpPr txBox="1"/>
          <p:nvPr/>
        </p:nvSpPr>
        <p:spPr>
          <a:xfrm>
            <a:off x="2143108" y="4263102"/>
            <a:ext cx="1214446" cy="523220"/>
          </a:xfrm>
          <a:prstGeom prst="rect">
            <a:avLst/>
          </a:prstGeom>
          <a:noFill/>
        </p:spPr>
        <p:txBody>
          <a:bodyPr wrap="square" rtlCol="1">
            <a:spAutoFit/>
          </a:bodyPr>
          <a:lstStyle/>
          <a:p>
            <a:pPr algn="ctr"/>
            <a:r>
              <a:rPr lang="ar-SA" sz="2800" b="1" dirty="0" smtClean="0">
                <a:solidFill>
                  <a:srgbClr val="C00000"/>
                </a:solidFill>
                <a:sym typeface="Wingdings"/>
              </a:rPr>
              <a:t>زمان</a:t>
            </a:r>
            <a:endParaRPr lang="ar-SA" b="1" dirty="0">
              <a:solidFill>
                <a:srgbClr val="C00000"/>
              </a:solidFill>
            </a:endParaRPr>
          </a:p>
        </p:txBody>
      </p:sp>
      <p:sp>
        <p:nvSpPr>
          <p:cNvPr id="13" name="مربع نص 12"/>
          <p:cNvSpPr txBox="1"/>
          <p:nvPr/>
        </p:nvSpPr>
        <p:spPr>
          <a:xfrm>
            <a:off x="1285852" y="4620292"/>
            <a:ext cx="2643206" cy="523220"/>
          </a:xfrm>
          <a:prstGeom prst="rect">
            <a:avLst/>
          </a:prstGeom>
          <a:noFill/>
        </p:spPr>
        <p:txBody>
          <a:bodyPr wrap="square" rtlCol="1">
            <a:spAutoFit/>
          </a:bodyPr>
          <a:lstStyle/>
          <a:p>
            <a:pPr algn="ctr"/>
            <a:r>
              <a:rPr lang="ar-SA" sz="2800" b="1" dirty="0" smtClean="0">
                <a:solidFill>
                  <a:srgbClr val="C00000"/>
                </a:solidFill>
                <a:sym typeface="Wingdings"/>
              </a:rPr>
              <a:t>تدل على المكان</a:t>
            </a:r>
            <a:endParaRPr lang="ar-SA" b="1" dirty="0">
              <a:solidFill>
                <a:srgbClr val="C00000"/>
              </a:solidFill>
            </a:endParaRPr>
          </a:p>
        </p:txBody>
      </p:sp>
      <p:sp>
        <p:nvSpPr>
          <p:cNvPr id="14" name="مربع نص 13"/>
          <p:cNvSpPr txBox="1"/>
          <p:nvPr/>
        </p:nvSpPr>
        <p:spPr>
          <a:xfrm>
            <a:off x="2071670" y="5000636"/>
            <a:ext cx="1214446" cy="523220"/>
          </a:xfrm>
          <a:prstGeom prst="rect">
            <a:avLst/>
          </a:prstGeom>
          <a:noFill/>
        </p:spPr>
        <p:txBody>
          <a:bodyPr wrap="square" rtlCol="1">
            <a:spAutoFit/>
          </a:bodyPr>
          <a:lstStyle/>
          <a:p>
            <a:pPr algn="ctr"/>
            <a:r>
              <a:rPr lang="ar-SA" sz="2800" b="1" dirty="0" smtClean="0">
                <a:solidFill>
                  <a:srgbClr val="C00000"/>
                </a:solidFill>
                <a:sym typeface="Wingdings"/>
              </a:rPr>
              <a:t>مكان</a:t>
            </a:r>
            <a:endParaRPr lang="ar-SA" b="1" dirty="0">
              <a:solidFill>
                <a:srgbClr val="C00000"/>
              </a:solidFill>
            </a:endParaRPr>
          </a:p>
        </p:txBody>
      </p:sp>
      <p:sp>
        <p:nvSpPr>
          <p:cNvPr id="15" name="مربع نص 14"/>
          <p:cNvSpPr txBox="1"/>
          <p:nvPr/>
        </p:nvSpPr>
        <p:spPr>
          <a:xfrm>
            <a:off x="3000364" y="5715016"/>
            <a:ext cx="1214446" cy="523220"/>
          </a:xfrm>
          <a:prstGeom prst="rect">
            <a:avLst/>
          </a:prstGeom>
          <a:noFill/>
        </p:spPr>
        <p:txBody>
          <a:bodyPr wrap="square" rtlCol="1">
            <a:spAutoFit/>
          </a:bodyPr>
          <a:lstStyle/>
          <a:p>
            <a:pPr algn="ctr"/>
            <a:r>
              <a:rPr lang="ar-SA" sz="2800" b="1" dirty="0" smtClean="0">
                <a:solidFill>
                  <a:srgbClr val="C00000"/>
                </a:solidFill>
                <a:sym typeface="Wingdings"/>
              </a:rPr>
              <a:t>زمان</a:t>
            </a:r>
            <a:endParaRPr lang="ar-SA" b="1" dirty="0">
              <a:solidFill>
                <a:srgbClr val="C00000"/>
              </a:solidFill>
            </a:endParaRPr>
          </a:p>
        </p:txBody>
      </p:sp>
      <p:sp>
        <p:nvSpPr>
          <p:cNvPr id="16" name="مربع نص 15"/>
          <p:cNvSpPr txBox="1"/>
          <p:nvPr/>
        </p:nvSpPr>
        <p:spPr>
          <a:xfrm>
            <a:off x="1643042" y="5715016"/>
            <a:ext cx="1214446" cy="523220"/>
          </a:xfrm>
          <a:prstGeom prst="rect">
            <a:avLst/>
          </a:prstGeom>
          <a:noFill/>
        </p:spPr>
        <p:txBody>
          <a:bodyPr wrap="square" rtlCol="1">
            <a:spAutoFit/>
          </a:bodyPr>
          <a:lstStyle/>
          <a:p>
            <a:pPr algn="ctr"/>
            <a:r>
              <a:rPr lang="ar-SA" sz="2800" b="1" dirty="0" smtClean="0">
                <a:solidFill>
                  <a:srgbClr val="C00000"/>
                </a:solidFill>
                <a:sym typeface="Wingdings"/>
              </a:rPr>
              <a:t>تدل</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wedge">
                                      <p:cBhvr>
                                        <p:cTn id="21" dur="500"/>
                                        <p:tgtEl>
                                          <p:spTgt spid="1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nodeType="click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wedge">
                                      <p:cBhvr>
                                        <p:cTn id="26" dur="500"/>
                                        <p:tgtEl>
                                          <p:spTgt spid="1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wedge">
                                      <p:cBhvr>
                                        <p:cTn id="31" dur="500"/>
                                        <p:tgtEl>
                                          <p:spTgt spid="13">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nodeType="click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wedge">
                                      <p:cBhvr>
                                        <p:cTn id="36" dur="500"/>
                                        <p:tgtEl>
                                          <p:spTgt spid="14">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nodeType="clickEffect">
                                  <p:stCondLst>
                                    <p:cond delay="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wedge">
                                      <p:cBhvr>
                                        <p:cTn id="41" dur="500"/>
                                        <p:tgtEl>
                                          <p:spTgt spid="15">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nodeType="clickEffect">
                                  <p:stCondLst>
                                    <p:cond delay="0"/>
                                  </p:stCondLst>
                                  <p:childTnLst>
                                    <p:set>
                                      <p:cBhvr>
                                        <p:cTn id="45" dur="1" fill="hold">
                                          <p:stCondLst>
                                            <p:cond delay="0"/>
                                          </p:stCondLst>
                                        </p:cTn>
                                        <p:tgtEl>
                                          <p:spTgt spid="16">
                                            <p:txEl>
                                              <p:pRg st="0" end="0"/>
                                            </p:txEl>
                                          </p:spTgt>
                                        </p:tgtEl>
                                        <p:attrNameLst>
                                          <p:attrName>style.visibility</p:attrName>
                                        </p:attrNameLst>
                                      </p:cBhvr>
                                      <p:to>
                                        <p:strVal val="visible"/>
                                      </p:to>
                                    </p:set>
                                    <p:animEffect transition="in" filter="wedge">
                                      <p:cBhvr>
                                        <p:cTn id="46"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72396" y="142852"/>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رابعاً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2714612" y="214290"/>
            <a:ext cx="492922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1/أتعاون مع مجموعتي؛لأكمل المنظم التالي:</a:t>
            </a:r>
          </a:p>
        </p:txBody>
      </p:sp>
      <p:sp>
        <p:nvSpPr>
          <p:cNvPr id="5" name="مستطيل مستدير الزوايا 4"/>
          <p:cNvSpPr/>
          <p:nvPr/>
        </p:nvSpPr>
        <p:spPr>
          <a:xfrm>
            <a:off x="2071670" y="785794"/>
            <a:ext cx="4929222"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المفعول فيه</a:t>
            </a:r>
            <a:endParaRPr lang="ar-SA" sz="4400" b="1" dirty="0">
              <a:solidFill>
                <a:schemeClr val="tx1"/>
              </a:solidFill>
            </a:endParaRPr>
          </a:p>
        </p:txBody>
      </p:sp>
      <p:sp>
        <p:nvSpPr>
          <p:cNvPr id="6" name="مستطيل مستدير الزوايا 5"/>
          <p:cNvSpPr/>
          <p:nvPr/>
        </p:nvSpPr>
        <p:spPr>
          <a:xfrm>
            <a:off x="5072066" y="1571612"/>
            <a:ext cx="3643338"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ظرف</a:t>
            </a:r>
            <a:r>
              <a:rPr lang="ar-SA" sz="3600" b="1" dirty="0" smtClean="0">
                <a:solidFill>
                  <a:schemeClr val="tx1"/>
                </a:solidFill>
              </a:rPr>
              <a:t>...........</a:t>
            </a:r>
            <a:endParaRPr lang="ar-SA" sz="4000" b="1" dirty="0">
              <a:solidFill>
                <a:schemeClr val="tx1"/>
              </a:solidFill>
            </a:endParaRPr>
          </a:p>
        </p:txBody>
      </p:sp>
      <p:sp>
        <p:nvSpPr>
          <p:cNvPr id="7" name="مستطيل مستدير الزوايا 6"/>
          <p:cNvSpPr/>
          <p:nvPr/>
        </p:nvSpPr>
        <p:spPr>
          <a:xfrm>
            <a:off x="785786" y="1571612"/>
            <a:ext cx="3643338"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..........مكان</a:t>
            </a:r>
            <a:endParaRPr lang="ar-SA" sz="4000" b="1" dirty="0">
              <a:solidFill>
                <a:schemeClr val="tx1"/>
              </a:solidFill>
            </a:endParaRPr>
          </a:p>
        </p:txBody>
      </p:sp>
      <p:sp>
        <p:nvSpPr>
          <p:cNvPr id="8" name="مستطيل مستدير الزوايا 7"/>
          <p:cNvSpPr/>
          <p:nvPr/>
        </p:nvSpPr>
        <p:spPr>
          <a:xfrm>
            <a:off x="5000628" y="2428868"/>
            <a:ext cx="3643338" cy="128588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اسم...........على الظرفية دال على ..........حدوث..........</a:t>
            </a:r>
            <a:endParaRPr lang="ar-SA" sz="2800" b="1" dirty="0">
              <a:solidFill>
                <a:schemeClr val="tx1"/>
              </a:solidFill>
            </a:endParaRPr>
          </a:p>
        </p:txBody>
      </p:sp>
      <p:sp>
        <p:nvSpPr>
          <p:cNvPr id="9" name="مستطيل مستدير الزوايا 8"/>
          <p:cNvSpPr/>
          <p:nvPr/>
        </p:nvSpPr>
        <p:spPr>
          <a:xfrm>
            <a:off x="785786" y="2428868"/>
            <a:ext cx="3643338" cy="128588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 ...........منصوب على ............ دال على ..........حدوث..........</a:t>
            </a:r>
            <a:endParaRPr lang="ar-SA" sz="2800" b="1" dirty="0">
              <a:solidFill>
                <a:schemeClr val="tx1"/>
              </a:solidFill>
            </a:endParaRPr>
          </a:p>
        </p:txBody>
      </p:sp>
      <p:sp>
        <p:nvSpPr>
          <p:cNvPr id="10" name="مستطيل مستدير الزوايا 9"/>
          <p:cNvSpPr/>
          <p:nvPr/>
        </p:nvSpPr>
        <p:spPr>
          <a:xfrm>
            <a:off x="5072066" y="3929066"/>
            <a:ext cx="3643338"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يوم،</a:t>
            </a:r>
            <a:r>
              <a:rPr lang="ar-SA" sz="3600" b="1" dirty="0" smtClean="0">
                <a:solidFill>
                  <a:schemeClr val="tx1"/>
                </a:solidFill>
              </a:rPr>
              <a:t>........،.........</a:t>
            </a:r>
            <a:endParaRPr lang="ar-SA" sz="4000" b="1" dirty="0">
              <a:solidFill>
                <a:schemeClr val="tx1"/>
              </a:solidFill>
            </a:endParaRPr>
          </a:p>
        </p:txBody>
      </p:sp>
      <p:sp>
        <p:nvSpPr>
          <p:cNvPr id="11" name="مستطيل مستدير الزوايا 10"/>
          <p:cNvSpPr/>
          <p:nvPr/>
        </p:nvSpPr>
        <p:spPr>
          <a:xfrm>
            <a:off x="785786" y="3929066"/>
            <a:ext cx="3643338"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.......،تحت،.......</a:t>
            </a:r>
            <a:endParaRPr lang="ar-SA" sz="4000" b="1" dirty="0">
              <a:solidFill>
                <a:schemeClr val="tx1"/>
              </a:solidFill>
            </a:endParaRPr>
          </a:p>
        </p:txBody>
      </p:sp>
      <p:sp>
        <p:nvSpPr>
          <p:cNvPr id="12" name="مستطيل مستدير الزوايا 11"/>
          <p:cNvSpPr/>
          <p:nvPr/>
        </p:nvSpPr>
        <p:spPr>
          <a:xfrm>
            <a:off x="2643174" y="4643446"/>
            <a:ext cx="4000528"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ظروف</a:t>
            </a:r>
            <a:r>
              <a:rPr lang="ar-SA" sz="2400" b="1" dirty="0" smtClean="0">
                <a:solidFill>
                  <a:schemeClr val="tx1"/>
                </a:solidFill>
              </a:rPr>
              <a:t> مشتركة بين الزمان والمكان</a:t>
            </a:r>
            <a:endParaRPr lang="ar-SA" sz="2800" b="1" dirty="0">
              <a:solidFill>
                <a:schemeClr val="tx1"/>
              </a:solidFill>
            </a:endParaRPr>
          </a:p>
        </p:txBody>
      </p:sp>
      <p:sp>
        <p:nvSpPr>
          <p:cNvPr id="13" name="مستطيل مستدير الزوايا 12"/>
          <p:cNvSpPr/>
          <p:nvPr/>
        </p:nvSpPr>
        <p:spPr>
          <a:xfrm>
            <a:off x="2714612" y="5500702"/>
            <a:ext cx="3929090" cy="5715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قبل،.........،..........</a:t>
            </a:r>
            <a:endParaRPr lang="ar-SA" sz="4000" b="1" dirty="0">
              <a:solidFill>
                <a:schemeClr val="tx1"/>
              </a:solidFill>
            </a:endParaRPr>
          </a:p>
        </p:txBody>
      </p:sp>
      <p:sp>
        <p:nvSpPr>
          <p:cNvPr id="14" name="مربع نص 13"/>
          <p:cNvSpPr txBox="1"/>
          <p:nvPr/>
        </p:nvSpPr>
        <p:spPr>
          <a:xfrm>
            <a:off x="5643570" y="1500174"/>
            <a:ext cx="1500198" cy="584775"/>
          </a:xfrm>
          <a:prstGeom prst="rect">
            <a:avLst/>
          </a:prstGeom>
          <a:noFill/>
        </p:spPr>
        <p:txBody>
          <a:bodyPr wrap="square" rtlCol="1">
            <a:spAutoFit/>
          </a:bodyPr>
          <a:lstStyle/>
          <a:p>
            <a:pPr algn="ctr"/>
            <a:r>
              <a:rPr lang="ar-SA" sz="3200" b="1" dirty="0" smtClean="0">
                <a:solidFill>
                  <a:srgbClr val="C00000"/>
                </a:solidFill>
                <a:sym typeface="Wingdings"/>
              </a:rPr>
              <a:t>زمان</a:t>
            </a:r>
            <a:endParaRPr lang="ar-SA" b="1" dirty="0">
              <a:solidFill>
                <a:srgbClr val="C00000"/>
              </a:solidFill>
            </a:endParaRPr>
          </a:p>
        </p:txBody>
      </p:sp>
      <p:sp>
        <p:nvSpPr>
          <p:cNvPr id="15" name="مربع نص 14"/>
          <p:cNvSpPr txBox="1"/>
          <p:nvPr/>
        </p:nvSpPr>
        <p:spPr>
          <a:xfrm>
            <a:off x="2214546" y="1571612"/>
            <a:ext cx="1500198" cy="584775"/>
          </a:xfrm>
          <a:prstGeom prst="rect">
            <a:avLst/>
          </a:prstGeom>
          <a:noFill/>
        </p:spPr>
        <p:txBody>
          <a:bodyPr wrap="square" rtlCol="1">
            <a:spAutoFit/>
          </a:bodyPr>
          <a:lstStyle/>
          <a:p>
            <a:pPr algn="ctr"/>
            <a:r>
              <a:rPr lang="ar-SA" sz="3200" b="1" dirty="0" smtClean="0">
                <a:solidFill>
                  <a:srgbClr val="C00000"/>
                </a:solidFill>
                <a:sym typeface="Wingdings"/>
              </a:rPr>
              <a:t>ظرف</a:t>
            </a:r>
            <a:endParaRPr lang="ar-SA" b="1" dirty="0">
              <a:solidFill>
                <a:srgbClr val="C00000"/>
              </a:solidFill>
            </a:endParaRPr>
          </a:p>
        </p:txBody>
      </p:sp>
      <p:sp>
        <p:nvSpPr>
          <p:cNvPr id="16" name="مربع نص 15"/>
          <p:cNvSpPr txBox="1"/>
          <p:nvPr/>
        </p:nvSpPr>
        <p:spPr>
          <a:xfrm>
            <a:off x="6500826" y="2415597"/>
            <a:ext cx="1500198" cy="523220"/>
          </a:xfrm>
          <a:prstGeom prst="rect">
            <a:avLst/>
          </a:prstGeom>
          <a:noFill/>
        </p:spPr>
        <p:txBody>
          <a:bodyPr wrap="square" rtlCol="1">
            <a:spAutoFit/>
          </a:bodyPr>
          <a:lstStyle/>
          <a:p>
            <a:pPr algn="ctr"/>
            <a:r>
              <a:rPr lang="ar-SA" sz="2800" b="1" dirty="0" smtClean="0">
                <a:solidFill>
                  <a:srgbClr val="C00000"/>
                </a:solidFill>
                <a:sym typeface="Wingdings"/>
              </a:rPr>
              <a:t>منصوب</a:t>
            </a:r>
            <a:endParaRPr lang="ar-SA" sz="1600" b="1" dirty="0">
              <a:solidFill>
                <a:srgbClr val="C00000"/>
              </a:solidFill>
            </a:endParaRPr>
          </a:p>
        </p:txBody>
      </p:sp>
      <p:sp>
        <p:nvSpPr>
          <p:cNvPr id="17" name="مربع نص 16"/>
          <p:cNvSpPr txBox="1"/>
          <p:nvPr/>
        </p:nvSpPr>
        <p:spPr>
          <a:xfrm>
            <a:off x="7072330" y="3143248"/>
            <a:ext cx="1214446" cy="584775"/>
          </a:xfrm>
          <a:prstGeom prst="rect">
            <a:avLst/>
          </a:prstGeom>
          <a:noFill/>
        </p:spPr>
        <p:txBody>
          <a:bodyPr wrap="square" rtlCol="1">
            <a:spAutoFit/>
          </a:bodyPr>
          <a:lstStyle/>
          <a:p>
            <a:pPr algn="ctr"/>
            <a:r>
              <a:rPr lang="ar-SA" sz="3200" b="1" dirty="0" smtClean="0">
                <a:solidFill>
                  <a:srgbClr val="C00000"/>
                </a:solidFill>
                <a:sym typeface="Wingdings"/>
              </a:rPr>
              <a:t>زمان</a:t>
            </a:r>
            <a:endParaRPr lang="ar-SA" b="1" dirty="0">
              <a:solidFill>
                <a:srgbClr val="C00000"/>
              </a:solidFill>
            </a:endParaRPr>
          </a:p>
        </p:txBody>
      </p:sp>
      <p:sp>
        <p:nvSpPr>
          <p:cNvPr id="18" name="مربع نص 17"/>
          <p:cNvSpPr txBox="1"/>
          <p:nvPr/>
        </p:nvSpPr>
        <p:spPr>
          <a:xfrm>
            <a:off x="5357818" y="3143248"/>
            <a:ext cx="1285884" cy="584775"/>
          </a:xfrm>
          <a:prstGeom prst="rect">
            <a:avLst/>
          </a:prstGeom>
          <a:noFill/>
        </p:spPr>
        <p:txBody>
          <a:bodyPr wrap="square" rtlCol="1">
            <a:spAutoFit/>
          </a:bodyPr>
          <a:lstStyle/>
          <a:p>
            <a:pPr algn="ctr"/>
            <a:r>
              <a:rPr lang="ar-SA" sz="3200" b="1" dirty="0" smtClean="0">
                <a:solidFill>
                  <a:srgbClr val="C00000"/>
                </a:solidFill>
                <a:sym typeface="Wingdings"/>
              </a:rPr>
              <a:t>الفعل</a:t>
            </a:r>
            <a:endParaRPr lang="ar-SA" b="1" dirty="0">
              <a:solidFill>
                <a:srgbClr val="C00000"/>
              </a:solidFill>
            </a:endParaRPr>
          </a:p>
        </p:txBody>
      </p:sp>
      <p:sp>
        <p:nvSpPr>
          <p:cNvPr id="19" name="مربع نص 18"/>
          <p:cNvSpPr txBox="1"/>
          <p:nvPr/>
        </p:nvSpPr>
        <p:spPr>
          <a:xfrm>
            <a:off x="2714612" y="2334276"/>
            <a:ext cx="1071570" cy="523220"/>
          </a:xfrm>
          <a:prstGeom prst="rect">
            <a:avLst/>
          </a:prstGeom>
          <a:noFill/>
        </p:spPr>
        <p:txBody>
          <a:bodyPr wrap="square" rtlCol="1">
            <a:spAutoFit/>
          </a:bodyPr>
          <a:lstStyle/>
          <a:p>
            <a:pPr algn="ctr"/>
            <a:r>
              <a:rPr lang="ar-SA" sz="2800" b="1" dirty="0" smtClean="0">
                <a:solidFill>
                  <a:srgbClr val="C00000"/>
                </a:solidFill>
                <a:sym typeface="Wingdings"/>
              </a:rPr>
              <a:t>اسم</a:t>
            </a:r>
            <a:endParaRPr lang="ar-SA" sz="1600" b="1" dirty="0">
              <a:solidFill>
                <a:srgbClr val="C00000"/>
              </a:solidFill>
            </a:endParaRPr>
          </a:p>
        </p:txBody>
      </p:sp>
      <p:sp>
        <p:nvSpPr>
          <p:cNvPr id="20" name="مربع نص 19"/>
          <p:cNvSpPr txBox="1"/>
          <p:nvPr/>
        </p:nvSpPr>
        <p:spPr>
          <a:xfrm>
            <a:off x="2643174" y="2762904"/>
            <a:ext cx="1071570" cy="523220"/>
          </a:xfrm>
          <a:prstGeom prst="rect">
            <a:avLst/>
          </a:prstGeom>
          <a:noFill/>
        </p:spPr>
        <p:txBody>
          <a:bodyPr wrap="square" rtlCol="1">
            <a:spAutoFit/>
          </a:bodyPr>
          <a:lstStyle/>
          <a:p>
            <a:pPr algn="ctr"/>
            <a:r>
              <a:rPr lang="ar-SA" sz="2800" b="1" dirty="0" smtClean="0">
                <a:solidFill>
                  <a:srgbClr val="C00000"/>
                </a:solidFill>
                <a:sym typeface="Wingdings"/>
              </a:rPr>
              <a:t>الظرفية</a:t>
            </a:r>
            <a:endParaRPr lang="ar-SA" sz="1600" b="1" dirty="0">
              <a:solidFill>
                <a:srgbClr val="C00000"/>
              </a:solidFill>
            </a:endParaRPr>
          </a:p>
        </p:txBody>
      </p:sp>
      <p:sp>
        <p:nvSpPr>
          <p:cNvPr id="21" name="مربع نص 20"/>
          <p:cNvSpPr txBox="1"/>
          <p:nvPr/>
        </p:nvSpPr>
        <p:spPr>
          <a:xfrm>
            <a:off x="2786050" y="3143248"/>
            <a:ext cx="1071570" cy="523220"/>
          </a:xfrm>
          <a:prstGeom prst="rect">
            <a:avLst/>
          </a:prstGeom>
          <a:noFill/>
        </p:spPr>
        <p:txBody>
          <a:bodyPr wrap="square" rtlCol="1">
            <a:spAutoFit/>
          </a:bodyPr>
          <a:lstStyle/>
          <a:p>
            <a:pPr algn="ctr"/>
            <a:r>
              <a:rPr lang="ar-SA" sz="2800" b="1" dirty="0" smtClean="0">
                <a:solidFill>
                  <a:srgbClr val="C00000"/>
                </a:solidFill>
                <a:sym typeface="Wingdings"/>
              </a:rPr>
              <a:t>مكان</a:t>
            </a:r>
            <a:endParaRPr lang="ar-SA" sz="1600" b="1" dirty="0">
              <a:solidFill>
                <a:srgbClr val="C00000"/>
              </a:solidFill>
            </a:endParaRPr>
          </a:p>
        </p:txBody>
      </p:sp>
      <p:sp>
        <p:nvSpPr>
          <p:cNvPr id="22" name="مربع نص 21"/>
          <p:cNvSpPr txBox="1"/>
          <p:nvPr/>
        </p:nvSpPr>
        <p:spPr>
          <a:xfrm>
            <a:off x="1214414" y="3143248"/>
            <a:ext cx="1071570" cy="523220"/>
          </a:xfrm>
          <a:prstGeom prst="rect">
            <a:avLst/>
          </a:prstGeom>
          <a:noFill/>
        </p:spPr>
        <p:txBody>
          <a:bodyPr wrap="square" rtlCol="1">
            <a:spAutoFit/>
          </a:bodyPr>
          <a:lstStyle/>
          <a:p>
            <a:pPr algn="ctr"/>
            <a:r>
              <a:rPr lang="ar-SA" sz="2800" b="1" dirty="0" smtClean="0">
                <a:solidFill>
                  <a:srgbClr val="C00000"/>
                </a:solidFill>
                <a:sym typeface="Wingdings"/>
              </a:rPr>
              <a:t>الفعل</a:t>
            </a:r>
            <a:endParaRPr lang="ar-SA" sz="1600" b="1" dirty="0">
              <a:solidFill>
                <a:srgbClr val="C00000"/>
              </a:solidFill>
            </a:endParaRPr>
          </a:p>
        </p:txBody>
      </p:sp>
      <p:sp>
        <p:nvSpPr>
          <p:cNvPr id="23" name="مربع نص 22"/>
          <p:cNvSpPr txBox="1"/>
          <p:nvPr/>
        </p:nvSpPr>
        <p:spPr>
          <a:xfrm>
            <a:off x="6643702" y="3929066"/>
            <a:ext cx="1071570" cy="523220"/>
          </a:xfrm>
          <a:prstGeom prst="rect">
            <a:avLst/>
          </a:prstGeom>
          <a:noFill/>
        </p:spPr>
        <p:txBody>
          <a:bodyPr wrap="square" rtlCol="1">
            <a:spAutoFit/>
          </a:bodyPr>
          <a:lstStyle/>
          <a:p>
            <a:pPr algn="ctr"/>
            <a:r>
              <a:rPr lang="ar-SA" sz="2800" b="1" dirty="0" smtClean="0">
                <a:solidFill>
                  <a:srgbClr val="C00000"/>
                </a:solidFill>
                <a:sym typeface="Wingdings"/>
              </a:rPr>
              <a:t>ليلاً</a:t>
            </a:r>
            <a:endParaRPr lang="ar-SA" sz="1600" b="1" dirty="0">
              <a:solidFill>
                <a:srgbClr val="C00000"/>
              </a:solidFill>
            </a:endParaRPr>
          </a:p>
        </p:txBody>
      </p:sp>
      <p:sp>
        <p:nvSpPr>
          <p:cNvPr id="24" name="مربع نص 23"/>
          <p:cNvSpPr txBox="1"/>
          <p:nvPr/>
        </p:nvSpPr>
        <p:spPr>
          <a:xfrm>
            <a:off x="5357818" y="3929066"/>
            <a:ext cx="1071570" cy="523220"/>
          </a:xfrm>
          <a:prstGeom prst="rect">
            <a:avLst/>
          </a:prstGeom>
          <a:noFill/>
        </p:spPr>
        <p:txBody>
          <a:bodyPr wrap="square" rtlCol="1">
            <a:spAutoFit/>
          </a:bodyPr>
          <a:lstStyle/>
          <a:p>
            <a:pPr algn="ctr"/>
            <a:r>
              <a:rPr lang="ar-SA" sz="2800" b="1" dirty="0" smtClean="0">
                <a:solidFill>
                  <a:srgbClr val="C00000"/>
                </a:solidFill>
                <a:sym typeface="Wingdings"/>
              </a:rPr>
              <a:t>نهار</a:t>
            </a:r>
            <a:endParaRPr lang="ar-SA" sz="1600" b="1" dirty="0">
              <a:solidFill>
                <a:srgbClr val="C00000"/>
              </a:solidFill>
            </a:endParaRPr>
          </a:p>
        </p:txBody>
      </p:sp>
      <p:sp>
        <p:nvSpPr>
          <p:cNvPr id="25" name="مربع نص 24"/>
          <p:cNvSpPr txBox="1"/>
          <p:nvPr/>
        </p:nvSpPr>
        <p:spPr>
          <a:xfrm>
            <a:off x="3071802" y="3929066"/>
            <a:ext cx="1071570" cy="523220"/>
          </a:xfrm>
          <a:prstGeom prst="rect">
            <a:avLst/>
          </a:prstGeom>
          <a:noFill/>
        </p:spPr>
        <p:txBody>
          <a:bodyPr wrap="square" rtlCol="1">
            <a:spAutoFit/>
          </a:bodyPr>
          <a:lstStyle/>
          <a:p>
            <a:pPr algn="ctr"/>
            <a:r>
              <a:rPr lang="ar-SA" sz="2800" b="1" dirty="0" smtClean="0">
                <a:solidFill>
                  <a:srgbClr val="C00000"/>
                </a:solidFill>
                <a:sym typeface="Wingdings"/>
              </a:rPr>
              <a:t>فوق</a:t>
            </a:r>
            <a:endParaRPr lang="ar-SA" sz="1600" b="1" dirty="0">
              <a:solidFill>
                <a:srgbClr val="C00000"/>
              </a:solidFill>
            </a:endParaRPr>
          </a:p>
        </p:txBody>
      </p:sp>
      <p:sp>
        <p:nvSpPr>
          <p:cNvPr id="26" name="مربع نص 25"/>
          <p:cNvSpPr txBox="1"/>
          <p:nvPr/>
        </p:nvSpPr>
        <p:spPr>
          <a:xfrm>
            <a:off x="1000100" y="3929066"/>
            <a:ext cx="1071570" cy="523220"/>
          </a:xfrm>
          <a:prstGeom prst="rect">
            <a:avLst/>
          </a:prstGeom>
          <a:noFill/>
        </p:spPr>
        <p:txBody>
          <a:bodyPr wrap="square" rtlCol="1">
            <a:spAutoFit/>
          </a:bodyPr>
          <a:lstStyle/>
          <a:p>
            <a:pPr algn="ctr"/>
            <a:r>
              <a:rPr lang="ar-SA" sz="2800" b="1" dirty="0" smtClean="0">
                <a:solidFill>
                  <a:srgbClr val="C00000"/>
                </a:solidFill>
                <a:sym typeface="Wingdings"/>
              </a:rPr>
              <a:t>أمام</a:t>
            </a:r>
            <a:endParaRPr lang="ar-SA" sz="1600" b="1" dirty="0">
              <a:solidFill>
                <a:srgbClr val="C00000"/>
              </a:solidFill>
            </a:endParaRPr>
          </a:p>
        </p:txBody>
      </p:sp>
      <p:sp>
        <p:nvSpPr>
          <p:cNvPr id="27" name="مربع نص 26"/>
          <p:cNvSpPr txBox="1"/>
          <p:nvPr/>
        </p:nvSpPr>
        <p:spPr>
          <a:xfrm>
            <a:off x="4572000" y="5500702"/>
            <a:ext cx="1071570" cy="523220"/>
          </a:xfrm>
          <a:prstGeom prst="rect">
            <a:avLst/>
          </a:prstGeom>
          <a:noFill/>
        </p:spPr>
        <p:txBody>
          <a:bodyPr wrap="square" rtlCol="1">
            <a:spAutoFit/>
          </a:bodyPr>
          <a:lstStyle/>
          <a:p>
            <a:pPr algn="ctr"/>
            <a:r>
              <a:rPr lang="ar-SA" sz="2800" b="1" dirty="0" smtClean="0">
                <a:solidFill>
                  <a:srgbClr val="C00000"/>
                </a:solidFill>
                <a:sym typeface="Wingdings"/>
              </a:rPr>
              <a:t>بعد</a:t>
            </a:r>
            <a:endParaRPr lang="ar-SA" sz="1600" b="1" dirty="0">
              <a:solidFill>
                <a:srgbClr val="C00000"/>
              </a:solidFill>
            </a:endParaRPr>
          </a:p>
        </p:txBody>
      </p:sp>
      <p:sp>
        <p:nvSpPr>
          <p:cNvPr id="28" name="مربع نص 27"/>
          <p:cNvSpPr txBox="1"/>
          <p:nvPr/>
        </p:nvSpPr>
        <p:spPr>
          <a:xfrm>
            <a:off x="3000364" y="5500702"/>
            <a:ext cx="1071570" cy="523220"/>
          </a:xfrm>
          <a:prstGeom prst="rect">
            <a:avLst/>
          </a:prstGeom>
          <a:noFill/>
        </p:spPr>
        <p:txBody>
          <a:bodyPr wrap="square" rtlCol="1">
            <a:spAutoFit/>
          </a:bodyPr>
          <a:lstStyle/>
          <a:p>
            <a:pPr algn="ctr"/>
            <a:r>
              <a:rPr lang="ar-SA" sz="2800" b="1" dirty="0" smtClean="0">
                <a:solidFill>
                  <a:srgbClr val="C00000"/>
                </a:solidFill>
                <a:sym typeface="Wingdings"/>
              </a:rPr>
              <a:t>بين</a:t>
            </a:r>
            <a:endParaRPr lang="ar-SA" sz="1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edge">
                                      <p:cBhvr>
                                        <p:cTn id="15" dur="500"/>
                                        <p:tgtEl>
                                          <p:spTgt spid="1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15">
                                            <p:txEl>
                                              <p:pRg st="0" end="0"/>
                                            </p:txEl>
                                          </p:spTgt>
                                        </p:tgtEl>
                                        <p:attrNameLst>
                                          <p:attrName>style.visibility</p:attrName>
                                        </p:attrNameLst>
                                      </p:cBhvr>
                                      <p:to>
                                        <p:strVal val="visible"/>
                                      </p:to>
                                    </p:set>
                                    <p:animEffect transition="in" filter="wedge">
                                      <p:cBhvr>
                                        <p:cTn id="20" dur="500"/>
                                        <p:tgtEl>
                                          <p:spTgt spid="1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wedge">
                                      <p:cBhvr>
                                        <p:cTn id="25" dur="500"/>
                                        <p:tgtEl>
                                          <p:spTgt spid="1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wedge">
                                      <p:cBhvr>
                                        <p:cTn id="30" dur="500"/>
                                        <p:tgtEl>
                                          <p:spTgt spid="1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nodeType="click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Effect transition="in" filter="wedge">
                                      <p:cBhvr>
                                        <p:cTn id="35" dur="500"/>
                                        <p:tgtEl>
                                          <p:spTgt spid="18">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wedge">
                                      <p:cBhvr>
                                        <p:cTn id="40" dur="500"/>
                                        <p:tgtEl>
                                          <p:spTgt spid="1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0" presetClass="entr" presetSubtype="0" fill="hold" nodeType="clickEffect">
                                  <p:stCondLst>
                                    <p:cond delay="0"/>
                                  </p:stCondLst>
                                  <p:childTnLst>
                                    <p:set>
                                      <p:cBhvr>
                                        <p:cTn id="44" dur="1" fill="hold">
                                          <p:stCondLst>
                                            <p:cond delay="0"/>
                                          </p:stCondLst>
                                        </p:cTn>
                                        <p:tgtEl>
                                          <p:spTgt spid="20">
                                            <p:txEl>
                                              <p:pRg st="0" end="0"/>
                                            </p:txEl>
                                          </p:spTgt>
                                        </p:tgtEl>
                                        <p:attrNameLst>
                                          <p:attrName>style.visibility</p:attrName>
                                        </p:attrNameLst>
                                      </p:cBhvr>
                                      <p:to>
                                        <p:strVal val="visible"/>
                                      </p:to>
                                    </p:set>
                                    <p:animEffect transition="in" filter="wedge">
                                      <p:cBhvr>
                                        <p:cTn id="45" dur="500"/>
                                        <p:tgtEl>
                                          <p:spTgt spid="20">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0" presetClass="entr" presetSubtype="0" fill="hold" nodeType="clickEffect">
                                  <p:stCondLst>
                                    <p:cond delay="0"/>
                                  </p:stCondLst>
                                  <p:childTnLst>
                                    <p:set>
                                      <p:cBhvr>
                                        <p:cTn id="49" dur="1" fill="hold">
                                          <p:stCondLst>
                                            <p:cond delay="0"/>
                                          </p:stCondLst>
                                        </p:cTn>
                                        <p:tgtEl>
                                          <p:spTgt spid="21">
                                            <p:txEl>
                                              <p:pRg st="0" end="0"/>
                                            </p:txEl>
                                          </p:spTgt>
                                        </p:tgtEl>
                                        <p:attrNameLst>
                                          <p:attrName>style.visibility</p:attrName>
                                        </p:attrNameLst>
                                      </p:cBhvr>
                                      <p:to>
                                        <p:strVal val="visible"/>
                                      </p:to>
                                    </p:set>
                                    <p:animEffect transition="in" filter="wedge">
                                      <p:cBhvr>
                                        <p:cTn id="50" dur="500"/>
                                        <p:tgtEl>
                                          <p:spTgt spid="2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0" presetClass="entr" presetSubtype="0" fill="hold" nodeType="click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wedge">
                                      <p:cBhvr>
                                        <p:cTn id="55" dur="500"/>
                                        <p:tgtEl>
                                          <p:spTgt spid="22">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0" presetClass="entr" presetSubtype="0" fill="hold" nodeType="clickEffect">
                                  <p:stCondLst>
                                    <p:cond delay="0"/>
                                  </p:stCondLst>
                                  <p:childTnLst>
                                    <p:set>
                                      <p:cBhvr>
                                        <p:cTn id="59" dur="1" fill="hold">
                                          <p:stCondLst>
                                            <p:cond delay="0"/>
                                          </p:stCondLst>
                                        </p:cTn>
                                        <p:tgtEl>
                                          <p:spTgt spid="23">
                                            <p:txEl>
                                              <p:pRg st="0" end="0"/>
                                            </p:txEl>
                                          </p:spTgt>
                                        </p:tgtEl>
                                        <p:attrNameLst>
                                          <p:attrName>style.visibility</p:attrName>
                                        </p:attrNameLst>
                                      </p:cBhvr>
                                      <p:to>
                                        <p:strVal val="visible"/>
                                      </p:to>
                                    </p:set>
                                    <p:animEffect transition="in" filter="wedge">
                                      <p:cBhvr>
                                        <p:cTn id="60" dur="500"/>
                                        <p:tgtEl>
                                          <p:spTgt spid="23">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0" presetClass="entr" presetSubtype="0" fill="hold" nodeType="clickEffect">
                                  <p:stCondLst>
                                    <p:cond delay="0"/>
                                  </p:stCondLst>
                                  <p:childTnLst>
                                    <p:set>
                                      <p:cBhvr>
                                        <p:cTn id="64" dur="1" fill="hold">
                                          <p:stCondLst>
                                            <p:cond delay="0"/>
                                          </p:stCondLst>
                                        </p:cTn>
                                        <p:tgtEl>
                                          <p:spTgt spid="24">
                                            <p:txEl>
                                              <p:pRg st="0" end="0"/>
                                            </p:txEl>
                                          </p:spTgt>
                                        </p:tgtEl>
                                        <p:attrNameLst>
                                          <p:attrName>style.visibility</p:attrName>
                                        </p:attrNameLst>
                                      </p:cBhvr>
                                      <p:to>
                                        <p:strVal val="visible"/>
                                      </p:to>
                                    </p:set>
                                    <p:animEffect transition="in" filter="wedge">
                                      <p:cBhvr>
                                        <p:cTn id="65" dur="500"/>
                                        <p:tgtEl>
                                          <p:spTgt spid="24">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0" presetClass="entr" presetSubtype="0" fill="hold" nodeType="clickEffect">
                                  <p:stCondLst>
                                    <p:cond delay="0"/>
                                  </p:stCondLst>
                                  <p:childTnLst>
                                    <p:set>
                                      <p:cBhvr>
                                        <p:cTn id="69" dur="1" fill="hold">
                                          <p:stCondLst>
                                            <p:cond delay="0"/>
                                          </p:stCondLst>
                                        </p:cTn>
                                        <p:tgtEl>
                                          <p:spTgt spid="25">
                                            <p:txEl>
                                              <p:pRg st="0" end="0"/>
                                            </p:txEl>
                                          </p:spTgt>
                                        </p:tgtEl>
                                        <p:attrNameLst>
                                          <p:attrName>style.visibility</p:attrName>
                                        </p:attrNameLst>
                                      </p:cBhvr>
                                      <p:to>
                                        <p:strVal val="visible"/>
                                      </p:to>
                                    </p:set>
                                    <p:animEffect transition="in" filter="wedge">
                                      <p:cBhvr>
                                        <p:cTn id="70" dur="500"/>
                                        <p:tgtEl>
                                          <p:spTgt spid="25">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0" presetClass="entr" presetSubtype="0" fill="hold" nodeType="clickEffect">
                                  <p:stCondLst>
                                    <p:cond delay="0"/>
                                  </p:stCondLst>
                                  <p:childTnLst>
                                    <p:set>
                                      <p:cBhvr>
                                        <p:cTn id="74" dur="1" fill="hold">
                                          <p:stCondLst>
                                            <p:cond delay="0"/>
                                          </p:stCondLst>
                                        </p:cTn>
                                        <p:tgtEl>
                                          <p:spTgt spid="26">
                                            <p:txEl>
                                              <p:pRg st="0" end="0"/>
                                            </p:txEl>
                                          </p:spTgt>
                                        </p:tgtEl>
                                        <p:attrNameLst>
                                          <p:attrName>style.visibility</p:attrName>
                                        </p:attrNameLst>
                                      </p:cBhvr>
                                      <p:to>
                                        <p:strVal val="visible"/>
                                      </p:to>
                                    </p:set>
                                    <p:animEffect transition="in" filter="wedge">
                                      <p:cBhvr>
                                        <p:cTn id="75" dur="500"/>
                                        <p:tgtEl>
                                          <p:spTgt spid="26">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0" presetClass="entr" presetSubtype="0" fill="hold" nodeType="clickEffect">
                                  <p:stCondLst>
                                    <p:cond delay="0"/>
                                  </p:stCondLst>
                                  <p:childTnLst>
                                    <p:set>
                                      <p:cBhvr>
                                        <p:cTn id="79" dur="1" fill="hold">
                                          <p:stCondLst>
                                            <p:cond delay="0"/>
                                          </p:stCondLst>
                                        </p:cTn>
                                        <p:tgtEl>
                                          <p:spTgt spid="27">
                                            <p:txEl>
                                              <p:pRg st="0" end="0"/>
                                            </p:txEl>
                                          </p:spTgt>
                                        </p:tgtEl>
                                        <p:attrNameLst>
                                          <p:attrName>style.visibility</p:attrName>
                                        </p:attrNameLst>
                                      </p:cBhvr>
                                      <p:to>
                                        <p:strVal val="visible"/>
                                      </p:to>
                                    </p:set>
                                    <p:animEffect transition="in" filter="wedge">
                                      <p:cBhvr>
                                        <p:cTn id="80" dur="500"/>
                                        <p:tgtEl>
                                          <p:spTgt spid="27">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0" presetClass="entr" presetSubtype="0" fill="hold" nodeType="clickEffect">
                                  <p:stCondLst>
                                    <p:cond delay="0"/>
                                  </p:stCondLst>
                                  <p:childTnLst>
                                    <p:set>
                                      <p:cBhvr>
                                        <p:cTn id="84" dur="1" fill="hold">
                                          <p:stCondLst>
                                            <p:cond delay="0"/>
                                          </p:stCondLst>
                                        </p:cTn>
                                        <p:tgtEl>
                                          <p:spTgt spid="28">
                                            <p:txEl>
                                              <p:pRg st="0" end="0"/>
                                            </p:txEl>
                                          </p:spTgt>
                                        </p:tgtEl>
                                        <p:attrNameLst>
                                          <p:attrName>style.visibility</p:attrName>
                                        </p:attrNameLst>
                                      </p:cBhvr>
                                      <p:to>
                                        <p:strVal val="visible"/>
                                      </p:to>
                                    </p:set>
                                    <p:animEffect transition="in" filter="wedge">
                                      <p:cBhvr>
                                        <p:cTn id="85"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642910" y="526301"/>
            <a:ext cx="7786742"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2/أجيب عن كل سؤال مما يأتي بحيث تشتمل إجاباتي على ظرف مناسب مضبوط بالشكل على غرار المثال الأول:</a:t>
            </a:r>
          </a:p>
        </p:txBody>
      </p:sp>
      <p:graphicFrame>
        <p:nvGraphicFramePr>
          <p:cNvPr id="4" name="جدول 3"/>
          <p:cNvGraphicFramePr>
            <a:graphicFrameLocks noGrp="1"/>
          </p:cNvGraphicFramePr>
          <p:nvPr/>
        </p:nvGraphicFramePr>
        <p:xfrm>
          <a:off x="714348" y="1597354"/>
          <a:ext cx="7715304" cy="3903348"/>
        </p:xfrm>
        <a:graphic>
          <a:graphicData uri="http://schemas.openxmlformats.org/drawingml/2006/table">
            <a:tbl>
              <a:tblPr rtl="1" firstRow="1" bandRow="1">
                <a:tableStyleId>{5C22544A-7EE6-4342-B048-85BDC9FD1C3A}</a:tableStyleId>
              </a:tblPr>
              <a:tblGrid>
                <a:gridCol w="3857652"/>
                <a:gridCol w="3857652"/>
              </a:tblGrid>
              <a:tr h="650558">
                <a:tc>
                  <a:txBody>
                    <a:bodyPr/>
                    <a:lstStyle/>
                    <a:p>
                      <a:pPr algn="ctr" rtl="1"/>
                      <a:r>
                        <a:rPr lang="ar-SA" sz="3200" b="1" dirty="0" smtClean="0">
                          <a:solidFill>
                            <a:schemeClr val="tx1"/>
                          </a:solidFill>
                        </a:rPr>
                        <a:t>السؤال</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الإجابة</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650558">
                <a:tc>
                  <a:txBody>
                    <a:bodyPr/>
                    <a:lstStyle/>
                    <a:p>
                      <a:pPr algn="ctr" rtl="1"/>
                      <a:r>
                        <a:rPr lang="ar-SA" sz="2400" b="1" dirty="0" smtClean="0">
                          <a:solidFill>
                            <a:schemeClr val="tx1"/>
                          </a:solidFill>
                        </a:rPr>
                        <a:t>متى تتسرب الغازات من المصانع؟</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400" b="1" dirty="0" smtClean="0">
                          <a:solidFill>
                            <a:schemeClr val="tx1"/>
                          </a:solidFill>
                        </a:rPr>
                        <a:t>تتسرب الغازات من المصانع نهاراً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650558">
                <a:tc>
                  <a:txBody>
                    <a:bodyPr/>
                    <a:lstStyle/>
                    <a:p>
                      <a:pPr algn="ctr" rtl="1"/>
                      <a:r>
                        <a:rPr lang="ar-SA" sz="2400" b="1" dirty="0" smtClean="0">
                          <a:solidFill>
                            <a:schemeClr val="tx1"/>
                          </a:solidFill>
                        </a:rPr>
                        <a:t>أين يكثر تلوث الهواء؟</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650558">
                <a:tc>
                  <a:txBody>
                    <a:bodyPr/>
                    <a:lstStyle/>
                    <a:p>
                      <a:pPr algn="ctr" rtl="1"/>
                      <a:r>
                        <a:rPr lang="ar-SA" sz="2400" b="1" dirty="0" smtClean="0">
                          <a:solidFill>
                            <a:schemeClr val="tx1"/>
                          </a:solidFill>
                        </a:rPr>
                        <a:t>متى يوقد الناس النار؟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650558">
                <a:tc>
                  <a:txBody>
                    <a:bodyPr/>
                    <a:lstStyle/>
                    <a:p>
                      <a:pPr algn="ctr" rtl="1"/>
                      <a:r>
                        <a:rPr lang="ar-SA" sz="2400" b="1" dirty="0" smtClean="0">
                          <a:solidFill>
                            <a:schemeClr val="tx1"/>
                          </a:solidFill>
                        </a:rPr>
                        <a:t>متى تجرف السيول التربة الخصبة؟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650558">
                <a:tc>
                  <a:txBody>
                    <a:bodyPr/>
                    <a:lstStyle/>
                    <a:p>
                      <a:pPr algn="ctr" rtl="1"/>
                      <a:r>
                        <a:rPr lang="ar-SA" sz="2400" b="1" dirty="0" smtClean="0">
                          <a:solidFill>
                            <a:schemeClr val="tx1"/>
                          </a:solidFill>
                        </a:rPr>
                        <a:t>أين يفضل أن توضع إسطوانة الغاز؟</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253793" y="166962"/>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500034" y="71414"/>
            <a:ext cx="6929486"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أضع خطاً تحت ظرف الزمان،وخطين تحت ظرف المكان فيما يلي:</a:t>
            </a:r>
          </a:p>
        </p:txBody>
      </p:sp>
      <p:sp>
        <p:nvSpPr>
          <p:cNvPr id="5" name="مربع نص 4"/>
          <p:cNvSpPr txBox="1"/>
          <p:nvPr/>
        </p:nvSpPr>
        <p:spPr>
          <a:xfrm>
            <a:off x="285720" y="1000108"/>
            <a:ext cx="8286808" cy="1631216"/>
          </a:xfrm>
          <a:prstGeom prst="rect">
            <a:avLst/>
          </a:prstGeom>
          <a:noFill/>
        </p:spPr>
        <p:txBody>
          <a:bodyPr wrap="square" rtlCol="1">
            <a:spAutoFit/>
          </a:bodyPr>
          <a:lstStyle/>
          <a:p>
            <a:pPr algn="ctr"/>
            <a:r>
              <a:rPr lang="ar-SA" sz="2000" dirty="0" smtClean="0"/>
              <a:t>1-من أسباب تلوث الماء أن تلقي نفايات المصانع في المياه يوماً بعد يوم.</a:t>
            </a:r>
          </a:p>
          <a:p>
            <a:pPr algn="ctr"/>
            <a:r>
              <a:rPr lang="ar-SA" sz="2000" dirty="0" smtClean="0"/>
              <a:t>2-قال الرسول عليه الصلاة والسلام</a:t>
            </a:r>
            <a:r>
              <a:rPr lang="ar-SA" sz="2000" dirty="0" smtClean="0">
                <a:sym typeface="Wingdings" pitchFamily="2" charset="2"/>
              </a:rPr>
              <a:t>:(لولا أن أشق على أمتي لأمرتهم بالسواك عند كل صلاة)</a:t>
            </a:r>
          </a:p>
          <a:p>
            <a:pPr algn="ctr"/>
            <a:r>
              <a:rPr lang="ar-SA" sz="2000" dirty="0" smtClean="0">
                <a:sym typeface="Wingdings" pitchFamily="2" charset="2"/>
              </a:rPr>
              <a:t>3-قال تعالى:(يابني ءادم خذوا زينتكم عند كل مسجد وكلوا واشربوا ولا تسرفوا إنه لا يحب المسرفين)</a:t>
            </a:r>
          </a:p>
          <a:p>
            <a:pPr algn="ctr"/>
            <a:r>
              <a:rPr lang="ar-SA" sz="2000" dirty="0" smtClean="0">
                <a:sym typeface="Wingdings" pitchFamily="2" charset="2"/>
              </a:rPr>
              <a:t>4-وضع العلماء مشكلة التلوث وخطرها أمام أعينهم</a:t>
            </a:r>
            <a:endParaRPr lang="ar-SA" sz="2000" dirty="0" smtClean="0"/>
          </a:p>
          <a:p>
            <a:pPr algn="ctr"/>
            <a:r>
              <a:rPr lang="ar-SA" sz="2000" dirty="0" smtClean="0"/>
              <a:t>5- تكونت الطبقة الخصبة التي تغطي الأرض عبر السنين</a:t>
            </a:r>
            <a:endParaRPr lang="ar-SA" sz="2000" dirty="0"/>
          </a:p>
        </p:txBody>
      </p:sp>
      <p:sp>
        <p:nvSpPr>
          <p:cNvPr id="6" name="نجمة مكونة من 7 نقاط 5"/>
          <p:cNvSpPr/>
          <p:nvPr/>
        </p:nvSpPr>
        <p:spPr>
          <a:xfrm rot="565303">
            <a:off x="7325231" y="2810168"/>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7" name="مربع نص 6"/>
          <p:cNvSpPr txBox="1"/>
          <p:nvPr/>
        </p:nvSpPr>
        <p:spPr>
          <a:xfrm>
            <a:off x="571472" y="2714620"/>
            <a:ext cx="6929486"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أمد سهماً من المفعول إلى نوعه الذي يناسبه فيما يأتي:</a:t>
            </a:r>
          </a:p>
        </p:txBody>
      </p:sp>
      <p:sp>
        <p:nvSpPr>
          <p:cNvPr id="8" name="مستطيل مستدير الزوايا 7"/>
          <p:cNvSpPr/>
          <p:nvPr/>
        </p:nvSpPr>
        <p:spPr>
          <a:xfrm>
            <a:off x="4071934" y="3500438"/>
            <a:ext cx="450059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t>1-على البشرية أن تنضوي تحت لواء الطائعين لله.</a:t>
            </a:r>
            <a:endParaRPr lang="ar-SA" sz="2000" b="1" dirty="0"/>
          </a:p>
        </p:txBody>
      </p:sp>
      <p:sp>
        <p:nvSpPr>
          <p:cNvPr id="9" name="مستطيل مستدير الزوايا 8"/>
          <p:cNvSpPr/>
          <p:nvPr/>
        </p:nvSpPr>
        <p:spPr>
          <a:xfrm>
            <a:off x="4071934" y="4071942"/>
            <a:ext cx="4500594"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t>2-انحسرت مساحات الغابات انحساراً كبيراً.</a:t>
            </a:r>
            <a:endParaRPr lang="ar-SA" sz="2000" b="1" dirty="0"/>
          </a:p>
        </p:txBody>
      </p:sp>
      <p:sp>
        <p:nvSpPr>
          <p:cNvPr id="10" name="مستطيل مستدير الزوايا 9"/>
          <p:cNvSpPr/>
          <p:nvPr/>
        </p:nvSpPr>
        <p:spPr>
          <a:xfrm>
            <a:off x="4071934" y="4643446"/>
            <a:ext cx="4500594" cy="71438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t>3- يؤدي الماء الملوث إلى الإصابة بأمراض عديدة ساعة شربه</a:t>
            </a:r>
            <a:endParaRPr lang="ar-SA" sz="2000" b="1" dirty="0"/>
          </a:p>
        </p:txBody>
      </p:sp>
      <p:sp>
        <p:nvSpPr>
          <p:cNvPr id="11" name="مستطيل مستدير الزوايا 10"/>
          <p:cNvSpPr/>
          <p:nvPr/>
        </p:nvSpPr>
        <p:spPr>
          <a:xfrm>
            <a:off x="4071934" y="5500702"/>
            <a:ext cx="4500594" cy="642942"/>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t>4- يحول الناس الأراضي الزراعية إلى أرضٍ سكنية رغبة في إنشاء الدور والمنازل.</a:t>
            </a:r>
            <a:endParaRPr lang="ar-SA" sz="2000" b="1" dirty="0"/>
          </a:p>
        </p:txBody>
      </p:sp>
      <p:sp>
        <p:nvSpPr>
          <p:cNvPr id="12" name="شكل بيضاوي 11"/>
          <p:cNvSpPr/>
          <p:nvPr/>
        </p:nvSpPr>
        <p:spPr>
          <a:xfrm>
            <a:off x="214282" y="3857628"/>
            <a:ext cx="3500462" cy="50006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مفعول مطلق</a:t>
            </a:r>
            <a:endParaRPr lang="ar-SA" sz="2800" b="1" dirty="0"/>
          </a:p>
        </p:txBody>
      </p:sp>
      <p:sp>
        <p:nvSpPr>
          <p:cNvPr id="13" name="شكل بيضاوي 12"/>
          <p:cNvSpPr/>
          <p:nvPr/>
        </p:nvSpPr>
        <p:spPr>
          <a:xfrm>
            <a:off x="214282" y="4429132"/>
            <a:ext cx="3500462" cy="50006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مفعول لأجله</a:t>
            </a:r>
            <a:endParaRPr lang="ar-SA" sz="2800" b="1" dirty="0"/>
          </a:p>
        </p:txBody>
      </p:sp>
      <p:sp>
        <p:nvSpPr>
          <p:cNvPr id="14" name="شكل بيضاوي 13"/>
          <p:cNvSpPr/>
          <p:nvPr/>
        </p:nvSpPr>
        <p:spPr>
          <a:xfrm>
            <a:off x="214282" y="5000636"/>
            <a:ext cx="3500462" cy="50006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مفعول فيه</a:t>
            </a:r>
            <a:endParaRPr lang="ar-SA" sz="2800" b="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سحابة 2"/>
          <p:cNvSpPr/>
          <p:nvPr/>
        </p:nvSpPr>
        <p:spPr>
          <a:xfrm rot="1102661">
            <a:off x="6805541" y="265700"/>
            <a:ext cx="2286016" cy="714356"/>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أبني معجمي</a:t>
            </a:r>
            <a:endParaRPr lang="ar-SA" sz="2400" b="1" dirty="0">
              <a:solidFill>
                <a:schemeClr val="tx1"/>
              </a:solidFill>
            </a:endParaRPr>
          </a:p>
        </p:txBody>
      </p:sp>
      <p:sp>
        <p:nvSpPr>
          <p:cNvPr id="4" name="نجمة مكونة من 7 نقاط 3"/>
          <p:cNvSpPr/>
          <p:nvPr/>
        </p:nvSpPr>
        <p:spPr>
          <a:xfrm rot="565303">
            <a:off x="6325098" y="667027"/>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5" name="مربع نص 4"/>
          <p:cNvSpPr txBox="1"/>
          <p:nvPr/>
        </p:nvSpPr>
        <p:spPr>
          <a:xfrm>
            <a:off x="214282" y="428604"/>
            <a:ext cx="6929486"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أجمع كلمات من نصوص الوحدة ترتبط بـ(البيئة الصحية)وفق التصنيف التالي:</a:t>
            </a:r>
          </a:p>
        </p:txBody>
      </p:sp>
      <p:graphicFrame>
        <p:nvGraphicFramePr>
          <p:cNvPr id="6" name="جدول 5"/>
          <p:cNvGraphicFramePr>
            <a:graphicFrameLocks noGrp="1"/>
          </p:cNvGraphicFramePr>
          <p:nvPr/>
        </p:nvGraphicFramePr>
        <p:xfrm>
          <a:off x="1357290" y="1428736"/>
          <a:ext cx="6096000" cy="457200"/>
        </p:xfrm>
        <a:graphic>
          <a:graphicData uri="http://schemas.openxmlformats.org/drawingml/2006/table">
            <a:tbl>
              <a:tblPr rtl="1" firstRow="1" bandRow="1">
                <a:tableStyleId>{21E4AEA4-8DFA-4A89-87EB-49C32662AFE0}</a:tableStyleId>
              </a:tblPr>
              <a:tblGrid>
                <a:gridCol w="3048000"/>
                <a:gridCol w="3048000"/>
              </a:tblGrid>
              <a:tr h="370840">
                <a:tc>
                  <a:txBody>
                    <a:bodyPr/>
                    <a:lstStyle/>
                    <a:p>
                      <a:pPr algn="ctr" rtl="1"/>
                      <a:r>
                        <a:rPr lang="ar-SA" sz="2400" dirty="0" smtClean="0">
                          <a:solidFill>
                            <a:schemeClr val="tx1"/>
                          </a:solidFill>
                        </a:rPr>
                        <a:t>أصدقاء البيئة</a:t>
                      </a:r>
                      <a:endParaRPr lang="ar-SA" sz="2400" dirty="0">
                        <a:solidFill>
                          <a:schemeClr val="tx1"/>
                        </a:solidFill>
                      </a:endParaRPr>
                    </a:p>
                  </a:txBody>
                  <a:tcPr/>
                </a:tc>
                <a:tc>
                  <a:txBody>
                    <a:bodyPr/>
                    <a:lstStyle/>
                    <a:p>
                      <a:pPr algn="ctr" rtl="1"/>
                      <a:r>
                        <a:rPr lang="ar-SA" sz="2400" dirty="0" smtClean="0">
                          <a:solidFill>
                            <a:schemeClr val="tx1"/>
                          </a:solidFill>
                        </a:rPr>
                        <a:t>أعداء البيئة</a:t>
                      </a:r>
                      <a:endParaRPr lang="ar-SA" sz="2400" dirty="0">
                        <a:solidFill>
                          <a:schemeClr val="tx1"/>
                        </a:solidFill>
                      </a:endParaRPr>
                    </a:p>
                  </a:txBody>
                  <a:tcPr/>
                </a:tc>
              </a:tr>
            </a:tbl>
          </a:graphicData>
        </a:graphic>
      </p:graphicFrame>
      <p:sp>
        <p:nvSpPr>
          <p:cNvPr id="7" name="نجمة مكونة من 7 نقاط 6"/>
          <p:cNvSpPr/>
          <p:nvPr/>
        </p:nvSpPr>
        <p:spPr>
          <a:xfrm rot="565303">
            <a:off x="7319495" y="202435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نشاط2</a:t>
            </a:r>
            <a:endParaRPr lang="ar-SA" sz="2000" b="1" i="1" dirty="0">
              <a:solidFill>
                <a:schemeClr val="tx1"/>
              </a:solidFill>
            </a:endParaRPr>
          </a:p>
        </p:txBody>
      </p:sp>
      <p:sp>
        <p:nvSpPr>
          <p:cNvPr id="8" name="مربع نص 7"/>
          <p:cNvSpPr txBox="1"/>
          <p:nvPr/>
        </p:nvSpPr>
        <p:spPr>
          <a:xfrm>
            <a:off x="357158" y="1928802"/>
            <a:ext cx="700092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أفسر الكلمات الملونة في العبارات التالية بكلمات من عندي:</a:t>
            </a:r>
          </a:p>
        </p:txBody>
      </p:sp>
      <p:sp>
        <p:nvSpPr>
          <p:cNvPr id="9" name="مربع نص 8"/>
          <p:cNvSpPr txBox="1"/>
          <p:nvPr/>
        </p:nvSpPr>
        <p:spPr>
          <a:xfrm>
            <a:off x="571472" y="2571744"/>
            <a:ext cx="8286808" cy="1446550"/>
          </a:xfrm>
          <a:prstGeom prst="rect">
            <a:avLst/>
          </a:prstGeom>
          <a:noFill/>
        </p:spPr>
        <p:txBody>
          <a:bodyPr wrap="square" rtlCol="1">
            <a:spAutoFit/>
          </a:bodyPr>
          <a:lstStyle/>
          <a:p>
            <a:pPr algn="ctr"/>
            <a:r>
              <a:rPr lang="ar-SA" sz="2200" b="1" dirty="0" smtClean="0"/>
              <a:t>أ)يعد تلوث البيئة من أكبر المشكلات التي تواجه الإنسان خطورة في </a:t>
            </a:r>
          </a:p>
          <a:p>
            <a:pPr algn="ctr"/>
            <a:r>
              <a:rPr lang="ar-SA" sz="2200" b="1" dirty="0" smtClean="0"/>
              <a:t>هذا </a:t>
            </a:r>
            <a:r>
              <a:rPr lang="ar-SA" sz="2200" b="1" dirty="0" smtClean="0">
                <a:solidFill>
                  <a:srgbClr val="862910"/>
                </a:solidFill>
              </a:rPr>
              <a:t>العصر</a:t>
            </a:r>
            <a:r>
              <a:rPr lang="ar-SA" sz="2200" b="1" dirty="0" smtClean="0"/>
              <a:t>(                 )</a:t>
            </a:r>
          </a:p>
          <a:p>
            <a:pPr algn="ctr"/>
            <a:r>
              <a:rPr lang="ar-SA" sz="2200" b="1" dirty="0" smtClean="0"/>
              <a:t>ب)</a:t>
            </a:r>
            <a:r>
              <a:rPr lang="ar-SA" sz="2200" b="1" dirty="0" smtClean="0">
                <a:solidFill>
                  <a:srgbClr val="862910"/>
                </a:solidFill>
              </a:rPr>
              <a:t>ينادي</a:t>
            </a:r>
            <a:r>
              <a:rPr lang="ar-SA" sz="2200" b="1" dirty="0" smtClean="0"/>
              <a:t>(                )الإسلام بالطهارة والغسل والاستحمام</a:t>
            </a:r>
          </a:p>
          <a:p>
            <a:pPr algn="ctr"/>
            <a:r>
              <a:rPr lang="ar-SA" sz="2200" b="1" dirty="0" smtClean="0"/>
              <a:t>ج)</a:t>
            </a:r>
            <a:r>
              <a:rPr lang="ar-SA" sz="2200" b="1" dirty="0" smtClean="0">
                <a:solidFill>
                  <a:srgbClr val="862910"/>
                </a:solidFill>
              </a:rPr>
              <a:t>تعالت</a:t>
            </a:r>
            <a:r>
              <a:rPr lang="ar-SA" sz="2200" b="1" dirty="0" smtClean="0"/>
              <a:t>(                )الصيحات هنا وهناك </a:t>
            </a:r>
            <a:r>
              <a:rPr lang="ar-SA" sz="2200" b="1" dirty="0" smtClean="0">
                <a:solidFill>
                  <a:srgbClr val="862910"/>
                </a:solidFill>
              </a:rPr>
              <a:t>التماساً</a:t>
            </a:r>
            <a:r>
              <a:rPr lang="ar-SA" sz="2200" b="1" dirty="0" smtClean="0"/>
              <a:t>(                  )لطوق النجاة</a:t>
            </a:r>
            <a:endParaRPr lang="ar-SA" sz="2200" b="1" dirty="0"/>
          </a:p>
        </p:txBody>
      </p:sp>
      <p:sp>
        <p:nvSpPr>
          <p:cNvPr id="10" name="نجمة مكونة من 7 نقاط 9"/>
          <p:cNvSpPr/>
          <p:nvPr/>
        </p:nvSpPr>
        <p:spPr>
          <a:xfrm rot="565303">
            <a:off x="7390933" y="4119270"/>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نشاط4</a:t>
            </a:r>
            <a:endParaRPr lang="ar-SA" sz="2000" b="1" i="1" dirty="0">
              <a:solidFill>
                <a:schemeClr val="tx1"/>
              </a:solidFill>
            </a:endParaRPr>
          </a:p>
        </p:txBody>
      </p:sp>
      <p:sp>
        <p:nvSpPr>
          <p:cNvPr id="11" name="مربع نص 10"/>
          <p:cNvSpPr txBox="1"/>
          <p:nvPr/>
        </p:nvSpPr>
        <p:spPr>
          <a:xfrm>
            <a:off x="428596" y="4023722"/>
            <a:ext cx="7000924"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أ/أملأ المربعات التالية بالكلمات الجديدة-التي تعرفت عليها في هذه الوحدة:</a:t>
            </a:r>
          </a:p>
        </p:txBody>
      </p:sp>
      <p:sp>
        <p:nvSpPr>
          <p:cNvPr id="12" name="مستطيل مستدير الزوايا 11"/>
          <p:cNvSpPr/>
          <p:nvPr/>
        </p:nvSpPr>
        <p:spPr>
          <a:xfrm>
            <a:off x="4786314" y="4929198"/>
            <a:ext cx="1428760" cy="1571636"/>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sp>
        <p:nvSpPr>
          <p:cNvPr id="15" name="مستطيل مستدير الزوايا 14"/>
          <p:cNvSpPr/>
          <p:nvPr/>
        </p:nvSpPr>
        <p:spPr>
          <a:xfrm>
            <a:off x="2357422" y="4929198"/>
            <a:ext cx="1428760" cy="1571636"/>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071538" y="357166"/>
            <a:ext cx="7000924"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ب/أقترح طريقة تساعدني في استبقاء الكلمات الجديدة في ذاكرتي واستدعائها عند الحاجة.</a:t>
            </a:r>
          </a:p>
        </p:txBody>
      </p:sp>
      <p:sp>
        <p:nvSpPr>
          <p:cNvPr id="4" name="مربع نص 3"/>
          <p:cNvSpPr txBox="1"/>
          <p:nvPr/>
        </p:nvSpPr>
        <p:spPr>
          <a:xfrm>
            <a:off x="1000100" y="1571612"/>
            <a:ext cx="700092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ج)أكتب موضوعاً بعنوان(كوكبنا في خطر)</a:t>
            </a:r>
          </a:p>
        </p:txBody>
      </p:sp>
      <p:sp>
        <p:nvSpPr>
          <p:cNvPr id="5" name="مربع نص 4"/>
          <p:cNvSpPr txBox="1"/>
          <p:nvPr/>
        </p:nvSpPr>
        <p:spPr>
          <a:xfrm>
            <a:off x="785786" y="2285992"/>
            <a:ext cx="7358114" cy="954107"/>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أ/أجمع صوراً أو مقالات حول المحاور التي تناولتها هذه الوحدة</a:t>
            </a:r>
          </a:p>
        </p:txBody>
      </p:sp>
      <p:sp>
        <p:nvSpPr>
          <p:cNvPr id="6" name="مربع نص 5"/>
          <p:cNvSpPr txBox="1"/>
          <p:nvPr/>
        </p:nvSpPr>
        <p:spPr>
          <a:xfrm>
            <a:off x="1000100" y="3286124"/>
            <a:ext cx="7000924" cy="523220"/>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ب/أقترح مشروعاً يسهم في الحد من ظاهرة التلوث البيئي</a:t>
            </a:r>
          </a:p>
        </p:txBody>
      </p:sp>
      <p:sp>
        <p:nvSpPr>
          <p:cNvPr id="7" name="نجمة مكونة من 7 نقاط 6"/>
          <p:cNvSpPr/>
          <p:nvPr/>
        </p:nvSpPr>
        <p:spPr>
          <a:xfrm rot="565303">
            <a:off x="7539545" y="1881474"/>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نشاط5</a:t>
            </a:r>
            <a:endParaRPr lang="ar-SA" sz="2000" b="1" i="1"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571472" y="214290"/>
            <a:ext cx="8001056"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1)أشارك مجموعتي؛لمساعدة عبد الرحمن في تسجيل كل ما يمكن تضمينه من معلومات في الخطاب المقدم لمدير المدرسة:</a:t>
            </a:r>
            <a:endParaRPr lang="ar-SA" sz="2400" b="1" cap="all" dirty="0">
              <a:ln w="0"/>
              <a:effectLst>
                <a:reflection blurRad="12700" stA="50000" endPos="50000" dist="5000" dir="5400000" sy="-100000" rotWithShape="0"/>
              </a:effectLst>
            </a:endParaRPr>
          </a:p>
        </p:txBody>
      </p:sp>
      <p:sp>
        <p:nvSpPr>
          <p:cNvPr id="4" name="مربع نص 3"/>
          <p:cNvSpPr txBox="1"/>
          <p:nvPr/>
        </p:nvSpPr>
        <p:spPr>
          <a:xfrm>
            <a:off x="500034" y="1324261"/>
            <a:ext cx="8001056"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2)أصوغ مع مجموعتي عبارتين،إحداهما مدح لمن يستحق المدح في تلك الحادثة،وأخرى فيها ذم لمن يستحقه. </a:t>
            </a:r>
            <a:endParaRPr lang="ar-SA" sz="2400" b="1" cap="all" dirty="0">
              <a:ln w="0"/>
              <a:effectLst>
                <a:reflection blurRad="12700" stA="50000" endPos="50000" dist="5000" dir="5400000" sy="-100000" rotWithShape="0"/>
              </a:effectLst>
            </a:endParaRPr>
          </a:p>
        </p:txBody>
      </p:sp>
      <p:sp>
        <p:nvSpPr>
          <p:cNvPr id="5" name="مربع نص 4"/>
          <p:cNvSpPr txBox="1"/>
          <p:nvPr/>
        </p:nvSpPr>
        <p:spPr>
          <a:xfrm>
            <a:off x="714348" y="2428868"/>
            <a:ext cx="757242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3) أستمتع لعبارة عبد الرحمن ثم أختار نوع الانفعال مما يلي:</a:t>
            </a:r>
            <a:endParaRPr lang="ar-SA" sz="2400" b="1" cap="all" dirty="0">
              <a:ln w="0"/>
              <a:effectLst>
                <a:reflection blurRad="12700" stA="50000" endPos="50000" dist="5000" dir="5400000" sy="-100000" rotWithShape="0"/>
              </a:effectLst>
            </a:endParaRPr>
          </a:p>
        </p:txBody>
      </p:sp>
      <p:sp>
        <p:nvSpPr>
          <p:cNvPr id="6" name="شكل بيضاوي 5"/>
          <p:cNvSpPr/>
          <p:nvPr/>
        </p:nvSpPr>
        <p:spPr>
          <a:xfrm>
            <a:off x="5643570" y="3357562"/>
            <a:ext cx="1714512" cy="428628"/>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i="1" dirty="0" smtClean="0">
                <a:solidFill>
                  <a:schemeClr val="tx1"/>
                </a:solidFill>
              </a:rPr>
              <a:t>غضب</a:t>
            </a:r>
            <a:endParaRPr lang="ar-SA" sz="2800" b="1" i="1" dirty="0">
              <a:solidFill>
                <a:schemeClr val="tx1"/>
              </a:solidFill>
            </a:endParaRPr>
          </a:p>
        </p:txBody>
      </p:sp>
      <p:sp>
        <p:nvSpPr>
          <p:cNvPr id="7" name="شكل بيضاوي 6"/>
          <p:cNvSpPr/>
          <p:nvPr/>
        </p:nvSpPr>
        <p:spPr>
          <a:xfrm>
            <a:off x="4071934" y="3857628"/>
            <a:ext cx="1714512" cy="428628"/>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i="1" dirty="0" smtClean="0">
                <a:solidFill>
                  <a:schemeClr val="tx1"/>
                </a:solidFill>
              </a:rPr>
              <a:t>فرح</a:t>
            </a:r>
            <a:endParaRPr lang="ar-SA" sz="2800" b="1" i="1" dirty="0">
              <a:solidFill>
                <a:schemeClr val="tx1"/>
              </a:solidFill>
            </a:endParaRPr>
          </a:p>
        </p:txBody>
      </p:sp>
      <p:sp>
        <p:nvSpPr>
          <p:cNvPr id="8" name="شكل بيضاوي 7"/>
          <p:cNvSpPr/>
          <p:nvPr/>
        </p:nvSpPr>
        <p:spPr>
          <a:xfrm>
            <a:off x="2071670" y="4286256"/>
            <a:ext cx="1714512" cy="428628"/>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i="1" dirty="0" smtClean="0">
                <a:solidFill>
                  <a:schemeClr val="tx1"/>
                </a:solidFill>
              </a:rPr>
              <a:t>حزن</a:t>
            </a:r>
            <a:endParaRPr lang="ar-SA" sz="2800" b="1" i="1" dirty="0">
              <a:solidFill>
                <a:schemeClr val="tx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إستراتيجية الكتابة</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643042" y="609881"/>
            <a:ext cx="650085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 كم مرة تكررت كلمة(تلوث) في النص؟وعلام يدل ذلك؟</a:t>
            </a:r>
          </a:p>
        </p:txBody>
      </p:sp>
      <p:sp>
        <p:nvSpPr>
          <p:cNvPr id="4" name="مستطيل مستدير الزوايا 3"/>
          <p:cNvSpPr/>
          <p:nvPr/>
        </p:nvSpPr>
        <p:spPr>
          <a:xfrm>
            <a:off x="1285852" y="1214422"/>
            <a:ext cx="6357982" cy="857256"/>
          </a:xfrm>
          <a:prstGeom prst="roundRect">
            <a:avLst/>
          </a:prstGeom>
          <a:solidFill>
            <a:schemeClr val="accent3">
              <a:lumMod val="20000"/>
              <a:lumOff val="8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400" b="1" dirty="0" smtClean="0">
                <a:solidFill>
                  <a:schemeClr val="tx1"/>
                </a:solidFill>
              </a:rPr>
              <a:t>أربعة وعشرين مرة لأهمية كلمة التلوث في النص ولتأكد على خطورة التلوث على البيئة.</a:t>
            </a:r>
            <a:endParaRPr lang="ar-SA" sz="2400" b="1" dirty="0">
              <a:solidFill>
                <a:schemeClr val="tx1"/>
              </a:solidFill>
            </a:endParaRPr>
          </a:p>
        </p:txBody>
      </p:sp>
      <p:sp>
        <p:nvSpPr>
          <p:cNvPr id="5" name="مربع نص 4"/>
          <p:cNvSpPr txBox="1"/>
          <p:nvPr/>
        </p:nvSpPr>
        <p:spPr>
          <a:xfrm>
            <a:off x="1142976" y="2071678"/>
            <a:ext cx="6500858" cy="3046988"/>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 أختار كل ما اعتمد عليه كاتب النص في تنظيم وترتيب الأفكار مما يلي بوضع علامة(</a:t>
            </a:r>
            <a:r>
              <a:rPr lang="ar-SA" sz="2400" b="1" cap="all" dirty="0" smtClean="0">
                <a:ln w="0"/>
                <a:effectLst>
                  <a:reflection blurRad="12700" stA="50000" endPos="50000" dist="5000" dir="5400000" sy="-100000" rotWithShape="0"/>
                </a:effectLst>
                <a:sym typeface="Wingdings"/>
              </a:rPr>
              <a:t></a:t>
            </a:r>
            <a:r>
              <a:rPr lang="ar-SA" sz="2400" b="1" cap="all" dirty="0" smtClean="0">
                <a:ln w="0"/>
                <a:effectLst>
                  <a:reflection blurRad="12700" stA="50000" endPos="50000" dist="5000" dir="5400000" sy="-100000" rotWithShape="0"/>
                </a:effectLst>
              </a:rPr>
              <a:t>)عن يميناها:</a:t>
            </a:r>
          </a:p>
          <a:p>
            <a:r>
              <a:rPr lang="ar-SA" sz="2400" b="1" cap="all" dirty="0" smtClean="0">
                <a:ln w="0"/>
                <a:effectLst>
                  <a:reflection blurRad="12700" stA="50000" endPos="50000" dist="5000" dir="5400000" sy="-100000" rotWithShape="0"/>
                </a:effectLst>
              </a:rPr>
              <a:t> (  ) التسلسل الزمني</a:t>
            </a:r>
          </a:p>
          <a:p>
            <a:r>
              <a:rPr lang="ar-SA" sz="2400" b="1" cap="all" dirty="0" smtClean="0">
                <a:ln w="0"/>
                <a:effectLst>
                  <a:reflection blurRad="12700" stA="50000" endPos="50000" dist="5000" dir="5400000" sy="-100000" rotWithShape="0"/>
                </a:effectLst>
              </a:rPr>
              <a:t>     (  ) المقارنة</a:t>
            </a:r>
          </a:p>
          <a:p>
            <a:r>
              <a:rPr lang="ar-SA" sz="2400" b="1" cap="all" dirty="0" smtClean="0">
                <a:ln w="0"/>
                <a:effectLst>
                  <a:reflection blurRad="12700" stA="50000" endPos="50000" dist="5000" dir="5400000" sy="-100000" rotWithShape="0"/>
                </a:effectLst>
              </a:rPr>
              <a:t>       (  ) التسلسل المكاني</a:t>
            </a:r>
          </a:p>
          <a:p>
            <a:r>
              <a:rPr lang="ar-SA" sz="2400" b="1" cap="all" dirty="0" smtClean="0">
                <a:ln w="0"/>
                <a:effectLst>
                  <a:reflection blurRad="12700" stA="50000" endPos="50000" dist="5000" dir="5400000" sy="-100000" rotWithShape="0"/>
                </a:effectLst>
              </a:rPr>
              <a:t>         (  ) السؤال والجواب</a:t>
            </a:r>
          </a:p>
          <a:p>
            <a:r>
              <a:rPr lang="ar-SA" sz="2400" b="1" cap="all" dirty="0" smtClean="0">
                <a:ln w="0"/>
                <a:effectLst>
                  <a:reflection blurRad="12700" stA="50000" endPos="50000" dist="5000" dir="5400000" sy="-100000" rotWithShape="0"/>
                </a:effectLst>
              </a:rPr>
              <a:t>           (  ) السبب والنتيجة</a:t>
            </a:r>
          </a:p>
          <a:p>
            <a:r>
              <a:rPr lang="ar-SA" sz="2400" b="1" cap="all" dirty="0" smtClean="0">
                <a:ln w="0"/>
                <a:effectLst>
                  <a:reflection blurRad="12700" stA="50000" endPos="50000" dist="5000" dir="5400000" sy="-100000" rotWithShape="0"/>
                </a:effectLst>
              </a:rPr>
              <a:t>              (  ) التدرج من العام إلى الخاص    </a:t>
            </a:r>
          </a:p>
        </p:txBody>
      </p:sp>
      <p:sp>
        <p:nvSpPr>
          <p:cNvPr id="7" name="مربع نص 6"/>
          <p:cNvSpPr txBox="1"/>
          <p:nvPr/>
        </p:nvSpPr>
        <p:spPr>
          <a:xfrm>
            <a:off x="6500826" y="3500438"/>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8" name="مربع نص 7"/>
          <p:cNvSpPr txBox="1"/>
          <p:nvPr/>
        </p:nvSpPr>
        <p:spPr>
          <a:xfrm>
            <a:off x="6215074" y="4214818"/>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9" name="مربع نص 8"/>
          <p:cNvSpPr txBox="1"/>
          <p:nvPr/>
        </p:nvSpPr>
        <p:spPr>
          <a:xfrm>
            <a:off x="5929322" y="4630175"/>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7">
                                            <p:txEl>
                                              <p:pRg st="0" end="0"/>
                                            </p:txEl>
                                          </p:spTgt>
                                        </p:tgtEl>
                                        <p:attrNameLst>
                                          <p:attrName>ppt_w</p:attrName>
                                        </p:attrNameLst>
                                      </p:cBhvr>
                                    </p:anim>
                                    <p:anim by="(#ppt_w*0.50)" calcmode="lin" valueType="num">
                                      <p:cBhvr>
                                        <p:cTn id="16" dur="250" decel="50000" autoRev="1" fill="hold">
                                          <p:stCondLst>
                                            <p:cond delay="0"/>
                                          </p:stCondLst>
                                        </p:cTn>
                                        <p:tgtEl>
                                          <p:spTgt spid="7">
                                            <p:txEl>
                                              <p:pRg st="0" end="0"/>
                                            </p:txEl>
                                          </p:spTgt>
                                        </p:tgtEl>
                                        <p:attrNameLst>
                                          <p:attrName>ppt_x</p:attrName>
                                        </p:attrNameLst>
                                      </p:cBhvr>
                                    </p:anim>
                                    <p:anim from="(-#ppt_h/2)" to="(#ppt_y)" calcmode="lin" valueType="num">
                                      <p:cBhvr>
                                        <p:cTn id="17" dur="500" fill="hold">
                                          <p:stCondLst>
                                            <p:cond delay="0"/>
                                          </p:stCondLst>
                                        </p:cTn>
                                        <p:tgtEl>
                                          <p:spTgt spid="7">
                                            <p:txEl>
                                              <p:pRg st="0" end="0"/>
                                            </p:txEl>
                                          </p:spTgt>
                                        </p:tgtEl>
                                        <p:attrNameLst>
                                          <p:attrName>ppt_y</p:attrName>
                                        </p:attrNameLst>
                                      </p:cBhvr>
                                    </p:anim>
                                    <p:animRot by="21600000">
                                      <p:cBhvr>
                                        <p:cTn id="18" dur="500" fill="hold">
                                          <p:stCondLst>
                                            <p:cond delay="0"/>
                                          </p:stCondLst>
                                        </p:cTn>
                                        <p:tgtEl>
                                          <p:spTgt spid="7">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8">
                                            <p:txEl>
                                              <p:pRg st="0" end="0"/>
                                            </p:txEl>
                                          </p:spTgt>
                                        </p:tgtEl>
                                        <p:attrNameLst>
                                          <p:attrName>style.visibility</p:attrName>
                                        </p:attrNameLst>
                                      </p:cBhvr>
                                      <p:to>
                                        <p:strVal val="visible"/>
                                      </p:to>
                                    </p:set>
                                    <p:anim by="(-#ppt_w*2)" calcmode="lin" valueType="num">
                                      <p:cBhvr rctx="PPT">
                                        <p:cTn id="23" dur="250" autoRev="1" fill="hold">
                                          <p:stCondLst>
                                            <p:cond delay="0"/>
                                          </p:stCondLst>
                                        </p:cTn>
                                        <p:tgtEl>
                                          <p:spTgt spid="8">
                                            <p:txEl>
                                              <p:pRg st="0" end="0"/>
                                            </p:txEl>
                                          </p:spTgt>
                                        </p:tgtEl>
                                        <p:attrNameLst>
                                          <p:attrName>ppt_w</p:attrName>
                                        </p:attrNameLst>
                                      </p:cBhvr>
                                    </p:anim>
                                    <p:anim by="(#ppt_w*0.50)" calcmode="lin" valueType="num">
                                      <p:cBhvr>
                                        <p:cTn id="24" dur="250" decel="50000" autoRev="1" fill="hold">
                                          <p:stCondLst>
                                            <p:cond delay="0"/>
                                          </p:stCondLst>
                                        </p:cTn>
                                        <p:tgtEl>
                                          <p:spTgt spid="8">
                                            <p:txEl>
                                              <p:pRg st="0" end="0"/>
                                            </p:txEl>
                                          </p:spTgt>
                                        </p:tgtEl>
                                        <p:attrNameLst>
                                          <p:attrName>ppt_x</p:attrName>
                                        </p:attrNameLst>
                                      </p:cBhvr>
                                    </p:anim>
                                    <p:anim from="(-#ppt_h/2)" to="(#ppt_y)" calcmode="lin" valueType="num">
                                      <p:cBhvr>
                                        <p:cTn id="25" dur="500" fill="hold">
                                          <p:stCondLst>
                                            <p:cond delay="0"/>
                                          </p:stCondLst>
                                        </p:cTn>
                                        <p:tgtEl>
                                          <p:spTgt spid="8">
                                            <p:txEl>
                                              <p:pRg st="0" end="0"/>
                                            </p:txEl>
                                          </p:spTgt>
                                        </p:tgtEl>
                                        <p:attrNameLst>
                                          <p:attrName>ppt_y</p:attrName>
                                        </p:attrNameLst>
                                      </p:cBhvr>
                                    </p:anim>
                                    <p:animRot by="21600000">
                                      <p:cBhvr>
                                        <p:cTn id="26" dur="500" fill="hold">
                                          <p:stCondLst>
                                            <p:cond delay="0"/>
                                          </p:stCondLst>
                                        </p:cTn>
                                        <p:tgtEl>
                                          <p:spTgt spid="8">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by="(-#ppt_w*2)" calcmode="lin" valueType="num">
                                      <p:cBhvr rctx="PPT">
                                        <p:cTn id="31" dur="250" autoRev="1" fill="hold">
                                          <p:stCondLst>
                                            <p:cond delay="0"/>
                                          </p:stCondLst>
                                        </p:cTn>
                                        <p:tgtEl>
                                          <p:spTgt spid="9">
                                            <p:txEl>
                                              <p:pRg st="0" end="0"/>
                                            </p:txEl>
                                          </p:spTgt>
                                        </p:tgtEl>
                                        <p:attrNameLst>
                                          <p:attrName>ppt_w</p:attrName>
                                        </p:attrNameLst>
                                      </p:cBhvr>
                                    </p:anim>
                                    <p:anim by="(#ppt_w*0.50)" calcmode="lin" valueType="num">
                                      <p:cBhvr>
                                        <p:cTn id="32" dur="250" decel="50000" autoRev="1" fill="hold">
                                          <p:stCondLst>
                                            <p:cond delay="0"/>
                                          </p:stCondLst>
                                        </p:cTn>
                                        <p:tgtEl>
                                          <p:spTgt spid="9">
                                            <p:txEl>
                                              <p:pRg st="0" end="0"/>
                                            </p:txEl>
                                          </p:spTgt>
                                        </p:tgtEl>
                                        <p:attrNameLst>
                                          <p:attrName>ppt_x</p:attrName>
                                        </p:attrNameLst>
                                      </p:cBhvr>
                                    </p:anim>
                                    <p:anim from="(-#ppt_h/2)" to="(#ppt_y)" calcmode="lin" valueType="num">
                                      <p:cBhvr>
                                        <p:cTn id="33" dur="500" fill="hold">
                                          <p:stCondLst>
                                            <p:cond delay="0"/>
                                          </p:stCondLst>
                                        </p:cTn>
                                        <p:tgtEl>
                                          <p:spTgt spid="9">
                                            <p:txEl>
                                              <p:pRg st="0" end="0"/>
                                            </p:txEl>
                                          </p:spTgt>
                                        </p:tgtEl>
                                        <p:attrNameLst>
                                          <p:attrName>ppt_y</p:attrName>
                                        </p:attrNameLst>
                                      </p:cBhvr>
                                    </p:anim>
                                    <p:animRot by="21600000">
                                      <p:cBhvr>
                                        <p:cTn id="34" dur="5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214414" y="357166"/>
            <a:ext cx="6500858"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effectLst>
                  <a:reflection blurRad="12700" stA="50000" endPos="50000" dist="5000" dir="5400000" sy="-100000" rotWithShape="0"/>
                </a:effectLst>
              </a:rPr>
              <a:t>5/أكمل المخطط المعطى:</a:t>
            </a:r>
          </a:p>
        </p:txBody>
      </p:sp>
      <p:sp>
        <p:nvSpPr>
          <p:cNvPr id="4" name="شكل بيضاوي 3"/>
          <p:cNvSpPr/>
          <p:nvPr/>
        </p:nvSpPr>
        <p:spPr>
          <a:xfrm>
            <a:off x="2285984" y="1000108"/>
            <a:ext cx="4429156" cy="428628"/>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solidFill>
                  <a:schemeClr val="tx1"/>
                </a:solidFill>
              </a:rPr>
              <a:t>نص“تلوث البيئة“</a:t>
            </a:r>
            <a:endParaRPr lang="ar-SA" sz="2800" b="1" dirty="0">
              <a:solidFill>
                <a:schemeClr val="tx1"/>
              </a:solidFill>
            </a:endParaRPr>
          </a:p>
        </p:txBody>
      </p:sp>
      <p:sp>
        <p:nvSpPr>
          <p:cNvPr id="5" name="شكل بيضاوي 4"/>
          <p:cNvSpPr/>
          <p:nvPr/>
        </p:nvSpPr>
        <p:spPr>
          <a:xfrm>
            <a:off x="1714480" y="1571612"/>
            <a:ext cx="5572164" cy="500066"/>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solidFill>
                  <a:schemeClr val="bg1">
                    <a:lumMod val="65000"/>
                  </a:schemeClr>
                </a:solidFill>
              </a:rPr>
              <a:t>......................................</a:t>
            </a:r>
            <a:endParaRPr lang="ar-SA" sz="2800" b="1" dirty="0">
              <a:solidFill>
                <a:schemeClr val="bg1">
                  <a:lumMod val="65000"/>
                </a:schemeClr>
              </a:solidFill>
            </a:endParaRPr>
          </a:p>
        </p:txBody>
      </p:sp>
      <p:sp>
        <p:nvSpPr>
          <p:cNvPr id="6" name="شكل بيضاوي 5"/>
          <p:cNvSpPr/>
          <p:nvPr/>
        </p:nvSpPr>
        <p:spPr>
          <a:xfrm>
            <a:off x="5143504" y="2143116"/>
            <a:ext cx="2928958" cy="428628"/>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solidFill>
                  <a:schemeClr val="tx1"/>
                </a:solidFill>
              </a:rPr>
              <a:t>أفكار فرعية</a:t>
            </a:r>
            <a:endParaRPr lang="ar-SA" sz="2800" b="1" dirty="0">
              <a:solidFill>
                <a:schemeClr val="tx1"/>
              </a:solidFill>
            </a:endParaRPr>
          </a:p>
        </p:txBody>
      </p:sp>
      <p:sp>
        <p:nvSpPr>
          <p:cNvPr id="7" name="شكل بيضاوي 6"/>
          <p:cNvSpPr/>
          <p:nvPr/>
        </p:nvSpPr>
        <p:spPr>
          <a:xfrm>
            <a:off x="571472" y="2143116"/>
            <a:ext cx="4286280" cy="428628"/>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solidFill>
                  <a:schemeClr val="tx1"/>
                </a:solidFill>
              </a:rPr>
              <a:t>أفكار أرغب في إضافتها</a:t>
            </a:r>
            <a:endParaRPr lang="ar-SA" sz="2800" b="1" dirty="0">
              <a:solidFill>
                <a:schemeClr val="tx1"/>
              </a:solidFill>
            </a:endParaRPr>
          </a:p>
        </p:txBody>
      </p:sp>
      <p:sp>
        <p:nvSpPr>
          <p:cNvPr id="8" name="شكل بيضاوي 7"/>
          <p:cNvSpPr/>
          <p:nvPr/>
        </p:nvSpPr>
        <p:spPr>
          <a:xfrm>
            <a:off x="6143636" y="2786058"/>
            <a:ext cx="1428760"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b="1" dirty="0">
              <a:solidFill>
                <a:schemeClr val="tx1"/>
              </a:solidFill>
            </a:endParaRPr>
          </a:p>
        </p:txBody>
      </p:sp>
      <p:sp>
        <p:nvSpPr>
          <p:cNvPr id="9" name="شكل بيضاوي 8"/>
          <p:cNvSpPr/>
          <p:nvPr/>
        </p:nvSpPr>
        <p:spPr>
          <a:xfrm>
            <a:off x="7572396" y="2714620"/>
            <a:ext cx="1428760"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b="1" dirty="0">
              <a:solidFill>
                <a:schemeClr val="tx1"/>
              </a:solidFill>
            </a:endParaRPr>
          </a:p>
        </p:txBody>
      </p:sp>
      <p:sp>
        <p:nvSpPr>
          <p:cNvPr id="10" name="شكل بيضاوي 9"/>
          <p:cNvSpPr/>
          <p:nvPr/>
        </p:nvSpPr>
        <p:spPr>
          <a:xfrm>
            <a:off x="4714876" y="2857496"/>
            <a:ext cx="1428760"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b="1" dirty="0" smtClean="0">
                <a:solidFill>
                  <a:schemeClr val="tx1"/>
                </a:solidFill>
              </a:rPr>
              <a:t>تلوث الماء وأسبابه</a:t>
            </a:r>
            <a:endParaRPr lang="ar-SA" b="1" dirty="0">
              <a:solidFill>
                <a:schemeClr val="tx1"/>
              </a:solidFill>
            </a:endParaRPr>
          </a:p>
        </p:txBody>
      </p:sp>
      <p:sp>
        <p:nvSpPr>
          <p:cNvPr id="11" name="شكل بيضاوي 10"/>
          <p:cNvSpPr/>
          <p:nvPr/>
        </p:nvSpPr>
        <p:spPr>
          <a:xfrm>
            <a:off x="3214678" y="2857496"/>
            <a:ext cx="1500198"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b="1" dirty="0">
              <a:solidFill>
                <a:schemeClr val="tx1"/>
              </a:solidFill>
            </a:endParaRPr>
          </a:p>
        </p:txBody>
      </p:sp>
      <p:sp>
        <p:nvSpPr>
          <p:cNvPr id="12" name="شكل بيضاوي 11"/>
          <p:cNvSpPr/>
          <p:nvPr/>
        </p:nvSpPr>
        <p:spPr>
          <a:xfrm>
            <a:off x="1714480" y="2857496"/>
            <a:ext cx="1500198"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b="1" dirty="0">
              <a:solidFill>
                <a:schemeClr val="tx1"/>
              </a:solidFill>
            </a:endParaRPr>
          </a:p>
        </p:txBody>
      </p:sp>
      <p:sp>
        <p:nvSpPr>
          <p:cNvPr id="13" name="شكل بيضاوي 12"/>
          <p:cNvSpPr/>
          <p:nvPr/>
        </p:nvSpPr>
        <p:spPr>
          <a:xfrm>
            <a:off x="214282" y="2928934"/>
            <a:ext cx="1500198"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b="1" dirty="0">
              <a:solidFill>
                <a:schemeClr val="tx1"/>
              </a:solidFill>
            </a:endParaRPr>
          </a:p>
        </p:txBody>
      </p:sp>
      <p:sp>
        <p:nvSpPr>
          <p:cNvPr id="15" name="شكل بيضاوي 14"/>
          <p:cNvSpPr/>
          <p:nvPr/>
        </p:nvSpPr>
        <p:spPr>
          <a:xfrm>
            <a:off x="214282" y="3929066"/>
            <a:ext cx="1500198" cy="714380"/>
          </a:xfrm>
          <a:prstGeom prst="ellipse">
            <a:avLst/>
          </a:prstGeom>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800" b="1" dirty="0">
              <a:solidFill>
                <a:schemeClr val="tx1"/>
              </a:solidFill>
            </a:endParaRPr>
          </a:p>
        </p:txBody>
      </p:sp>
      <p:sp>
        <p:nvSpPr>
          <p:cNvPr id="16" name="مربع نص 15"/>
          <p:cNvSpPr txBox="1"/>
          <p:nvPr/>
        </p:nvSpPr>
        <p:spPr>
          <a:xfrm>
            <a:off x="7715272" y="2782669"/>
            <a:ext cx="1143008" cy="646331"/>
          </a:xfrm>
          <a:prstGeom prst="rect">
            <a:avLst/>
          </a:prstGeom>
          <a:noFill/>
        </p:spPr>
        <p:txBody>
          <a:bodyPr wrap="square" rtlCol="1">
            <a:spAutoFit/>
          </a:bodyPr>
          <a:lstStyle/>
          <a:p>
            <a:pPr algn="ctr"/>
            <a:r>
              <a:rPr lang="ar-SA" b="1" dirty="0" smtClean="0">
                <a:solidFill>
                  <a:srgbClr val="C00000"/>
                </a:solidFill>
              </a:rPr>
              <a:t>أضرار تلوث البيئة</a:t>
            </a:r>
          </a:p>
        </p:txBody>
      </p:sp>
      <p:sp>
        <p:nvSpPr>
          <p:cNvPr id="17" name="مربع نص 16"/>
          <p:cNvSpPr txBox="1"/>
          <p:nvPr/>
        </p:nvSpPr>
        <p:spPr>
          <a:xfrm>
            <a:off x="6286512" y="2854107"/>
            <a:ext cx="1143008" cy="646331"/>
          </a:xfrm>
          <a:prstGeom prst="rect">
            <a:avLst/>
          </a:prstGeom>
          <a:noFill/>
        </p:spPr>
        <p:txBody>
          <a:bodyPr wrap="square" rtlCol="1">
            <a:spAutoFit/>
          </a:bodyPr>
          <a:lstStyle/>
          <a:p>
            <a:pPr algn="ctr"/>
            <a:r>
              <a:rPr lang="ar-SA" b="1" dirty="0" smtClean="0">
                <a:solidFill>
                  <a:srgbClr val="C00000"/>
                </a:solidFill>
              </a:rPr>
              <a:t>تلوث الهواء وأسبابه</a:t>
            </a:r>
          </a:p>
        </p:txBody>
      </p:sp>
      <p:sp>
        <p:nvSpPr>
          <p:cNvPr id="18" name="مربع نص 17"/>
          <p:cNvSpPr txBox="1"/>
          <p:nvPr/>
        </p:nvSpPr>
        <p:spPr>
          <a:xfrm>
            <a:off x="3214678" y="2857496"/>
            <a:ext cx="1500198" cy="646331"/>
          </a:xfrm>
          <a:prstGeom prst="rect">
            <a:avLst/>
          </a:prstGeom>
          <a:noFill/>
        </p:spPr>
        <p:txBody>
          <a:bodyPr wrap="square" rtlCol="1">
            <a:spAutoFit/>
          </a:bodyPr>
          <a:lstStyle/>
          <a:p>
            <a:pPr algn="ctr"/>
            <a:r>
              <a:rPr lang="ar-SA" b="1" dirty="0" smtClean="0">
                <a:solidFill>
                  <a:srgbClr val="C00000"/>
                </a:solidFill>
              </a:rPr>
              <a:t>تلوث الماء والهواء وأسبابه</a:t>
            </a:r>
          </a:p>
        </p:txBody>
      </p:sp>
      <p:sp>
        <p:nvSpPr>
          <p:cNvPr id="19" name="مربع نص 18"/>
          <p:cNvSpPr txBox="1"/>
          <p:nvPr/>
        </p:nvSpPr>
        <p:spPr>
          <a:xfrm>
            <a:off x="1857356" y="2857496"/>
            <a:ext cx="1143008" cy="646331"/>
          </a:xfrm>
          <a:prstGeom prst="rect">
            <a:avLst/>
          </a:prstGeom>
          <a:noFill/>
        </p:spPr>
        <p:txBody>
          <a:bodyPr wrap="square" rtlCol="1">
            <a:spAutoFit/>
          </a:bodyPr>
          <a:lstStyle/>
          <a:p>
            <a:pPr algn="ctr"/>
            <a:r>
              <a:rPr lang="ar-SA" b="1" dirty="0" smtClean="0">
                <a:solidFill>
                  <a:srgbClr val="C00000"/>
                </a:solidFill>
              </a:rPr>
              <a:t>تلوث </a:t>
            </a:r>
          </a:p>
          <a:p>
            <a:pPr algn="ctr"/>
            <a:r>
              <a:rPr lang="ar-SA" b="1" dirty="0" smtClean="0">
                <a:solidFill>
                  <a:srgbClr val="C00000"/>
                </a:solidFill>
              </a:rPr>
              <a:t>التربة</a:t>
            </a:r>
          </a:p>
        </p:txBody>
      </p:sp>
      <p:sp>
        <p:nvSpPr>
          <p:cNvPr id="20" name="مربع نص 19"/>
          <p:cNvSpPr txBox="1"/>
          <p:nvPr/>
        </p:nvSpPr>
        <p:spPr>
          <a:xfrm>
            <a:off x="357158" y="3000372"/>
            <a:ext cx="1143008" cy="646331"/>
          </a:xfrm>
          <a:prstGeom prst="rect">
            <a:avLst/>
          </a:prstGeom>
          <a:noFill/>
        </p:spPr>
        <p:txBody>
          <a:bodyPr wrap="square" rtlCol="1">
            <a:spAutoFit/>
          </a:bodyPr>
          <a:lstStyle/>
          <a:p>
            <a:pPr algn="ctr"/>
            <a:r>
              <a:rPr lang="ar-SA" b="1" dirty="0" smtClean="0">
                <a:solidFill>
                  <a:srgbClr val="C00000"/>
                </a:solidFill>
              </a:rPr>
              <a:t>مسببات التلوث</a:t>
            </a:r>
          </a:p>
        </p:txBody>
      </p:sp>
      <p:sp>
        <p:nvSpPr>
          <p:cNvPr id="21" name="مربع نص 20"/>
          <p:cNvSpPr txBox="1"/>
          <p:nvPr/>
        </p:nvSpPr>
        <p:spPr>
          <a:xfrm>
            <a:off x="357158" y="4000504"/>
            <a:ext cx="1143008" cy="646331"/>
          </a:xfrm>
          <a:prstGeom prst="rect">
            <a:avLst/>
          </a:prstGeom>
          <a:noFill/>
        </p:spPr>
        <p:txBody>
          <a:bodyPr wrap="square" rtlCol="1">
            <a:spAutoFit/>
          </a:bodyPr>
          <a:lstStyle/>
          <a:p>
            <a:pPr algn="ctr"/>
            <a:r>
              <a:rPr lang="ar-SA" b="1" dirty="0" smtClean="0">
                <a:solidFill>
                  <a:srgbClr val="C00000"/>
                </a:solidFill>
              </a:rPr>
              <a:t>أنواع </a:t>
            </a:r>
          </a:p>
          <a:p>
            <a:pPr algn="ctr"/>
            <a:r>
              <a:rPr lang="ar-SA" b="1" dirty="0" smtClean="0">
                <a:solidFill>
                  <a:srgbClr val="C00000"/>
                </a:solidFill>
              </a:rPr>
              <a:t>التلوث</a:t>
            </a:r>
          </a:p>
        </p:txBody>
      </p:sp>
      <p:sp>
        <p:nvSpPr>
          <p:cNvPr id="22" name="مربع نص 21"/>
          <p:cNvSpPr txBox="1"/>
          <p:nvPr/>
        </p:nvSpPr>
        <p:spPr>
          <a:xfrm>
            <a:off x="7715272" y="3639925"/>
            <a:ext cx="1143008" cy="1200329"/>
          </a:xfrm>
          <a:prstGeom prst="rect">
            <a:avLst/>
          </a:prstGeom>
          <a:noFill/>
        </p:spPr>
        <p:txBody>
          <a:bodyPr wrap="square" rtlCol="1">
            <a:spAutoFit/>
          </a:bodyPr>
          <a:lstStyle/>
          <a:p>
            <a:pPr algn="ctr"/>
            <a:r>
              <a:rPr lang="ar-SA" b="1" dirty="0" smtClean="0">
                <a:solidFill>
                  <a:srgbClr val="C00000"/>
                </a:solidFill>
              </a:rPr>
              <a:t>من أضرارها </a:t>
            </a:r>
          </a:p>
          <a:p>
            <a:pPr algn="ctr"/>
            <a:r>
              <a:rPr lang="ar-SA" b="1" dirty="0" smtClean="0">
                <a:solidFill>
                  <a:srgbClr val="C00000"/>
                </a:solidFill>
              </a:rPr>
              <a:t>الأمراض </a:t>
            </a:r>
          </a:p>
          <a:p>
            <a:pPr algn="ctr"/>
            <a:r>
              <a:rPr lang="ar-SA" b="1" dirty="0" smtClean="0">
                <a:solidFill>
                  <a:srgbClr val="C00000"/>
                </a:solidFill>
              </a:rPr>
              <a:t>و</a:t>
            </a:r>
          </a:p>
          <a:p>
            <a:pPr algn="ctr"/>
            <a:r>
              <a:rPr lang="ar-SA" b="1" dirty="0" smtClean="0">
                <a:solidFill>
                  <a:srgbClr val="C00000"/>
                </a:solidFill>
              </a:rPr>
              <a:t>الأوبئة</a:t>
            </a:r>
          </a:p>
        </p:txBody>
      </p:sp>
      <p:sp>
        <p:nvSpPr>
          <p:cNvPr id="23" name="مربع نص 22"/>
          <p:cNvSpPr txBox="1"/>
          <p:nvPr/>
        </p:nvSpPr>
        <p:spPr>
          <a:xfrm>
            <a:off x="6286512" y="3643314"/>
            <a:ext cx="1143008" cy="1200329"/>
          </a:xfrm>
          <a:prstGeom prst="rect">
            <a:avLst/>
          </a:prstGeom>
          <a:noFill/>
        </p:spPr>
        <p:txBody>
          <a:bodyPr wrap="square" rtlCol="1">
            <a:spAutoFit/>
          </a:bodyPr>
          <a:lstStyle/>
          <a:p>
            <a:pPr algn="ctr"/>
            <a:r>
              <a:rPr lang="ar-SA" b="1" dirty="0" smtClean="0">
                <a:solidFill>
                  <a:srgbClr val="C00000"/>
                </a:solidFill>
              </a:rPr>
              <a:t>تلوث الهواء بسبب الدخان وعوادم السيارات</a:t>
            </a:r>
          </a:p>
        </p:txBody>
      </p:sp>
      <p:sp>
        <p:nvSpPr>
          <p:cNvPr id="24" name="مربع نص 23"/>
          <p:cNvSpPr txBox="1"/>
          <p:nvPr/>
        </p:nvSpPr>
        <p:spPr>
          <a:xfrm>
            <a:off x="4857752" y="3643314"/>
            <a:ext cx="1143008" cy="923330"/>
          </a:xfrm>
          <a:prstGeom prst="rect">
            <a:avLst/>
          </a:prstGeom>
          <a:noFill/>
        </p:spPr>
        <p:txBody>
          <a:bodyPr wrap="square" rtlCol="1">
            <a:spAutoFit/>
          </a:bodyPr>
          <a:lstStyle/>
          <a:p>
            <a:pPr algn="ctr"/>
            <a:r>
              <a:rPr lang="ar-SA" b="1" dirty="0" smtClean="0">
                <a:solidFill>
                  <a:srgbClr val="C00000"/>
                </a:solidFill>
              </a:rPr>
              <a:t>استعمال</a:t>
            </a:r>
          </a:p>
          <a:p>
            <a:pPr algn="ctr"/>
            <a:r>
              <a:rPr lang="ar-SA" b="1" dirty="0" smtClean="0">
                <a:solidFill>
                  <a:srgbClr val="C00000"/>
                </a:solidFill>
              </a:rPr>
              <a:t>المبيدات </a:t>
            </a:r>
          </a:p>
          <a:p>
            <a:pPr algn="ctr"/>
            <a:r>
              <a:rPr lang="ar-SA" b="1" dirty="0" smtClean="0">
                <a:solidFill>
                  <a:srgbClr val="C00000"/>
                </a:solidFill>
              </a:rPr>
              <a:t>الحشرية</a:t>
            </a:r>
          </a:p>
        </p:txBody>
      </p:sp>
      <p:sp>
        <p:nvSpPr>
          <p:cNvPr id="25" name="مربع نص 24"/>
          <p:cNvSpPr txBox="1"/>
          <p:nvPr/>
        </p:nvSpPr>
        <p:spPr>
          <a:xfrm>
            <a:off x="3357554" y="3585993"/>
            <a:ext cx="1143008" cy="1200329"/>
          </a:xfrm>
          <a:prstGeom prst="rect">
            <a:avLst/>
          </a:prstGeom>
          <a:noFill/>
        </p:spPr>
        <p:txBody>
          <a:bodyPr wrap="square" rtlCol="1">
            <a:spAutoFit/>
          </a:bodyPr>
          <a:lstStyle/>
          <a:p>
            <a:pPr algn="ctr"/>
            <a:r>
              <a:rPr lang="ar-SA" b="1" dirty="0" smtClean="0">
                <a:solidFill>
                  <a:srgbClr val="C00000"/>
                </a:solidFill>
              </a:rPr>
              <a:t>أسباب التلوث عمل يد الإنسان واختراعاته</a:t>
            </a:r>
          </a:p>
        </p:txBody>
      </p:sp>
      <p:sp>
        <p:nvSpPr>
          <p:cNvPr id="26" name="مربع نص 25"/>
          <p:cNvSpPr txBox="1"/>
          <p:nvPr/>
        </p:nvSpPr>
        <p:spPr>
          <a:xfrm>
            <a:off x="1928794" y="3571876"/>
            <a:ext cx="1143008" cy="1200329"/>
          </a:xfrm>
          <a:prstGeom prst="rect">
            <a:avLst/>
          </a:prstGeom>
          <a:noFill/>
        </p:spPr>
        <p:txBody>
          <a:bodyPr wrap="square" rtlCol="1">
            <a:spAutoFit/>
          </a:bodyPr>
          <a:lstStyle/>
          <a:p>
            <a:pPr algn="ctr"/>
            <a:r>
              <a:rPr lang="ar-SA" b="1" dirty="0" smtClean="0">
                <a:solidFill>
                  <a:srgbClr val="C00000"/>
                </a:solidFill>
              </a:rPr>
              <a:t>بسبب القطع الجائر والأشجار والتربة</a:t>
            </a:r>
          </a:p>
        </p:txBody>
      </p:sp>
      <p:sp>
        <p:nvSpPr>
          <p:cNvPr id="27" name="مربع نص 26"/>
          <p:cNvSpPr txBox="1"/>
          <p:nvPr/>
        </p:nvSpPr>
        <p:spPr>
          <a:xfrm>
            <a:off x="2643174" y="1643050"/>
            <a:ext cx="3357586" cy="400110"/>
          </a:xfrm>
          <a:prstGeom prst="rect">
            <a:avLst/>
          </a:prstGeom>
          <a:noFill/>
        </p:spPr>
        <p:txBody>
          <a:bodyPr wrap="square" rtlCol="1">
            <a:spAutoFit/>
          </a:bodyPr>
          <a:lstStyle/>
          <a:p>
            <a:pPr algn="ctr"/>
            <a:r>
              <a:rPr lang="ar-SA" sz="2000" b="1" dirty="0" smtClean="0">
                <a:solidFill>
                  <a:srgbClr val="C00000"/>
                </a:solidFill>
              </a:rPr>
              <a:t>مشكلة التلوث البيئي ووسائل الحد منه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ircle(i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7" presetClass="entr" presetSubtype="1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0"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ntr" presetSubtype="1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1214414" y="357166"/>
            <a:ext cx="6500858" cy="52322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effectLst>
                  <a:reflection blurRad="12700" stA="50000" endPos="50000" dist="5000" dir="5400000" sy="-100000" rotWithShape="0"/>
                </a:effectLst>
              </a:rPr>
              <a:t>6/أي من الأفكار التالية متناقضة مع أفكار النص:</a:t>
            </a:r>
          </a:p>
        </p:txBody>
      </p:sp>
      <p:sp>
        <p:nvSpPr>
          <p:cNvPr id="4" name="سحابة 3"/>
          <p:cNvSpPr/>
          <p:nvPr/>
        </p:nvSpPr>
        <p:spPr>
          <a:xfrm rot="853368">
            <a:off x="4927202" y="1087477"/>
            <a:ext cx="3630148" cy="1643074"/>
          </a:xfrm>
          <a:prstGeom prst="cloud">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t>إقامة السدود تساعد في الحد من مشكلة التلوث</a:t>
            </a:r>
            <a:endParaRPr lang="ar-SA" sz="2800" b="1" dirty="0"/>
          </a:p>
        </p:txBody>
      </p:sp>
      <p:sp>
        <p:nvSpPr>
          <p:cNvPr id="5" name="سحابة 4"/>
          <p:cNvSpPr/>
          <p:nvPr/>
        </p:nvSpPr>
        <p:spPr>
          <a:xfrm rot="21315957">
            <a:off x="860528" y="1065782"/>
            <a:ext cx="3937321" cy="1643074"/>
          </a:xfrm>
          <a:prstGeom prst="cloud">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800" b="1" dirty="0" smtClean="0"/>
              <a:t>من أسباب تلوث الهواء كثرة حوادث المرور</a:t>
            </a:r>
            <a:endParaRPr lang="ar-SA" sz="2800" b="1" dirty="0"/>
          </a:p>
        </p:txBody>
      </p:sp>
      <p:sp>
        <p:nvSpPr>
          <p:cNvPr id="6" name="سحابة 5"/>
          <p:cNvSpPr/>
          <p:nvPr/>
        </p:nvSpPr>
        <p:spPr>
          <a:xfrm rot="21438504">
            <a:off x="2394359" y="2587512"/>
            <a:ext cx="4214842" cy="1672139"/>
          </a:xfrm>
          <a:prstGeom prst="cloud">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استعمال المبيدات الحشرية في الجو أدى إلى إطلاق الغازات في الجو</a:t>
            </a:r>
            <a:endParaRPr lang="ar-SA" sz="2400" b="1" dirty="0"/>
          </a:p>
        </p:txBody>
      </p:sp>
      <p:sp>
        <p:nvSpPr>
          <p:cNvPr id="7" name="سحابة 6"/>
          <p:cNvSpPr/>
          <p:nvPr/>
        </p:nvSpPr>
        <p:spPr>
          <a:xfrm rot="853368">
            <a:off x="5197030" y="3893465"/>
            <a:ext cx="3500462" cy="2413726"/>
          </a:xfrm>
          <a:prstGeom prst="cloud">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800" b="1" dirty="0" smtClean="0"/>
              <a:t>من وسائل حماية البيئة من التلوث إنشاء المنظمات المحلية والدولية</a:t>
            </a:r>
            <a:endParaRPr lang="ar-SA" sz="2800" b="1" dirty="0"/>
          </a:p>
        </p:txBody>
      </p:sp>
      <p:sp>
        <p:nvSpPr>
          <p:cNvPr id="8" name="سحابة 7"/>
          <p:cNvSpPr/>
          <p:nvPr/>
        </p:nvSpPr>
        <p:spPr>
          <a:xfrm rot="21403683">
            <a:off x="713361" y="4324437"/>
            <a:ext cx="3500462" cy="2141844"/>
          </a:xfrm>
          <a:prstGeom prst="cloud">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t>تحويل الأراضي الزراعية إلى أرض سكنية تدمير للتربة</a:t>
            </a:r>
            <a:endParaRPr lang="ar-SA" sz="2800" b="1" dirty="0"/>
          </a:p>
        </p:txBody>
      </p:sp>
      <p:sp>
        <p:nvSpPr>
          <p:cNvPr id="9" name="مربع نص 8"/>
          <p:cNvSpPr txBox="1"/>
          <p:nvPr/>
        </p:nvSpPr>
        <p:spPr>
          <a:xfrm>
            <a:off x="7500958" y="1357298"/>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10" name="مربع نص 9"/>
          <p:cNvSpPr txBox="1"/>
          <p:nvPr/>
        </p:nvSpPr>
        <p:spPr>
          <a:xfrm>
            <a:off x="3714744" y="1071546"/>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11" name="مربع نص 10"/>
          <p:cNvSpPr txBox="1"/>
          <p:nvPr/>
        </p:nvSpPr>
        <p:spPr>
          <a:xfrm>
            <a:off x="5214942" y="2643182"/>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by="(-#ppt_w*2)" calcmode="lin" valueType="num">
                                      <p:cBhvr rctx="PPT">
                                        <p:cTn id="12" dur="250" autoRev="1" fill="hold">
                                          <p:stCondLst>
                                            <p:cond delay="0"/>
                                          </p:stCondLst>
                                        </p:cTn>
                                        <p:tgtEl>
                                          <p:spTgt spid="9">
                                            <p:txEl>
                                              <p:pRg st="0" end="0"/>
                                            </p:txEl>
                                          </p:spTgt>
                                        </p:tgtEl>
                                        <p:attrNameLst>
                                          <p:attrName>ppt_w</p:attrName>
                                        </p:attrNameLst>
                                      </p:cBhvr>
                                    </p:anim>
                                    <p:anim by="(#ppt_w*0.50)" calcmode="lin" valueType="num">
                                      <p:cBhvr>
                                        <p:cTn id="13" dur="250" decel="50000" autoRev="1" fill="hold">
                                          <p:stCondLst>
                                            <p:cond delay="0"/>
                                          </p:stCondLst>
                                        </p:cTn>
                                        <p:tgtEl>
                                          <p:spTgt spid="9">
                                            <p:txEl>
                                              <p:pRg st="0" end="0"/>
                                            </p:txEl>
                                          </p:spTgt>
                                        </p:tgtEl>
                                        <p:attrNameLst>
                                          <p:attrName>ppt_x</p:attrName>
                                        </p:attrNameLst>
                                      </p:cBhvr>
                                    </p:anim>
                                    <p:anim from="(-#ppt_h/2)" to="(#ppt_y)" calcmode="lin" valueType="num">
                                      <p:cBhvr>
                                        <p:cTn id="14" dur="500" fill="hold">
                                          <p:stCondLst>
                                            <p:cond delay="0"/>
                                          </p:stCondLst>
                                        </p:cTn>
                                        <p:tgtEl>
                                          <p:spTgt spid="9">
                                            <p:txEl>
                                              <p:pRg st="0" end="0"/>
                                            </p:txEl>
                                          </p:spTgt>
                                        </p:tgtEl>
                                        <p:attrNameLst>
                                          <p:attrName>ppt_y</p:attrName>
                                        </p:attrNameLst>
                                      </p:cBhvr>
                                    </p:anim>
                                    <p:animRot by="21600000">
                                      <p:cBhvr>
                                        <p:cTn id="15" dur="500" fill="hold">
                                          <p:stCondLst>
                                            <p:cond delay="0"/>
                                          </p:stCondLst>
                                        </p:cTn>
                                        <p:tgtEl>
                                          <p:spTgt spid="9">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0">
                                            <p:txEl>
                                              <p:pRg st="0" end="0"/>
                                            </p:txEl>
                                          </p:spTgt>
                                        </p:tgtEl>
                                        <p:attrNameLst>
                                          <p:attrName>style.visibility</p:attrName>
                                        </p:attrNameLst>
                                      </p:cBhvr>
                                      <p:to>
                                        <p:strVal val="visible"/>
                                      </p:to>
                                    </p:set>
                                    <p:anim by="(-#ppt_w*2)" calcmode="lin" valueType="num">
                                      <p:cBhvr rctx="PPT">
                                        <p:cTn id="20" dur="250" autoRev="1" fill="hold">
                                          <p:stCondLst>
                                            <p:cond delay="0"/>
                                          </p:stCondLst>
                                        </p:cTn>
                                        <p:tgtEl>
                                          <p:spTgt spid="10">
                                            <p:txEl>
                                              <p:pRg st="0" end="0"/>
                                            </p:txEl>
                                          </p:spTgt>
                                        </p:tgtEl>
                                        <p:attrNameLst>
                                          <p:attrName>ppt_w</p:attrName>
                                        </p:attrNameLst>
                                      </p:cBhvr>
                                    </p:anim>
                                    <p:anim by="(#ppt_w*0.50)" calcmode="lin" valueType="num">
                                      <p:cBhvr>
                                        <p:cTn id="21" dur="250" decel="50000" autoRev="1" fill="hold">
                                          <p:stCondLst>
                                            <p:cond delay="0"/>
                                          </p:stCondLst>
                                        </p:cTn>
                                        <p:tgtEl>
                                          <p:spTgt spid="10">
                                            <p:txEl>
                                              <p:pRg st="0" end="0"/>
                                            </p:txEl>
                                          </p:spTgt>
                                        </p:tgtEl>
                                        <p:attrNameLst>
                                          <p:attrName>ppt_x</p:attrName>
                                        </p:attrNameLst>
                                      </p:cBhvr>
                                    </p:anim>
                                    <p:anim from="(-#ppt_h/2)" to="(#ppt_y)" calcmode="lin" valueType="num">
                                      <p:cBhvr>
                                        <p:cTn id="22" dur="500" fill="hold">
                                          <p:stCondLst>
                                            <p:cond delay="0"/>
                                          </p:stCondLst>
                                        </p:cTn>
                                        <p:tgtEl>
                                          <p:spTgt spid="10">
                                            <p:txEl>
                                              <p:pRg st="0" end="0"/>
                                            </p:txEl>
                                          </p:spTgt>
                                        </p:tgtEl>
                                        <p:attrNameLst>
                                          <p:attrName>ppt_y</p:attrName>
                                        </p:attrNameLst>
                                      </p:cBhvr>
                                    </p:anim>
                                    <p:animRot by="21600000">
                                      <p:cBhvr>
                                        <p:cTn id="23" dur="500" fill="hold">
                                          <p:stCondLst>
                                            <p:cond delay="0"/>
                                          </p:stCondLst>
                                        </p:cTn>
                                        <p:tgtEl>
                                          <p:spTgt spid="10">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11">
                                            <p:txEl>
                                              <p:pRg st="0" end="0"/>
                                            </p:txEl>
                                          </p:spTgt>
                                        </p:tgtEl>
                                        <p:attrNameLst>
                                          <p:attrName>style.visibility</p:attrName>
                                        </p:attrNameLst>
                                      </p:cBhvr>
                                      <p:to>
                                        <p:strVal val="visible"/>
                                      </p:to>
                                    </p:set>
                                    <p:anim by="(-#ppt_w*2)" calcmode="lin" valueType="num">
                                      <p:cBhvr rctx="PPT">
                                        <p:cTn id="28" dur="250" autoRev="1" fill="hold">
                                          <p:stCondLst>
                                            <p:cond delay="0"/>
                                          </p:stCondLst>
                                        </p:cTn>
                                        <p:tgtEl>
                                          <p:spTgt spid="11">
                                            <p:txEl>
                                              <p:pRg st="0" end="0"/>
                                            </p:txEl>
                                          </p:spTgt>
                                        </p:tgtEl>
                                        <p:attrNameLst>
                                          <p:attrName>ppt_w</p:attrName>
                                        </p:attrNameLst>
                                      </p:cBhvr>
                                    </p:anim>
                                    <p:anim by="(#ppt_w*0.50)" calcmode="lin" valueType="num">
                                      <p:cBhvr>
                                        <p:cTn id="29" dur="250" decel="50000" autoRev="1" fill="hold">
                                          <p:stCondLst>
                                            <p:cond delay="0"/>
                                          </p:stCondLst>
                                        </p:cTn>
                                        <p:tgtEl>
                                          <p:spTgt spid="11">
                                            <p:txEl>
                                              <p:pRg st="0" end="0"/>
                                            </p:txEl>
                                          </p:spTgt>
                                        </p:tgtEl>
                                        <p:attrNameLst>
                                          <p:attrName>ppt_x</p:attrName>
                                        </p:attrNameLst>
                                      </p:cBhvr>
                                    </p:anim>
                                    <p:anim from="(-#ppt_h/2)" to="(#ppt_y)" calcmode="lin" valueType="num">
                                      <p:cBhvr>
                                        <p:cTn id="30" dur="500" fill="hold">
                                          <p:stCondLst>
                                            <p:cond delay="0"/>
                                          </p:stCondLst>
                                        </p:cTn>
                                        <p:tgtEl>
                                          <p:spTgt spid="11">
                                            <p:txEl>
                                              <p:pRg st="0" end="0"/>
                                            </p:txEl>
                                          </p:spTgt>
                                        </p:tgtEl>
                                        <p:attrNameLst>
                                          <p:attrName>ppt_y</p:attrName>
                                        </p:attrNameLst>
                                      </p:cBhvr>
                                    </p:anim>
                                    <p:animRot by="21600000">
                                      <p:cBhvr>
                                        <p:cTn id="31" dur="5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الفن الكتابي</a:t>
            </a:r>
          </a:p>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(كتابة تقرير)</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ثلث متساوي الساقين 2"/>
          <p:cNvSpPr/>
          <p:nvPr/>
        </p:nvSpPr>
        <p:spPr>
          <a:xfrm rot="1203904">
            <a:off x="7579039" y="23499"/>
            <a:ext cx="1500198" cy="642942"/>
          </a:xfrm>
          <a:prstGeom prst="triangle">
            <a:avLst>
              <a:gd name="adj" fmla="val 50099"/>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rgbClr val="C00000"/>
                </a:solidFill>
              </a:rPr>
              <a:t>التهيئة</a:t>
            </a:r>
            <a:endParaRPr lang="ar-SA" sz="2000" b="1" dirty="0">
              <a:solidFill>
                <a:srgbClr val="C00000"/>
              </a:solidFill>
            </a:endParaRPr>
          </a:p>
        </p:txBody>
      </p:sp>
      <p:sp>
        <p:nvSpPr>
          <p:cNvPr id="4" name="مربع نص 3"/>
          <p:cNvSpPr txBox="1"/>
          <p:nvPr/>
        </p:nvSpPr>
        <p:spPr>
          <a:xfrm>
            <a:off x="785786" y="71414"/>
            <a:ext cx="6715172" cy="95410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800" b="1" cap="all" dirty="0" smtClean="0">
                <a:ln w="0"/>
                <a:effectLst>
                  <a:reflection blurRad="12700" stA="50000" endPos="50000" dist="5000" dir="5400000" sy="-100000" rotWithShape="0"/>
                </a:effectLst>
              </a:rPr>
              <a:t>أقارن مع مجموعتي بين النماذج المعروضة،ثم أكمل الجدول أدناه:</a:t>
            </a:r>
          </a:p>
        </p:txBody>
      </p:sp>
      <p:pic>
        <p:nvPicPr>
          <p:cNvPr id="2" name="Picture 2" descr="C:\Documents and Settings\user\My Documents\صورة٠٢٠٣.jpg"/>
          <p:cNvPicPr>
            <a:picLocks noChangeAspect="1" noChangeArrowheads="1"/>
          </p:cNvPicPr>
          <p:nvPr/>
        </p:nvPicPr>
        <p:blipFill>
          <a:blip r:embed="rId3" cstate="print">
            <a:lum bright="10000" contrast="10000"/>
          </a:blip>
          <a:srcRect l="9156" t="12233" r="11834" b="5366"/>
          <a:stretch>
            <a:fillRect/>
          </a:stretch>
        </p:blipFill>
        <p:spPr bwMode="auto">
          <a:xfrm rot="647847">
            <a:off x="5812702" y="1294707"/>
            <a:ext cx="2794269" cy="43576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Documents and Settings\user\My Documents\صورة٠٢٠٤.jpg"/>
          <p:cNvPicPr>
            <a:picLocks noChangeAspect="1" noChangeArrowheads="1"/>
          </p:cNvPicPr>
          <p:nvPr/>
        </p:nvPicPr>
        <p:blipFill>
          <a:blip r:embed="rId4" cstate="print">
            <a:lum bright="10000" contrast="10000"/>
          </a:blip>
          <a:srcRect l="7630" t="9155" r="11495" b="6154"/>
          <a:stretch>
            <a:fillRect/>
          </a:stretch>
        </p:blipFill>
        <p:spPr bwMode="auto">
          <a:xfrm>
            <a:off x="3071802" y="1785926"/>
            <a:ext cx="2643206" cy="40719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descr="C:\Documents and Settings\user\My Documents\صورة٠٢٠٥.jpg"/>
          <p:cNvPicPr>
            <a:picLocks noChangeAspect="1" noChangeArrowheads="1"/>
          </p:cNvPicPr>
          <p:nvPr/>
        </p:nvPicPr>
        <p:blipFill>
          <a:blip r:embed="rId5" cstate="print">
            <a:lum bright="10000" contrast="10000"/>
          </a:blip>
          <a:srcRect l="3052" t="4578" r="8443"/>
          <a:stretch>
            <a:fillRect/>
          </a:stretch>
        </p:blipFill>
        <p:spPr bwMode="auto">
          <a:xfrm rot="21355121">
            <a:off x="366964" y="1017172"/>
            <a:ext cx="2643174" cy="43846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graphicFrame>
        <p:nvGraphicFramePr>
          <p:cNvPr id="3" name="جدول 2"/>
          <p:cNvGraphicFramePr>
            <a:graphicFrameLocks noGrp="1"/>
          </p:cNvGraphicFramePr>
          <p:nvPr/>
        </p:nvGraphicFramePr>
        <p:xfrm>
          <a:off x="785786" y="714356"/>
          <a:ext cx="7572432" cy="5286412"/>
        </p:xfrm>
        <a:graphic>
          <a:graphicData uri="http://schemas.openxmlformats.org/drawingml/2006/table">
            <a:tbl>
              <a:tblPr rtl="1" firstRow="1" bandRow="1">
                <a:tableStyleId>{00A15C55-8517-42AA-B614-E9B94910E393}</a:tableStyleId>
              </a:tblPr>
              <a:tblGrid>
                <a:gridCol w="1893108"/>
                <a:gridCol w="1893108"/>
                <a:gridCol w="1893108"/>
                <a:gridCol w="1893108"/>
              </a:tblGrid>
              <a:tr h="1321603">
                <a:tc>
                  <a:txBody>
                    <a:bodyPr/>
                    <a:lstStyle/>
                    <a:p>
                      <a:pPr algn="ctr" rtl="1"/>
                      <a:r>
                        <a:rPr lang="ar-SA" sz="2800" b="1" dirty="0" smtClean="0">
                          <a:solidFill>
                            <a:schemeClr val="tx1"/>
                          </a:solidFill>
                        </a:rPr>
                        <a:t>المعايير</a:t>
                      </a:r>
                      <a:endParaRPr lang="ar-SA" sz="28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800" b="1" dirty="0" smtClean="0">
                          <a:solidFill>
                            <a:schemeClr val="tx1"/>
                          </a:solidFill>
                        </a:rPr>
                        <a:t>نموذج(1)</a:t>
                      </a:r>
                      <a:endParaRPr lang="ar-SA" sz="28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800" b="1" dirty="0" smtClean="0">
                          <a:solidFill>
                            <a:schemeClr val="tx1"/>
                          </a:solidFill>
                        </a:rPr>
                        <a:t>نموذج(2)</a:t>
                      </a:r>
                      <a:endParaRPr lang="ar-SA" sz="28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800" b="1" dirty="0" smtClean="0">
                          <a:solidFill>
                            <a:schemeClr val="tx1"/>
                          </a:solidFill>
                        </a:rPr>
                        <a:t>نموذج(3)</a:t>
                      </a:r>
                      <a:endParaRPr lang="ar-SA" sz="28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21603">
                <a:tc>
                  <a:txBody>
                    <a:bodyPr/>
                    <a:lstStyle/>
                    <a:p>
                      <a:pPr algn="ctr" rtl="1"/>
                      <a:r>
                        <a:rPr lang="ar-SA" sz="2000" b="1" dirty="0" smtClean="0">
                          <a:solidFill>
                            <a:schemeClr val="tx1"/>
                          </a:solidFill>
                        </a:rPr>
                        <a:t>مسمى النموذج</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21603">
                <a:tc>
                  <a:txBody>
                    <a:bodyPr/>
                    <a:lstStyle/>
                    <a:p>
                      <a:pPr algn="ctr" rtl="1"/>
                      <a:r>
                        <a:rPr lang="ar-SA" sz="2000" b="1" dirty="0" smtClean="0">
                          <a:solidFill>
                            <a:schemeClr val="tx1"/>
                          </a:solidFill>
                        </a:rPr>
                        <a:t>المعلومات</a:t>
                      </a:r>
                      <a:r>
                        <a:rPr lang="ar-SA" sz="2000" b="1" baseline="0" dirty="0" smtClean="0">
                          <a:solidFill>
                            <a:schemeClr val="tx1"/>
                          </a:solidFill>
                        </a:rPr>
                        <a:t> والبيانات المطلوبة في النموذج</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21603">
                <a:tc>
                  <a:txBody>
                    <a:bodyPr/>
                    <a:lstStyle/>
                    <a:p>
                      <a:pPr algn="ctr" rtl="1"/>
                      <a:r>
                        <a:rPr lang="ar-SA" sz="2000" b="1" dirty="0" smtClean="0">
                          <a:solidFill>
                            <a:schemeClr val="tx1"/>
                          </a:solidFill>
                        </a:rPr>
                        <a:t>أغراض استخدامها</a:t>
                      </a:r>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مربع نص 3"/>
          <p:cNvSpPr txBox="1"/>
          <p:nvPr/>
        </p:nvSpPr>
        <p:spPr>
          <a:xfrm>
            <a:off x="4929190" y="2143116"/>
            <a:ext cx="1143008" cy="954107"/>
          </a:xfrm>
          <a:prstGeom prst="rect">
            <a:avLst/>
          </a:prstGeom>
          <a:noFill/>
        </p:spPr>
        <p:txBody>
          <a:bodyPr wrap="square" rtlCol="1">
            <a:spAutoFit/>
          </a:bodyPr>
          <a:lstStyle/>
          <a:p>
            <a:pPr algn="ctr"/>
            <a:r>
              <a:rPr lang="ar-SA" sz="2800" b="1" dirty="0" smtClean="0">
                <a:solidFill>
                  <a:srgbClr val="C00000"/>
                </a:solidFill>
              </a:rPr>
              <a:t>إجازة مرضية</a:t>
            </a:r>
          </a:p>
        </p:txBody>
      </p:sp>
      <p:sp>
        <p:nvSpPr>
          <p:cNvPr id="5" name="مربع نص 4"/>
          <p:cNvSpPr txBox="1"/>
          <p:nvPr/>
        </p:nvSpPr>
        <p:spPr>
          <a:xfrm>
            <a:off x="3071802" y="2143116"/>
            <a:ext cx="1143008" cy="954107"/>
          </a:xfrm>
          <a:prstGeom prst="rect">
            <a:avLst/>
          </a:prstGeom>
          <a:noFill/>
        </p:spPr>
        <p:txBody>
          <a:bodyPr wrap="square" rtlCol="1">
            <a:spAutoFit/>
          </a:bodyPr>
          <a:lstStyle/>
          <a:p>
            <a:pPr algn="ctr"/>
            <a:r>
              <a:rPr lang="ar-SA" sz="2800" b="1" dirty="0" smtClean="0">
                <a:solidFill>
                  <a:srgbClr val="C00000"/>
                </a:solidFill>
              </a:rPr>
              <a:t>تسجيل طالب</a:t>
            </a:r>
          </a:p>
        </p:txBody>
      </p:sp>
      <p:sp>
        <p:nvSpPr>
          <p:cNvPr id="6" name="مربع نص 5"/>
          <p:cNvSpPr txBox="1"/>
          <p:nvPr/>
        </p:nvSpPr>
        <p:spPr>
          <a:xfrm>
            <a:off x="1142976" y="2262838"/>
            <a:ext cx="1143008" cy="523220"/>
          </a:xfrm>
          <a:prstGeom prst="rect">
            <a:avLst/>
          </a:prstGeom>
          <a:noFill/>
        </p:spPr>
        <p:txBody>
          <a:bodyPr wrap="square" rtlCol="1">
            <a:spAutoFit/>
          </a:bodyPr>
          <a:lstStyle/>
          <a:p>
            <a:pPr algn="ctr"/>
            <a:r>
              <a:rPr lang="ar-SA" sz="2800" b="1" dirty="0" smtClean="0">
                <a:solidFill>
                  <a:srgbClr val="C00000"/>
                </a:solidFill>
              </a:rPr>
              <a:t>رسالة</a:t>
            </a:r>
          </a:p>
        </p:txBody>
      </p:sp>
      <p:sp>
        <p:nvSpPr>
          <p:cNvPr id="7" name="مربع نص 6"/>
          <p:cNvSpPr txBox="1"/>
          <p:nvPr/>
        </p:nvSpPr>
        <p:spPr>
          <a:xfrm>
            <a:off x="4857752" y="3429000"/>
            <a:ext cx="1214446" cy="1015663"/>
          </a:xfrm>
          <a:prstGeom prst="rect">
            <a:avLst/>
          </a:prstGeom>
          <a:noFill/>
        </p:spPr>
        <p:txBody>
          <a:bodyPr wrap="square" rtlCol="1">
            <a:spAutoFit/>
          </a:bodyPr>
          <a:lstStyle/>
          <a:p>
            <a:pPr algn="ctr"/>
            <a:r>
              <a:rPr lang="ar-SA" sz="2000" b="1" dirty="0" smtClean="0">
                <a:solidFill>
                  <a:srgbClr val="C00000"/>
                </a:solidFill>
              </a:rPr>
              <a:t>كما هو مذكور في النموذج(1)</a:t>
            </a:r>
          </a:p>
        </p:txBody>
      </p:sp>
      <p:sp>
        <p:nvSpPr>
          <p:cNvPr id="8" name="مربع نص 7"/>
          <p:cNvSpPr txBox="1"/>
          <p:nvPr/>
        </p:nvSpPr>
        <p:spPr>
          <a:xfrm>
            <a:off x="3071802" y="3429000"/>
            <a:ext cx="1214446" cy="1015663"/>
          </a:xfrm>
          <a:prstGeom prst="rect">
            <a:avLst/>
          </a:prstGeom>
          <a:noFill/>
        </p:spPr>
        <p:txBody>
          <a:bodyPr wrap="square" rtlCol="1">
            <a:spAutoFit/>
          </a:bodyPr>
          <a:lstStyle/>
          <a:p>
            <a:pPr algn="ctr"/>
            <a:r>
              <a:rPr lang="ar-SA" sz="2000" b="1" dirty="0" smtClean="0">
                <a:solidFill>
                  <a:srgbClr val="C00000"/>
                </a:solidFill>
              </a:rPr>
              <a:t>كما هو مذكور في النموذج(2)</a:t>
            </a:r>
          </a:p>
        </p:txBody>
      </p:sp>
      <p:sp>
        <p:nvSpPr>
          <p:cNvPr id="9" name="مربع نص 8"/>
          <p:cNvSpPr txBox="1"/>
          <p:nvPr/>
        </p:nvSpPr>
        <p:spPr>
          <a:xfrm>
            <a:off x="857224" y="3429000"/>
            <a:ext cx="1785950" cy="1323439"/>
          </a:xfrm>
          <a:prstGeom prst="rect">
            <a:avLst/>
          </a:prstGeom>
          <a:noFill/>
        </p:spPr>
        <p:txBody>
          <a:bodyPr wrap="square" rtlCol="1">
            <a:spAutoFit/>
          </a:bodyPr>
          <a:lstStyle/>
          <a:p>
            <a:pPr algn="ctr"/>
            <a:r>
              <a:rPr lang="ar-SA" sz="2000" b="1" dirty="0" smtClean="0">
                <a:solidFill>
                  <a:srgbClr val="C00000"/>
                </a:solidFill>
              </a:rPr>
              <a:t>بسملة/اسم المرسل/وصف لما يريد المرسل كتابته/اسم المرسل</a:t>
            </a:r>
          </a:p>
        </p:txBody>
      </p:sp>
      <p:sp>
        <p:nvSpPr>
          <p:cNvPr id="10" name="مربع نص 9"/>
          <p:cNvSpPr txBox="1"/>
          <p:nvPr/>
        </p:nvSpPr>
        <p:spPr>
          <a:xfrm>
            <a:off x="4643438" y="4699353"/>
            <a:ext cx="1857388" cy="1323439"/>
          </a:xfrm>
          <a:prstGeom prst="rect">
            <a:avLst/>
          </a:prstGeom>
          <a:noFill/>
        </p:spPr>
        <p:txBody>
          <a:bodyPr wrap="square" rtlCol="1">
            <a:spAutoFit/>
          </a:bodyPr>
          <a:lstStyle/>
          <a:p>
            <a:pPr algn="ctr"/>
            <a:r>
              <a:rPr lang="ar-SA" sz="2000" b="1" dirty="0" smtClean="0">
                <a:solidFill>
                  <a:srgbClr val="C00000"/>
                </a:solidFill>
              </a:rPr>
              <a:t>يستخدم في مجالات الصحة والساسة والرياضة والرحلات والزيارات</a:t>
            </a:r>
          </a:p>
        </p:txBody>
      </p:sp>
      <p:sp>
        <p:nvSpPr>
          <p:cNvPr id="11" name="مربع نص 10"/>
          <p:cNvSpPr txBox="1"/>
          <p:nvPr/>
        </p:nvSpPr>
        <p:spPr>
          <a:xfrm>
            <a:off x="2714612" y="4714884"/>
            <a:ext cx="1857388" cy="1015663"/>
          </a:xfrm>
          <a:prstGeom prst="rect">
            <a:avLst/>
          </a:prstGeom>
          <a:noFill/>
        </p:spPr>
        <p:txBody>
          <a:bodyPr wrap="square" rtlCol="1">
            <a:spAutoFit/>
          </a:bodyPr>
          <a:lstStyle/>
          <a:p>
            <a:pPr algn="ctr"/>
            <a:r>
              <a:rPr lang="ar-SA" sz="2000" b="1" dirty="0" smtClean="0">
                <a:solidFill>
                  <a:srgbClr val="C00000"/>
                </a:solidFill>
              </a:rPr>
              <a:t>في المدارس والمعاهد والجامعات الأهلية والحكومية</a:t>
            </a:r>
          </a:p>
        </p:txBody>
      </p:sp>
      <p:sp>
        <p:nvSpPr>
          <p:cNvPr id="12" name="مربع نص 11"/>
          <p:cNvSpPr txBox="1"/>
          <p:nvPr/>
        </p:nvSpPr>
        <p:spPr>
          <a:xfrm>
            <a:off x="785786" y="4643446"/>
            <a:ext cx="1857388" cy="1200329"/>
          </a:xfrm>
          <a:prstGeom prst="rect">
            <a:avLst/>
          </a:prstGeom>
          <a:noFill/>
        </p:spPr>
        <p:txBody>
          <a:bodyPr wrap="square" rtlCol="1">
            <a:spAutoFit/>
          </a:bodyPr>
          <a:lstStyle/>
          <a:p>
            <a:pPr algn="ctr"/>
            <a:r>
              <a:rPr lang="ar-SA" sz="2400" b="1" dirty="0" smtClean="0">
                <a:solidFill>
                  <a:srgbClr val="C00000"/>
                </a:solidFill>
              </a:rPr>
              <a:t>عتاب/تهنئة</a:t>
            </a:r>
          </a:p>
          <a:p>
            <a:pPr algn="ctr"/>
            <a:r>
              <a:rPr lang="ar-SA" sz="2400" b="1" dirty="0" smtClean="0">
                <a:solidFill>
                  <a:srgbClr val="C00000"/>
                </a:solidFill>
              </a:rPr>
              <a:t>تعزية</a:t>
            </a:r>
          </a:p>
          <a:p>
            <a:pPr algn="ctr"/>
            <a:r>
              <a:rPr lang="ar-SA" sz="2400" b="1" dirty="0" smtClean="0">
                <a:solidFill>
                  <a:srgbClr val="C00000"/>
                </a:solidFill>
              </a:rPr>
              <a:t>مواساة/دعوة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تخطيط كتابة الموضوع</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286644" y="285728"/>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500034" y="571480"/>
            <a:ext cx="721523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solidFill>
                  <a:schemeClr val="accent1">
                    <a:lumMod val="75000"/>
                  </a:schemeClr>
                </a:solidFill>
                <a:effectLst>
                  <a:reflection blurRad="12700" stA="50000" endPos="50000" dist="5000" dir="5400000" sy="-100000" rotWithShape="0"/>
                </a:effectLst>
              </a:rPr>
              <a:t>أنفذ التدريبات اللاحقة؛لكتابة تقرير عن أحد الموضوعات التالية:</a:t>
            </a:r>
          </a:p>
        </p:txBody>
      </p:sp>
      <p:sp>
        <p:nvSpPr>
          <p:cNvPr id="5" name="سحابة 4"/>
          <p:cNvSpPr/>
          <p:nvPr/>
        </p:nvSpPr>
        <p:spPr>
          <a:xfrm>
            <a:off x="857224" y="1142984"/>
            <a:ext cx="7000924" cy="2000264"/>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2000" b="1" dirty="0" smtClean="0">
                <a:solidFill>
                  <a:schemeClr val="tx1"/>
                </a:solidFill>
              </a:rPr>
              <a:t>1)رحلة ترويحية قمت بها مع أسرتي.</a:t>
            </a:r>
          </a:p>
          <a:p>
            <a:pPr algn="ctr"/>
            <a:r>
              <a:rPr lang="ar-SA" sz="2000" b="1" dirty="0" smtClean="0">
                <a:solidFill>
                  <a:schemeClr val="tx1"/>
                </a:solidFill>
              </a:rPr>
              <a:t>2)زيارة قمت بها لمعرض الكتاب في مدرستي/مدينتي.</a:t>
            </a:r>
          </a:p>
          <a:p>
            <a:pPr algn="ctr"/>
            <a:r>
              <a:rPr lang="ar-SA" sz="2000" b="1" dirty="0" smtClean="0">
                <a:solidFill>
                  <a:schemeClr val="tx1"/>
                </a:solidFill>
              </a:rPr>
              <a:t>3)برامج الإذاعة المدرسية.</a:t>
            </a:r>
          </a:p>
          <a:p>
            <a:pPr algn="ctr"/>
            <a:r>
              <a:rPr lang="ar-SA" sz="2000" b="1" dirty="0" smtClean="0">
                <a:solidFill>
                  <a:schemeClr val="tx1"/>
                </a:solidFill>
              </a:rPr>
              <a:t>4)كتاب قرأته وأعجبني.</a:t>
            </a:r>
            <a:endParaRPr lang="ar-SA" sz="2000" b="1" dirty="0">
              <a:solidFill>
                <a:schemeClr val="tx1"/>
              </a:solidFill>
            </a:endParaRPr>
          </a:p>
        </p:txBody>
      </p:sp>
      <p:sp>
        <p:nvSpPr>
          <p:cNvPr id="6" name="مربع نص 5"/>
          <p:cNvSpPr txBox="1"/>
          <p:nvPr/>
        </p:nvSpPr>
        <p:spPr>
          <a:xfrm>
            <a:off x="928662" y="3357562"/>
            <a:ext cx="7215238" cy="1569660"/>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1/أعد أفكاري ومعلوماتي مبعثرة على الورق،كما ترد إلى العقل،دون الاهتمام بتسلسلها أو تصحيح الأخطاء فيها.</a:t>
            </a:r>
          </a:p>
          <a:p>
            <a:pPr algn="ctr"/>
            <a:r>
              <a:rPr lang="ar-SA" sz="2400" b="1" cap="all" dirty="0" smtClean="0">
                <a:ln w="0"/>
                <a:effectLst>
                  <a:reflection blurRad="12700" stA="50000" endPos="50000" dist="5000" dir="5400000" sy="-100000" rotWithShape="0"/>
                </a:effectLst>
              </a:rPr>
              <a:t>2/أجمع الأفكار والمعلومات المتماثلة معاً في كل مربع.</a:t>
            </a:r>
          </a:p>
          <a:p>
            <a:pPr algn="ctr"/>
            <a:r>
              <a:rPr lang="ar-SA" sz="2400" b="1" cap="all" dirty="0" smtClean="0">
                <a:ln w="0"/>
                <a:effectLst>
                  <a:reflection blurRad="12700" stA="50000" endPos="50000" dist="5000" dir="5400000" sy="-100000" rotWithShape="0"/>
                </a:effectLst>
              </a:rPr>
              <a:t>3/أصمم مخططاً لكتابة موضوعي،ثم </a:t>
            </a:r>
            <a:r>
              <a:rPr lang="ar-SA" sz="2400" b="1" cap="all" dirty="0" err="1" smtClean="0">
                <a:ln w="0"/>
                <a:effectLst>
                  <a:reflection blurRad="12700" stA="50000" endPos="50000" dist="5000" dir="5400000" sy="-100000" rotWithShape="0"/>
                </a:effectLst>
              </a:rPr>
              <a:t>اقارنه</a:t>
            </a:r>
            <a:r>
              <a:rPr lang="ar-SA" sz="2400" b="1" cap="all" dirty="0" smtClean="0">
                <a:ln w="0"/>
                <a:effectLst>
                  <a:reflection blurRad="12700" stA="50000" endPos="50000" dist="5000" dir="5400000" sy="-100000" rotWithShape="0"/>
                </a:effectLst>
              </a:rPr>
              <a:t> بمخططات زميلاتي.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تمرير عمودي 2"/>
          <p:cNvSpPr/>
          <p:nvPr/>
        </p:nvSpPr>
        <p:spPr>
          <a:xfrm rot="21020584">
            <a:off x="3291551" y="439810"/>
            <a:ext cx="2786082" cy="1151873"/>
          </a:xfrm>
          <a:prstGeom prst="verticalScroll">
            <a:avLst>
              <a:gd name="adj" fmla="val 25000"/>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كتابة المسودة</a:t>
            </a:r>
            <a:endParaRPr lang="ar-SA" sz="3200" b="1" dirty="0">
              <a:solidFill>
                <a:schemeClr val="tx1"/>
              </a:solidFill>
            </a:endParaRPr>
          </a:p>
        </p:txBody>
      </p:sp>
      <p:sp>
        <p:nvSpPr>
          <p:cNvPr id="4" name="دائرة مجوفة 3"/>
          <p:cNvSpPr/>
          <p:nvPr/>
        </p:nvSpPr>
        <p:spPr>
          <a:xfrm>
            <a:off x="7500958" y="1500174"/>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5" name="مربع نص 4"/>
          <p:cNvSpPr txBox="1"/>
          <p:nvPr/>
        </p:nvSpPr>
        <p:spPr>
          <a:xfrm>
            <a:off x="714348" y="1785926"/>
            <a:ext cx="7215238"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1/أكتب مسودة للتقرير المختار،مع الاستفادة من مهارات التقرير،والتعليمات عن يميني.</a:t>
            </a:r>
          </a:p>
        </p:txBody>
      </p:sp>
      <p:sp>
        <p:nvSpPr>
          <p:cNvPr id="6" name="مستطيل مستدير الزوايا 5"/>
          <p:cNvSpPr/>
          <p:nvPr/>
        </p:nvSpPr>
        <p:spPr>
          <a:xfrm>
            <a:off x="5214942" y="2643182"/>
            <a:ext cx="3643338" cy="392909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لكتابة تقرير جيد أقوم بالتالي:</a:t>
            </a:r>
          </a:p>
          <a:p>
            <a:pPr algn="ctr"/>
            <a:r>
              <a:rPr lang="ar-SA" sz="2000" b="1" dirty="0" smtClean="0">
                <a:solidFill>
                  <a:schemeClr val="tx1"/>
                </a:solidFill>
              </a:rPr>
              <a:t>-أتبع التسلسل الزمني.أذكر ما حدث أولاً ثم ثانياً..وكذا.</a:t>
            </a:r>
          </a:p>
          <a:p>
            <a:pPr algn="ctr"/>
            <a:r>
              <a:rPr lang="ar-SA" sz="2000" b="1" dirty="0" smtClean="0">
                <a:solidFill>
                  <a:schemeClr val="tx1"/>
                </a:solidFill>
              </a:rPr>
              <a:t>-ألتزم الدقة في إيراد المعلومات.فلا أخطئ في أسماء الأشخاص والأماكن والتاريخ والأرقام والوقت.</a:t>
            </a:r>
          </a:p>
          <a:p>
            <a:pPr algn="ctr"/>
            <a:r>
              <a:rPr lang="ar-SA" sz="2000" b="1" dirty="0" smtClean="0">
                <a:solidFill>
                  <a:schemeClr val="tx1"/>
                </a:solidFill>
              </a:rPr>
              <a:t>-أستخدم أسلوباً بسيطاً وسهلاً في الكتابة.</a:t>
            </a:r>
          </a:p>
          <a:p>
            <a:pPr algn="ctr"/>
            <a:r>
              <a:rPr lang="ar-SA" sz="2000" b="1" dirty="0" smtClean="0">
                <a:solidFill>
                  <a:schemeClr val="tx1"/>
                </a:solidFill>
              </a:rPr>
              <a:t>-أعتمد على الإيجاز في كتابتي.</a:t>
            </a:r>
          </a:p>
          <a:p>
            <a:pPr algn="ctr"/>
            <a:r>
              <a:rPr lang="ar-SA" sz="2000" b="1" dirty="0" smtClean="0">
                <a:solidFill>
                  <a:schemeClr val="tx1"/>
                </a:solidFill>
              </a:rPr>
              <a:t>-ألتزم الموضوعية.أذكر الحقائق والمعلومات فقط ولا أذكر الآراء الشخصية إلا إذا طلب مني.</a:t>
            </a:r>
            <a:endParaRPr lang="ar-SA" sz="2000" b="1" dirty="0">
              <a:solidFill>
                <a:schemeClr val="tx1"/>
              </a:solidFill>
            </a:endParaRPr>
          </a:p>
        </p:txBody>
      </p:sp>
      <p:sp>
        <p:nvSpPr>
          <p:cNvPr id="7" name="موجة 6"/>
          <p:cNvSpPr/>
          <p:nvPr/>
        </p:nvSpPr>
        <p:spPr>
          <a:xfrm rot="1890777">
            <a:off x="620573" y="2829762"/>
            <a:ext cx="3814720" cy="3239494"/>
          </a:xfrm>
          <a:prstGeom prst="wav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chemeClr val="tx1"/>
                </a:solidFill>
              </a:rPr>
              <a:t>.............................................................................................................................................................................................................................................................................................</a:t>
            </a:r>
            <a:endParaRPr lang="ar-SA"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673922" y="142876"/>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رابعاً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1571604" y="181277"/>
            <a:ext cx="6357982"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1)أتعاون مع مجموعتي؛لتنفيذ مهمات المشروع التالي:</a:t>
            </a:r>
            <a:endParaRPr lang="ar-SA" sz="2400" b="1" cap="all" dirty="0">
              <a:ln w="0"/>
              <a:effectLst>
                <a:reflection blurRad="12700" stA="50000" endPos="50000" dist="5000" dir="5400000" sy="-100000" rotWithShape="0"/>
              </a:effectLst>
            </a:endParaRPr>
          </a:p>
        </p:txBody>
      </p:sp>
      <p:sp>
        <p:nvSpPr>
          <p:cNvPr id="5" name="زاوية مطوية 4"/>
          <p:cNvSpPr/>
          <p:nvPr/>
        </p:nvSpPr>
        <p:spPr>
          <a:xfrm>
            <a:off x="1285852" y="642942"/>
            <a:ext cx="7072362" cy="3500438"/>
          </a:xfrm>
          <a:prstGeom prst="foldedCorner">
            <a:avLst>
              <a:gd name="adj" fmla="val 7109"/>
            </a:avLst>
          </a:prstGeom>
          <a:solidFill>
            <a:schemeClr val="accent6">
              <a:lumMod val="60000"/>
              <a:lumOff val="40000"/>
            </a:schemeClr>
          </a:solidFill>
          <a:ln>
            <a:solidFill>
              <a:schemeClr val="accent6">
                <a:lumMod val="75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u="sng" dirty="0" smtClean="0">
                <a:solidFill>
                  <a:schemeClr val="accent3">
                    <a:lumMod val="50000"/>
                  </a:schemeClr>
                </a:solidFill>
              </a:rPr>
              <a:t>المهمة الأولى:</a:t>
            </a:r>
            <a:r>
              <a:rPr lang="ar-SA" sz="2000" b="1" dirty="0" smtClean="0">
                <a:solidFill>
                  <a:schemeClr val="tx1"/>
                </a:solidFill>
              </a:rPr>
              <a:t>اختار أحد الموضوعات التالية:</a:t>
            </a:r>
          </a:p>
          <a:p>
            <a:pPr algn="ctr"/>
            <a:r>
              <a:rPr lang="ar-SA" sz="2000" b="1" dirty="0" smtClean="0">
                <a:solidFill>
                  <a:schemeClr val="tx1"/>
                </a:solidFill>
              </a:rPr>
              <a:t>1- دور الإسلام في المحافظة على البيئة.</a:t>
            </a:r>
          </a:p>
          <a:p>
            <a:pPr algn="ctr"/>
            <a:r>
              <a:rPr lang="ar-SA" sz="2000" b="1" dirty="0" smtClean="0">
                <a:solidFill>
                  <a:schemeClr val="tx1"/>
                </a:solidFill>
              </a:rPr>
              <a:t>2- أثر الحروب في تدوير البيئة.</a:t>
            </a:r>
          </a:p>
          <a:p>
            <a:pPr algn="ctr"/>
            <a:r>
              <a:rPr lang="ar-SA" sz="2000" b="1" dirty="0" smtClean="0">
                <a:solidFill>
                  <a:schemeClr val="tx1"/>
                </a:solidFill>
              </a:rPr>
              <a:t>3- وسائل المحافظة على البيئة.</a:t>
            </a:r>
          </a:p>
          <a:p>
            <a:pPr algn="ctr"/>
            <a:r>
              <a:rPr lang="ar-SA" sz="2000" b="1" dirty="0" smtClean="0">
                <a:solidFill>
                  <a:schemeClr val="tx1"/>
                </a:solidFill>
              </a:rPr>
              <a:t>4- أثر التدخين في تلويث البيئة المنزلية.</a:t>
            </a:r>
          </a:p>
          <a:p>
            <a:pPr algn="ctr"/>
            <a:r>
              <a:rPr lang="ar-SA" sz="2000" b="1" dirty="0" smtClean="0">
                <a:solidFill>
                  <a:schemeClr val="tx1"/>
                </a:solidFill>
              </a:rPr>
              <a:t>5- دور القدوة في التعامل مع البيئة.</a:t>
            </a:r>
          </a:p>
          <a:p>
            <a:pPr algn="ctr"/>
            <a:r>
              <a:rPr lang="ar-SA" sz="2000" b="1" u="sng" dirty="0" smtClean="0">
                <a:solidFill>
                  <a:schemeClr val="accent3">
                    <a:lumMod val="50000"/>
                  </a:schemeClr>
                </a:solidFill>
              </a:rPr>
              <a:t>المهمة الثانية:ت</a:t>
            </a:r>
            <a:r>
              <a:rPr lang="ar-SA" sz="2000" b="1" dirty="0" smtClean="0">
                <a:solidFill>
                  <a:schemeClr val="tx1"/>
                </a:solidFill>
              </a:rPr>
              <a:t>حديد المصادر التي يمكن أن تستقي منها المعلومات.</a:t>
            </a:r>
          </a:p>
          <a:p>
            <a:pPr algn="ctr"/>
            <a:r>
              <a:rPr lang="ar-SA" sz="2000" b="1" u="sng" dirty="0" smtClean="0">
                <a:solidFill>
                  <a:schemeClr val="accent3">
                    <a:lumMod val="50000"/>
                  </a:schemeClr>
                </a:solidFill>
              </a:rPr>
              <a:t>المهمة الثالثة:</a:t>
            </a:r>
            <a:r>
              <a:rPr lang="ar-SA" sz="2000" b="1" dirty="0" smtClean="0">
                <a:solidFill>
                  <a:schemeClr val="tx1"/>
                </a:solidFill>
              </a:rPr>
              <a:t>جمع المعلومات عن الموضوع المختار.</a:t>
            </a:r>
          </a:p>
          <a:p>
            <a:pPr algn="ctr"/>
            <a:r>
              <a:rPr lang="ar-SA" sz="2000" b="1" dirty="0" smtClean="0">
                <a:solidFill>
                  <a:schemeClr val="tx1"/>
                </a:solidFill>
              </a:rPr>
              <a:t>ا</a:t>
            </a:r>
            <a:r>
              <a:rPr lang="ar-SA" sz="2000" b="1" u="sng" dirty="0" smtClean="0">
                <a:solidFill>
                  <a:schemeClr val="accent3">
                    <a:lumMod val="50000"/>
                  </a:schemeClr>
                </a:solidFill>
              </a:rPr>
              <a:t>لمهمة الرابعة:</a:t>
            </a:r>
            <a:r>
              <a:rPr lang="ar-SA" sz="2000" b="1" dirty="0" smtClean="0">
                <a:solidFill>
                  <a:schemeClr val="tx1"/>
                </a:solidFill>
              </a:rPr>
              <a:t>إعادة صياغة المعلومات وتنسيقها.</a:t>
            </a:r>
          </a:p>
          <a:p>
            <a:pPr algn="ctr"/>
            <a:r>
              <a:rPr lang="ar-SA" sz="2000" b="1" u="sng" dirty="0" smtClean="0">
                <a:solidFill>
                  <a:schemeClr val="accent3">
                    <a:lumMod val="50000"/>
                  </a:schemeClr>
                </a:solidFill>
              </a:rPr>
              <a:t>المهمة الخامسة:</a:t>
            </a:r>
            <a:r>
              <a:rPr lang="ar-SA" sz="2000" b="1" dirty="0" smtClean="0">
                <a:solidFill>
                  <a:schemeClr val="tx1"/>
                </a:solidFill>
              </a:rPr>
              <a:t>كتابة الموضوع في شكله النهائي،ثم مراجعته؟.</a:t>
            </a:r>
            <a:endParaRPr lang="ar-SA" sz="2000" b="1" dirty="0">
              <a:solidFill>
                <a:schemeClr val="tx1"/>
              </a:solidFill>
            </a:endParaRPr>
          </a:p>
        </p:txBody>
      </p:sp>
      <p:sp>
        <p:nvSpPr>
          <p:cNvPr id="6" name="مربع نص 5"/>
          <p:cNvSpPr txBox="1"/>
          <p:nvPr/>
        </p:nvSpPr>
        <p:spPr>
          <a:xfrm>
            <a:off x="857224" y="4110343"/>
            <a:ext cx="735811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2)أبحث عن نص وصفي،ثم أنسخ منه فقرة أو فقرتين في كتاب النشاط في الموضع المحدد.</a:t>
            </a:r>
            <a:endParaRPr lang="ar-SA" sz="2400" b="1" cap="all" dirty="0">
              <a:ln w="0"/>
              <a:effectLst>
                <a:reflection blurRad="12700" stA="50000" endPos="50000" dist="5000" dir="5400000" sy="-100000" rotWithShape="0"/>
              </a:effectLst>
            </a:endParaRPr>
          </a:p>
        </p:txBody>
      </p:sp>
      <p:sp>
        <p:nvSpPr>
          <p:cNvPr id="7" name="مربع نص 6"/>
          <p:cNvSpPr txBox="1"/>
          <p:nvPr/>
        </p:nvSpPr>
        <p:spPr>
          <a:xfrm>
            <a:off x="857224" y="4857760"/>
            <a:ext cx="735811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3)أجمع من الصحف والمجلات صوراً كاريكاتورية متعلقة بمجال البيئة،وأعلق عليها.</a:t>
            </a:r>
          </a:p>
        </p:txBody>
      </p:sp>
      <p:sp>
        <p:nvSpPr>
          <p:cNvPr id="8" name="مربع نص 7"/>
          <p:cNvSpPr txBox="1"/>
          <p:nvPr/>
        </p:nvSpPr>
        <p:spPr>
          <a:xfrm>
            <a:off x="857224" y="5572140"/>
            <a:ext cx="7358114"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4)أشارك مجموعتي في وضع وتنفيذ خطة لتبقى بيئتنا المدرسية بيئة صحية.</a:t>
            </a:r>
            <a:endParaRPr lang="ar-SA" sz="2400" b="1" cap="all" dirty="0">
              <a:ln w="0"/>
              <a:effectLst>
                <a:reflection blurRad="12700" stA="50000" endPos="50000" dist="5000" dir="5400000" sy="-100000" rotWithShape="0"/>
              </a:effectLst>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ربع نص 2"/>
          <p:cNvSpPr txBox="1"/>
          <p:nvPr/>
        </p:nvSpPr>
        <p:spPr>
          <a:xfrm>
            <a:off x="571472" y="181253"/>
            <a:ext cx="7858180"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2/أقوم ومن بجواري بتبادل الأسئلة والإجابة عنها،بعد قراءة ماكتبته كل منا:</a:t>
            </a:r>
          </a:p>
        </p:txBody>
      </p:sp>
      <p:graphicFrame>
        <p:nvGraphicFramePr>
          <p:cNvPr id="4" name="جدول 3"/>
          <p:cNvGraphicFramePr>
            <a:graphicFrameLocks noGrp="1"/>
          </p:cNvGraphicFramePr>
          <p:nvPr/>
        </p:nvGraphicFramePr>
        <p:xfrm>
          <a:off x="214282" y="855046"/>
          <a:ext cx="8667768" cy="5217160"/>
        </p:xfrm>
        <a:graphic>
          <a:graphicData uri="http://schemas.openxmlformats.org/drawingml/2006/table">
            <a:tbl>
              <a:tblPr rtl="1" firstRow="1" bandRow="1">
                <a:tableStyleId>{5C22544A-7EE6-4342-B048-85BDC9FD1C3A}</a:tableStyleId>
              </a:tblPr>
              <a:tblGrid>
                <a:gridCol w="7037262"/>
                <a:gridCol w="512666"/>
                <a:gridCol w="711008"/>
                <a:gridCol w="406832"/>
              </a:tblGrid>
              <a:tr h="370840">
                <a:tc>
                  <a:txBody>
                    <a:bodyPr/>
                    <a:lstStyle/>
                    <a:p>
                      <a:pPr algn="ctr" rtl="1"/>
                      <a:r>
                        <a:rPr lang="ar-SA" sz="2000" b="1" dirty="0" smtClean="0">
                          <a:solidFill>
                            <a:schemeClr val="tx1"/>
                          </a:solidFill>
                        </a:rPr>
                        <a:t>الأسئلة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r>
                        <a:rPr lang="ar-SA" sz="1600" b="1" dirty="0" smtClean="0">
                          <a:solidFill>
                            <a:schemeClr val="tx1"/>
                          </a:solidFill>
                        </a:rPr>
                        <a:t>نعم</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r>
                        <a:rPr lang="ar-SA" sz="1600" b="1" dirty="0" smtClean="0">
                          <a:solidFill>
                            <a:schemeClr val="tx1"/>
                          </a:solidFill>
                        </a:rPr>
                        <a:t>إلى حد ما</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r>
                        <a:rPr lang="ar-SA" sz="1600" b="1" dirty="0" smtClean="0">
                          <a:solidFill>
                            <a:schemeClr val="tx1"/>
                          </a:solidFill>
                        </a:rPr>
                        <a:t>لا</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يستطيع القار</a:t>
                      </a:r>
                      <a:r>
                        <a:rPr lang="ar-SA" sz="2000" b="1" baseline="0" dirty="0" smtClean="0">
                          <a:solidFill>
                            <a:schemeClr val="tx1"/>
                          </a:solidFill>
                        </a:rPr>
                        <a:t>ئ فهم موضوعي في يسر؟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رتبت المعلومات والحقائق بطريقة متسلسلة؟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ظهرت الدقة في كتابة المعلومات وصحتها؟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توافرت جميع عناصر البناء الفني للتقرير(مقدمة،عرض،خاتمة)؟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حددت الهدف من التقرير؟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a:t>
                      </a:r>
                      <a:r>
                        <a:rPr lang="ar-SA" sz="2000" b="1" baseline="0" dirty="0" smtClean="0">
                          <a:solidFill>
                            <a:schemeClr val="tx1"/>
                          </a:solidFill>
                        </a:rPr>
                        <a:t> التزمت بالموضوعية في تقريري فلم أخلط الآراء الشخصية بالحقائق والمعلومات؟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الأسلوب سهل وبسيط؟</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الفكرة واضحة؟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a:t>
                      </a:r>
                      <a:r>
                        <a:rPr lang="ar-SA" sz="2000" b="1" baseline="0" dirty="0" smtClean="0">
                          <a:solidFill>
                            <a:schemeClr val="tx1"/>
                          </a:solidFill>
                        </a:rPr>
                        <a:t> حذفت الجمل والمعلومات غير ضرورية؟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هل التزمت بالصدق</a:t>
                      </a:r>
                      <a:r>
                        <a:rPr lang="ar-SA" sz="2000" b="1" baseline="0" dirty="0" smtClean="0">
                          <a:solidFill>
                            <a:schemeClr val="tx1"/>
                          </a:solidFill>
                        </a:rPr>
                        <a:t> وعدم مخالفة الواقع في ذكر المعلومات؟</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r h="370840">
                <a:tc>
                  <a:txBody>
                    <a:bodyPr/>
                    <a:lstStyle/>
                    <a:p>
                      <a:pPr algn="ctr" rtl="1"/>
                      <a:r>
                        <a:rPr lang="ar-SA" sz="1800" b="1" dirty="0" smtClean="0">
                          <a:solidFill>
                            <a:schemeClr val="tx1"/>
                          </a:solidFill>
                        </a:rPr>
                        <a:t>هل هناك أخطاء في الإملاء،قواعد</a:t>
                      </a:r>
                      <a:r>
                        <a:rPr lang="ar-SA" sz="1800" b="1" baseline="0" dirty="0" smtClean="0">
                          <a:solidFill>
                            <a:schemeClr val="tx1"/>
                          </a:solidFill>
                        </a:rPr>
                        <a:t> النحو،علامات الترقيم؟(أصحح الأخطاء عن وجدت)</a:t>
                      </a:r>
                      <a:endParaRPr lang="ar-SA"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نجمة مكونة من 7 نقاط 2"/>
          <p:cNvSpPr/>
          <p:nvPr/>
        </p:nvSpPr>
        <p:spPr>
          <a:xfrm rot="565303">
            <a:off x="7110916" y="595589"/>
            <a:ext cx="1214446" cy="571504"/>
          </a:xfrm>
          <a:prstGeom prst="star7">
            <a:avLst>
              <a:gd name="adj" fmla="val 41311"/>
              <a:gd name="hf" fmla="val 102572"/>
              <a:gd name="vf" fmla="val 105210"/>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i="1" dirty="0" smtClean="0">
                <a:solidFill>
                  <a:schemeClr val="tx1"/>
                </a:solidFill>
              </a:rPr>
              <a:t>نشاط1</a:t>
            </a:r>
            <a:endParaRPr lang="ar-SA" sz="2000" b="1" i="1" dirty="0">
              <a:solidFill>
                <a:schemeClr val="tx1"/>
              </a:solidFill>
            </a:endParaRPr>
          </a:p>
        </p:txBody>
      </p:sp>
      <p:sp>
        <p:nvSpPr>
          <p:cNvPr id="4" name="مربع نص 3"/>
          <p:cNvSpPr txBox="1"/>
          <p:nvPr/>
        </p:nvSpPr>
        <p:spPr>
          <a:xfrm>
            <a:off x="857224" y="1142984"/>
            <a:ext cx="6929486" cy="2677656"/>
          </a:xfrm>
          <a:prstGeom prst="rect">
            <a:avLst/>
          </a:prstGeom>
          <a:noFill/>
        </p:spPr>
        <p:txBody>
          <a:bodyPr wrap="square" rtlCol="1">
            <a:spAutoFit/>
          </a:bodyPr>
          <a:lstStyle/>
          <a:p>
            <a:pPr algn="ctr"/>
            <a:r>
              <a:rPr lang="ar-SA" sz="2800" b="1" cap="all" dirty="0" smtClean="0">
                <a:ln w="9000" cmpd="sng">
                  <a:solidFill>
                    <a:schemeClr val="accent4">
                      <a:shade val="50000"/>
                      <a:satMod val="120000"/>
                    </a:schemeClr>
                  </a:solidFill>
                  <a:prstDash val="solid"/>
                </a:ln>
                <a:solidFill>
                  <a:srgbClr val="7030A0"/>
                </a:solidFill>
                <a:effectLst>
                  <a:glow rad="101600">
                    <a:schemeClr val="accent6">
                      <a:satMod val="175000"/>
                      <a:alpha val="40000"/>
                    </a:schemeClr>
                  </a:glow>
                  <a:reflection blurRad="12700" stA="28000" endPos="45000" dist="1000" dir="5400000" sy="-100000" algn="bl" rotWithShape="0"/>
                </a:effectLst>
              </a:rPr>
              <a:t>اكتب تقريراً مختاراًُ فيما يلي مع توظيف كل ما تعلمته في الوحدة سابقاً.</a:t>
            </a:r>
          </a:p>
          <a:p>
            <a:pPr algn="ctr"/>
            <a:r>
              <a:rPr lang="ar-SA" sz="2800" b="1" cap="all" dirty="0" smtClean="0">
                <a:ln w="9000" cmpd="sng">
                  <a:solidFill>
                    <a:schemeClr val="accent4">
                      <a:shade val="50000"/>
                      <a:satMod val="120000"/>
                    </a:schemeClr>
                  </a:solidFill>
                  <a:prstDash val="solid"/>
                </a:ln>
                <a:effectLst>
                  <a:glow rad="101600">
                    <a:schemeClr val="accent6">
                      <a:satMod val="175000"/>
                      <a:alpha val="40000"/>
                    </a:schemeClr>
                  </a:glow>
                  <a:reflection blurRad="12700" stA="28000" endPos="45000" dist="1000" dir="5400000" sy="-100000" algn="bl" rotWithShape="0"/>
                </a:effectLst>
              </a:rPr>
              <a:t>1- رحلة ترويحية قمت بها مع أسرتي.</a:t>
            </a:r>
          </a:p>
          <a:p>
            <a:pPr algn="ctr"/>
            <a:r>
              <a:rPr lang="ar-SA" sz="2800" b="1" cap="all" dirty="0" smtClean="0">
                <a:ln w="9000" cmpd="sng">
                  <a:solidFill>
                    <a:schemeClr val="accent4">
                      <a:shade val="50000"/>
                      <a:satMod val="120000"/>
                    </a:schemeClr>
                  </a:solidFill>
                  <a:prstDash val="solid"/>
                </a:ln>
                <a:effectLst>
                  <a:glow rad="101600">
                    <a:schemeClr val="accent6">
                      <a:satMod val="175000"/>
                      <a:alpha val="40000"/>
                    </a:schemeClr>
                  </a:glow>
                  <a:reflection blurRad="12700" stA="28000" endPos="45000" dist="1000" dir="5400000" sy="-100000" algn="bl" rotWithShape="0"/>
                </a:effectLst>
              </a:rPr>
              <a:t>2-زيارة قمت بها لمعرض الكتاب في مدرستي/مدينتي.</a:t>
            </a:r>
          </a:p>
          <a:p>
            <a:pPr algn="ctr"/>
            <a:r>
              <a:rPr lang="ar-SA" sz="2800" b="1" cap="all" dirty="0" smtClean="0">
                <a:ln w="9000" cmpd="sng">
                  <a:solidFill>
                    <a:schemeClr val="accent4">
                      <a:shade val="50000"/>
                      <a:satMod val="120000"/>
                    </a:schemeClr>
                  </a:solidFill>
                  <a:prstDash val="solid"/>
                </a:ln>
                <a:effectLst>
                  <a:glow rad="101600">
                    <a:schemeClr val="accent6">
                      <a:satMod val="175000"/>
                      <a:alpha val="40000"/>
                    </a:schemeClr>
                  </a:glow>
                  <a:reflection blurRad="12700" stA="28000" endPos="45000" dist="1000" dir="5400000" sy="-100000" algn="bl" rotWithShape="0"/>
                </a:effectLst>
              </a:rPr>
              <a:t>3- برامج الإذاعة المدرسية.</a:t>
            </a:r>
          </a:p>
          <a:p>
            <a:pPr algn="ctr"/>
            <a:r>
              <a:rPr lang="ar-SA" sz="2800" b="1" cap="all" dirty="0" smtClean="0">
                <a:ln w="9000" cmpd="sng">
                  <a:solidFill>
                    <a:schemeClr val="accent4">
                      <a:shade val="50000"/>
                      <a:satMod val="120000"/>
                    </a:schemeClr>
                  </a:solidFill>
                  <a:prstDash val="solid"/>
                </a:ln>
                <a:effectLst>
                  <a:glow rad="101600">
                    <a:schemeClr val="accent6">
                      <a:satMod val="175000"/>
                      <a:alpha val="40000"/>
                    </a:schemeClr>
                  </a:glow>
                  <a:reflection blurRad="12700" stA="28000" endPos="45000" dist="1000" dir="5400000" sy="-100000" algn="bl" rotWithShape="0"/>
                </a:effectLst>
              </a:rPr>
              <a:t>4-كتاب قرأته وأعجبني.</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إستراتيجية مهارة التحدث</a:t>
            </a:r>
          </a:p>
          <a:p>
            <a:pPr algn="ctr"/>
            <a:r>
              <a:rPr lang="ar-SA"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(التعليق على الرسوم الكاريكاتورية)</a:t>
            </a:r>
            <a:endParaRPr lang="ar-SA"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مثلث متساوي الساقين 2"/>
          <p:cNvSpPr/>
          <p:nvPr/>
        </p:nvSpPr>
        <p:spPr>
          <a:xfrm rot="1203904">
            <a:off x="7351409" y="94938"/>
            <a:ext cx="1500198" cy="642942"/>
          </a:xfrm>
          <a:prstGeom prst="triangle">
            <a:avLst>
              <a:gd name="adj" fmla="val 56300"/>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rgbClr val="C00000"/>
                </a:solidFill>
              </a:rPr>
              <a:t>التهيئة</a:t>
            </a:r>
            <a:endParaRPr lang="ar-SA" sz="2000" b="1" dirty="0">
              <a:solidFill>
                <a:srgbClr val="C00000"/>
              </a:solidFill>
            </a:endParaRPr>
          </a:p>
        </p:txBody>
      </p:sp>
      <p:sp>
        <p:nvSpPr>
          <p:cNvPr id="4" name="مربع نص 3"/>
          <p:cNvSpPr txBox="1"/>
          <p:nvPr/>
        </p:nvSpPr>
        <p:spPr>
          <a:xfrm>
            <a:off x="928662" y="4455391"/>
            <a:ext cx="7215238"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1/أصف ما أشاهده في الصور.</a:t>
            </a:r>
          </a:p>
          <a:p>
            <a:pPr algn="ctr"/>
            <a:r>
              <a:rPr lang="ar-SA" sz="2400" b="1" cap="all" dirty="0" smtClean="0">
                <a:ln w="0"/>
                <a:effectLst>
                  <a:reflection blurRad="12700" stA="50000" endPos="50000" dist="5000" dir="5400000" sy="-100000" rotWithShape="0"/>
                </a:effectLst>
              </a:rPr>
              <a:t>2/أبين النتائج التي تؤدي إليها الأفعال التي تعبر عنها الصور.</a:t>
            </a:r>
          </a:p>
        </p:txBody>
      </p:sp>
      <p:pic>
        <p:nvPicPr>
          <p:cNvPr id="2050" name="Picture 2" descr="C:\Documents and Settings\user\My Documents\صورة٠٢٠٧.jpg"/>
          <p:cNvPicPr>
            <a:picLocks noChangeAspect="1" noChangeArrowheads="1"/>
          </p:cNvPicPr>
          <p:nvPr/>
        </p:nvPicPr>
        <p:blipFill>
          <a:blip r:embed="rId3" cstate="print"/>
          <a:srcRect l="15260" t="27111" r="11834" b="15666"/>
          <a:stretch>
            <a:fillRect/>
          </a:stretch>
        </p:blipFill>
        <p:spPr bwMode="auto">
          <a:xfrm>
            <a:off x="6143636" y="1000108"/>
            <a:ext cx="2413000" cy="3214710"/>
          </a:xfrm>
          <a:prstGeom prst="rect">
            <a:avLst/>
          </a:prstGeom>
          <a:noFill/>
        </p:spPr>
      </p:pic>
      <p:pic>
        <p:nvPicPr>
          <p:cNvPr id="2051" name="Picture 3" descr="C:\Documents and Settings\user\My Documents\صورة٠٢٠٨.jpg"/>
          <p:cNvPicPr>
            <a:picLocks noChangeAspect="1" noChangeArrowheads="1"/>
          </p:cNvPicPr>
          <p:nvPr/>
        </p:nvPicPr>
        <p:blipFill>
          <a:blip r:embed="rId4" cstate="print"/>
          <a:srcRect t="8011" b="14165"/>
          <a:stretch>
            <a:fillRect/>
          </a:stretch>
        </p:blipFill>
        <p:spPr bwMode="auto">
          <a:xfrm>
            <a:off x="3428992" y="1000108"/>
            <a:ext cx="2395521" cy="3143272"/>
          </a:xfrm>
          <a:prstGeom prst="rect">
            <a:avLst/>
          </a:prstGeom>
          <a:noFill/>
        </p:spPr>
      </p:pic>
      <p:pic>
        <p:nvPicPr>
          <p:cNvPr id="2052" name="Picture 4" descr="C:\Documents and Settings\user\My Documents\صورة٠٢١٠.jpg"/>
          <p:cNvPicPr>
            <a:picLocks noChangeAspect="1" noChangeArrowheads="1"/>
          </p:cNvPicPr>
          <p:nvPr/>
        </p:nvPicPr>
        <p:blipFill>
          <a:blip r:embed="rId5" cstate="print"/>
          <a:srcRect l="10681" t="20600" r="6918" b="21032"/>
          <a:stretch>
            <a:fillRect/>
          </a:stretch>
        </p:blipFill>
        <p:spPr bwMode="auto">
          <a:xfrm>
            <a:off x="571472" y="1000108"/>
            <a:ext cx="2428892" cy="32147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00958" y="21429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أولاً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357158" y="252691"/>
            <a:ext cx="721523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1/أشاهد البرنامج المسجل على القرص المدمج،ثم أكمل الجدول التالي:</a:t>
            </a:r>
          </a:p>
        </p:txBody>
      </p:sp>
      <p:graphicFrame>
        <p:nvGraphicFramePr>
          <p:cNvPr id="5" name="جدول 4"/>
          <p:cNvGraphicFramePr>
            <a:graphicFrameLocks noGrp="1"/>
          </p:cNvGraphicFramePr>
          <p:nvPr/>
        </p:nvGraphicFramePr>
        <p:xfrm>
          <a:off x="857225" y="901068"/>
          <a:ext cx="7572427" cy="2956560"/>
        </p:xfrm>
        <a:graphic>
          <a:graphicData uri="http://schemas.openxmlformats.org/drawingml/2006/table">
            <a:tbl>
              <a:tblPr rtl="1" firstRow="1" bandRow="1">
                <a:tableStyleId>{00A15C55-8517-42AA-B614-E9B94910E393}</a:tableStyleId>
              </a:tblPr>
              <a:tblGrid>
                <a:gridCol w="5224994"/>
                <a:gridCol w="611494"/>
                <a:gridCol w="722201"/>
                <a:gridCol w="1013738"/>
              </a:tblGrid>
              <a:tr h="370840">
                <a:tc>
                  <a:txBody>
                    <a:bodyPr/>
                    <a:lstStyle/>
                    <a:p>
                      <a:pPr algn="ctr" rtl="1"/>
                      <a:r>
                        <a:rPr lang="ar-SA" sz="2000" b="1" dirty="0" smtClean="0">
                          <a:solidFill>
                            <a:schemeClr val="tx1"/>
                          </a:solidFill>
                        </a:rPr>
                        <a:t>الإجراءات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1" eaLnBrk="1" latinLnBrk="0" hangingPunct="1"/>
                      <a:r>
                        <a:rPr lang="ar-SA" sz="1400" b="1" kern="1200" dirty="0" smtClean="0">
                          <a:solidFill>
                            <a:schemeClr val="tx1"/>
                          </a:solidFill>
                          <a:latin typeface="+mn-lt"/>
                          <a:ea typeface="+mn-ea"/>
                          <a:cs typeface="+mn-cs"/>
                        </a:rPr>
                        <a:t>متوافر</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1" eaLnBrk="1" latinLnBrk="0" hangingPunct="1"/>
                      <a:r>
                        <a:rPr lang="ar-SA" sz="1600" b="1" kern="1200" dirty="0" smtClean="0">
                          <a:solidFill>
                            <a:schemeClr val="tx1"/>
                          </a:solidFill>
                          <a:latin typeface="+mn-lt"/>
                          <a:ea typeface="+mn-ea"/>
                          <a:cs typeface="+mn-cs"/>
                        </a:rPr>
                        <a:t>إلى حد ما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b="1" dirty="0" smtClean="0">
                          <a:solidFill>
                            <a:schemeClr val="tx1"/>
                          </a:solidFill>
                        </a:rPr>
                        <a:t>غير متوافر</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قصر عبارات التعليق</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1" eaLnBrk="1" latinLnBrk="0" hangingPunct="1"/>
                      <a:endParaRPr lang="ar-SA" sz="16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بساطة الأسلوب</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ظهور روح السخرية والفكاهة </a:t>
                      </a:r>
                      <a:r>
                        <a:rPr lang="ar-SA" sz="2000" b="1" dirty="0" err="1" smtClean="0">
                          <a:solidFill>
                            <a:schemeClr val="tx1"/>
                          </a:solidFill>
                        </a:rPr>
                        <a:t>يها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القدرة عل تصوير الأشخاص حركياً حياً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المبالغة في إبراز</a:t>
                      </a:r>
                      <a:r>
                        <a:rPr lang="ar-SA" sz="2000" b="1" baseline="0" dirty="0" smtClean="0">
                          <a:solidFill>
                            <a:schemeClr val="tx1"/>
                          </a:solidFill>
                        </a:rPr>
                        <a:t> العيوب وتشويه الملامح</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نقد السلوكيات الشاذة في</a:t>
                      </a:r>
                      <a:r>
                        <a:rPr lang="ar-SA" sz="2000" b="1" baseline="0" dirty="0" smtClean="0">
                          <a:solidFill>
                            <a:schemeClr val="tx1"/>
                          </a:solidFill>
                        </a:rPr>
                        <a:t> المجتمع رغبة في التغيير والإصلاح</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مربع نص 5"/>
          <p:cNvSpPr txBox="1"/>
          <p:nvPr/>
        </p:nvSpPr>
        <p:spPr>
          <a:xfrm>
            <a:off x="642910" y="4312515"/>
            <a:ext cx="7429552" cy="830997"/>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2/بعد المشاهدة وإكمال الجدول،أعلق على الرسوم الساخرة(الكاريكاتورية)المسجلة،وأبدي رأيي فيها.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دائرة مجوفة 2"/>
          <p:cNvSpPr/>
          <p:nvPr/>
        </p:nvSpPr>
        <p:spPr>
          <a:xfrm>
            <a:off x="7500958" y="214290"/>
            <a:ext cx="1143008" cy="571504"/>
          </a:xfrm>
          <a:prstGeom prst="donut">
            <a:avLst>
              <a:gd name="adj" fmla="val 19029"/>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p:spPr>
        <p:style>
          <a:lnRef idx="2">
            <a:schemeClr val="accent2"/>
          </a:lnRef>
          <a:fillRef idx="1">
            <a:schemeClr val="lt1"/>
          </a:fillRef>
          <a:effectRef idx="0">
            <a:schemeClr val="accent2"/>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000" b="1" cap="all" dirty="0" smtClean="0">
                <a:ln w="0"/>
                <a:solidFill>
                  <a:schemeClr val="tx1"/>
                </a:solidFill>
                <a:effectLst>
                  <a:reflection blurRad="12700" stA="50000" endPos="50000" dist="5000" dir="5400000" sy="-100000" rotWithShape="0"/>
                </a:effectLst>
              </a:rPr>
              <a:t>ثانياً</a:t>
            </a:r>
            <a:endParaRPr lang="ar-SA" sz="2000" b="1" cap="all" dirty="0">
              <a:ln w="0"/>
              <a:solidFill>
                <a:schemeClr val="tx1"/>
              </a:solidFill>
              <a:effectLst>
                <a:reflection blurRad="12700" stA="50000" endPos="50000" dist="5000" dir="5400000" sy="-100000" rotWithShape="0"/>
              </a:effectLst>
            </a:endParaRPr>
          </a:p>
        </p:txBody>
      </p:sp>
      <p:sp>
        <p:nvSpPr>
          <p:cNvPr id="4" name="مربع نص 3"/>
          <p:cNvSpPr txBox="1"/>
          <p:nvPr/>
        </p:nvSpPr>
        <p:spPr>
          <a:xfrm>
            <a:off x="357158" y="252691"/>
            <a:ext cx="721523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1/أعلق شفهياً مع من بجواري على الرسوم الساخرة المعروضة:</a:t>
            </a:r>
          </a:p>
        </p:txBody>
      </p:sp>
      <p:sp>
        <p:nvSpPr>
          <p:cNvPr id="5" name="مربع نص 4"/>
          <p:cNvSpPr txBox="1"/>
          <p:nvPr/>
        </p:nvSpPr>
        <p:spPr>
          <a:xfrm>
            <a:off x="928662" y="2000240"/>
            <a:ext cx="7215238" cy="452431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2400" b="1" cap="all" dirty="0" smtClean="0">
                <a:ln w="0"/>
                <a:effectLst>
                  <a:reflection blurRad="12700" stA="50000" endPos="50000" dist="5000" dir="5400000" sy="-100000" rotWithShape="0"/>
                </a:effectLst>
              </a:rPr>
              <a:t>2/أضيف إلى إحدى صور التهيئة تعليقاً ساخراً هادفاً.</a:t>
            </a:r>
          </a:p>
          <a:p>
            <a:pPr algn="ctr"/>
            <a:r>
              <a:rPr lang="ar-SA" sz="2400" b="1" cap="all" dirty="0" smtClean="0">
                <a:ln w="0"/>
                <a:effectLst>
                  <a:reflection blurRad="12700" stA="50000" endPos="50000" dist="5000" dir="5400000" sy="-100000" rotWithShape="0"/>
                </a:effectLst>
              </a:rPr>
              <a:t>3/على بقية الزملاء تدوين الملحوظات في بطاقة التقويم أمامي:</a:t>
            </a: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endParaRPr lang="ar-SA" sz="2400" b="1" cap="all" dirty="0" smtClean="0">
              <a:ln w="0"/>
              <a:effectLst>
                <a:reflection blurRad="12700" stA="50000" endPos="50000" dist="5000" dir="5400000" sy="-100000" rotWithShape="0"/>
              </a:effectLst>
            </a:endParaRPr>
          </a:p>
          <a:p>
            <a:pPr algn="ctr"/>
            <a:r>
              <a:rPr lang="ar-SA" sz="2400" b="1" cap="all" dirty="0" smtClean="0">
                <a:ln w="0"/>
                <a:effectLst>
                  <a:reflection blurRad="12700" stA="50000" endPos="50000" dist="5000" dir="5400000" sy="-100000" rotWithShape="0"/>
                </a:effectLst>
              </a:rPr>
              <a:t>4/بعد مشاهدة الرسوم الساخرة(الكاريكاتورية)السابقة،أصف مشهداً من حياتي اليومية أثارته الرسوم في نفسي.</a:t>
            </a:r>
          </a:p>
        </p:txBody>
      </p:sp>
      <p:graphicFrame>
        <p:nvGraphicFramePr>
          <p:cNvPr id="6" name="جدول 5"/>
          <p:cNvGraphicFramePr>
            <a:graphicFrameLocks noGrp="1"/>
          </p:cNvGraphicFramePr>
          <p:nvPr/>
        </p:nvGraphicFramePr>
        <p:xfrm>
          <a:off x="1214414" y="2857496"/>
          <a:ext cx="6858048" cy="2704150"/>
        </p:xfrm>
        <a:graphic>
          <a:graphicData uri="http://schemas.openxmlformats.org/drawingml/2006/table">
            <a:tbl>
              <a:tblPr rtl="1" firstRow="1" bandRow="1">
                <a:tableStyleId>{5C22544A-7EE6-4342-B048-85BDC9FD1C3A}</a:tableStyleId>
              </a:tblPr>
              <a:tblGrid>
                <a:gridCol w="2888624"/>
                <a:gridCol w="706604"/>
                <a:gridCol w="706604"/>
                <a:gridCol w="706604"/>
                <a:gridCol w="706604"/>
                <a:gridCol w="1143008"/>
              </a:tblGrid>
              <a:tr h="357190">
                <a:tc rowSpan="2">
                  <a:txBody>
                    <a:bodyPr/>
                    <a:lstStyle/>
                    <a:p>
                      <a:pPr algn="ctr" rtl="1"/>
                      <a:r>
                        <a:rPr lang="ar-SA" sz="1600" b="1" dirty="0" smtClean="0">
                          <a:solidFill>
                            <a:schemeClr val="tx1"/>
                          </a:solidFill>
                        </a:rPr>
                        <a:t>المهارات</a:t>
                      </a:r>
                      <a:endParaRPr lang="ar-SA"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4">
                  <a:txBody>
                    <a:bodyPr/>
                    <a:lstStyle/>
                    <a:p>
                      <a:pPr algn="ctr" rtl="1"/>
                      <a:r>
                        <a:rPr lang="ar-SA" sz="1600" b="1" dirty="0" smtClean="0">
                          <a:solidFill>
                            <a:schemeClr val="tx1"/>
                          </a:solidFill>
                        </a:rPr>
                        <a:t>مدى إجادتي لها</a:t>
                      </a:r>
                      <a:endParaRPr lang="ar-SA"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rtl="1"/>
                      <a:r>
                        <a:rPr lang="ar-SA" sz="1200" b="1" dirty="0" smtClean="0">
                          <a:solidFill>
                            <a:schemeClr val="tx1"/>
                          </a:solidFill>
                        </a:rPr>
                        <a:t>اسم الزميل الذي يتقنها</a:t>
                      </a:r>
                      <a:endParaRPr lang="ar-SA"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276822">
                <a:tc vMerge="1">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r>
                        <a:rPr lang="ar-SA" sz="1600" b="1" dirty="0" smtClean="0">
                          <a:solidFill>
                            <a:schemeClr val="tx1"/>
                          </a:solidFill>
                        </a:rPr>
                        <a:t>ممتاز</a:t>
                      </a:r>
                      <a:endParaRPr lang="ar-SA"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1600" b="1" dirty="0" smtClean="0">
                          <a:solidFill>
                            <a:schemeClr val="tx1"/>
                          </a:solidFill>
                        </a:rPr>
                        <a:t>جيد جدا</a:t>
                      </a:r>
                      <a:endParaRPr lang="ar-SA"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1600" b="1" dirty="0" smtClean="0">
                          <a:solidFill>
                            <a:schemeClr val="tx1"/>
                          </a:solidFill>
                        </a:rPr>
                        <a:t>جيد</a:t>
                      </a:r>
                      <a:endParaRPr lang="ar-SA"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1600" b="1" dirty="0" smtClean="0">
                          <a:solidFill>
                            <a:schemeClr val="tx1"/>
                          </a:solidFill>
                        </a:rPr>
                        <a:t>ضعيف</a:t>
                      </a:r>
                      <a:endParaRPr lang="ar-SA"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vMerge="1">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76822">
                <a:tc>
                  <a:txBody>
                    <a:bodyPr/>
                    <a:lstStyle/>
                    <a:p>
                      <a:pPr algn="ctr" rtl="1"/>
                      <a:r>
                        <a:rPr lang="ar-SA" sz="1600" b="1" dirty="0" smtClean="0">
                          <a:solidFill>
                            <a:schemeClr val="tx1"/>
                          </a:solidFill>
                        </a:rPr>
                        <a:t>قصر العبارات</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76822">
                <a:tc>
                  <a:txBody>
                    <a:bodyPr/>
                    <a:lstStyle/>
                    <a:p>
                      <a:pPr algn="ctr" rtl="1"/>
                      <a:r>
                        <a:rPr lang="ar-SA" sz="1600" b="1" dirty="0" smtClean="0">
                          <a:solidFill>
                            <a:schemeClr val="tx1"/>
                          </a:solidFill>
                        </a:rPr>
                        <a:t>بساطة الأسلوب</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76822">
                <a:tc>
                  <a:txBody>
                    <a:bodyPr/>
                    <a:lstStyle/>
                    <a:p>
                      <a:pPr algn="ctr" rtl="1"/>
                      <a:r>
                        <a:rPr lang="ar-SA" sz="1600" b="1" dirty="0" smtClean="0">
                          <a:solidFill>
                            <a:schemeClr val="tx1"/>
                          </a:solidFill>
                        </a:rPr>
                        <a:t>إضفاء روح الفكاهة والسخرية</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76822">
                <a:tc>
                  <a:txBody>
                    <a:bodyPr/>
                    <a:lstStyle/>
                    <a:p>
                      <a:pPr algn="ctr" rtl="1"/>
                      <a:r>
                        <a:rPr lang="ar-SA" sz="1600" b="1" dirty="0" smtClean="0">
                          <a:solidFill>
                            <a:schemeClr val="tx1"/>
                          </a:solidFill>
                        </a:rPr>
                        <a:t>نقد السلوك الشاذ في الصورة نقداً هادفاً</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76822">
                <a:tc>
                  <a:txBody>
                    <a:bodyPr/>
                    <a:lstStyle/>
                    <a:p>
                      <a:pPr algn="ctr" rtl="1"/>
                      <a:r>
                        <a:rPr lang="ar-SA" sz="1600" b="1" dirty="0" smtClean="0">
                          <a:solidFill>
                            <a:schemeClr val="tx1"/>
                          </a:solidFill>
                        </a:rPr>
                        <a:t>التأثير في الآخرين والتفاعل  معهم</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276822">
                <a:tc>
                  <a:txBody>
                    <a:bodyPr/>
                    <a:lstStyle/>
                    <a:p>
                      <a:pPr algn="ctr" rtl="1"/>
                      <a:r>
                        <a:rPr lang="ar-SA" sz="1600" b="1" dirty="0" smtClean="0">
                          <a:solidFill>
                            <a:schemeClr val="tx1"/>
                          </a:solidFill>
                        </a:rPr>
                        <a:t>القدرة على التخيل والابتكار في النقد</a:t>
                      </a:r>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endParaRPr lang="ar-SA"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pic>
        <p:nvPicPr>
          <p:cNvPr id="2" name="Picture 2" descr="C:\Documents and Settings\user\My Documents\صورة٠٢١٣.jpg"/>
          <p:cNvPicPr>
            <a:picLocks noChangeAspect="1" noChangeArrowheads="1"/>
          </p:cNvPicPr>
          <p:nvPr/>
        </p:nvPicPr>
        <p:blipFill>
          <a:blip r:embed="rId3" cstate="print">
            <a:lum bright="10000" contrast="10000"/>
          </a:blip>
          <a:srcRect l="25602" t="20244" r="8782" b="22533"/>
          <a:stretch>
            <a:fillRect/>
          </a:stretch>
        </p:blipFill>
        <p:spPr bwMode="auto">
          <a:xfrm>
            <a:off x="5357818" y="714356"/>
            <a:ext cx="1714512" cy="1285884"/>
          </a:xfrm>
          <a:prstGeom prst="rect">
            <a:avLst/>
          </a:prstGeom>
          <a:noFill/>
        </p:spPr>
      </p:pic>
      <p:pic>
        <p:nvPicPr>
          <p:cNvPr id="1027" name="Picture 3" descr="C:\Documents and Settings\user\My Documents\صورة٠٢١٢.jpg"/>
          <p:cNvPicPr>
            <a:picLocks noChangeAspect="1" noChangeArrowheads="1"/>
          </p:cNvPicPr>
          <p:nvPr/>
        </p:nvPicPr>
        <p:blipFill>
          <a:blip r:embed="rId4" cstate="print">
            <a:lum bright="10000" contrast="10000"/>
          </a:blip>
          <a:srcRect l="3052" t="8011" r="8443" b="15310"/>
          <a:stretch>
            <a:fillRect/>
          </a:stretch>
        </p:blipFill>
        <p:spPr bwMode="auto">
          <a:xfrm>
            <a:off x="1643042" y="714356"/>
            <a:ext cx="1643074" cy="1285884"/>
          </a:xfrm>
          <a:prstGeom prst="rect">
            <a:avLst/>
          </a:prstGeom>
          <a:noFill/>
        </p:spPr>
      </p:pic>
      <p:pic>
        <p:nvPicPr>
          <p:cNvPr id="1028" name="Picture 4" descr="C:\Documents and Settings\user\My Documents\صورة٠٢١١.jpg"/>
          <p:cNvPicPr>
            <a:picLocks noChangeAspect="1" noChangeArrowheads="1"/>
          </p:cNvPicPr>
          <p:nvPr/>
        </p:nvPicPr>
        <p:blipFill>
          <a:blip r:embed="rId5" cstate="print">
            <a:lum bright="10000" contrast="10000"/>
          </a:blip>
          <a:srcRect l="9156" t="20600" b="17599"/>
          <a:stretch>
            <a:fillRect/>
          </a:stretch>
        </p:blipFill>
        <p:spPr bwMode="auto">
          <a:xfrm>
            <a:off x="3500430" y="714356"/>
            <a:ext cx="1681141" cy="12858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مجلد جديد\خلفيات\82.jpg"/>
          <p:cNvPicPr>
            <a:picLocks noChangeAspect="1" noChangeArrowheads="1"/>
          </p:cNvPicPr>
          <p:nvPr/>
        </p:nvPicPr>
        <p:blipFill>
          <a:blip r:embed="rId2"/>
          <a:srcRect/>
          <a:stretch>
            <a:fillRect/>
          </a:stretch>
        </p:blipFill>
        <p:spPr bwMode="auto">
          <a:xfrm>
            <a:off x="0" y="-1957"/>
            <a:ext cx="9144000" cy="6859957"/>
          </a:xfrm>
          <a:prstGeom prst="rect">
            <a:avLst/>
          </a:prstGeom>
          <a:noFill/>
        </p:spPr>
      </p:pic>
      <p:sp>
        <p:nvSpPr>
          <p:cNvPr id="3" name="وسيلة شرح مستطيلة مستديرة الزوايا 2"/>
          <p:cNvSpPr/>
          <p:nvPr/>
        </p:nvSpPr>
        <p:spPr>
          <a:xfrm rot="21298979">
            <a:off x="428596" y="1000108"/>
            <a:ext cx="8143932" cy="4786346"/>
          </a:xfrm>
          <a:prstGeom prst="wedgeRoundRectCallout">
            <a:avLst/>
          </a:prstGeom>
          <a:blipFill>
            <a:blip r:embed="rId3"/>
            <a:stretch>
              <a:fillRect/>
            </a:stretch>
          </a:blip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3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نص الاستماع</a:t>
            </a:r>
            <a:endParaRPr lang="ar-SA" sz="13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1502</TotalTime>
  <Words>5184</Words>
  <Application>Microsoft Office PowerPoint</Application>
  <PresentationFormat>عرض على الشاشة (3:4)‏</PresentationFormat>
  <Paragraphs>1055</Paragraphs>
  <Slides>85</Slides>
  <Notes>0</Notes>
  <HiddenSlides>0</HiddenSlides>
  <MMClips>0</MMClips>
  <ScaleCrop>false</ScaleCrop>
  <HeadingPairs>
    <vt:vector size="4" baseType="variant">
      <vt:variant>
        <vt:lpstr>سمة</vt:lpstr>
      </vt:variant>
      <vt:variant>
        <vt:i4>1</vt:i4>
      </vt:variant>
      <vt:variant>
        <vt:lpstr>عناوين الشرائح</vt:lpstr>
      </vt:variant>
      <vt:variant>
        <vt:i4>85</vt:i4>
      </vt:variant>
    </vt:vector>
  </HeadingPairs>
  <TitlesOfParts>
    <vt:vector size="8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الشريحة 77</vt:lpstr>
      <vt:lpstr>الشريحة 78</vt:lpstr>
      <vt:lpstr>الشريحة 79</vt:lpstr>
      <vt:lpstr>الشريحة 80</vt:lpstr>
      <vt:lpstr>الشريحة 81</vt:lpstr>
      <vt:lpstr>الشريحة 82</vt:lpstr>
      <vt:lpstr>الشريحة 83</vt:lpstr>
      <vt:lpstr>الشريحة 84</vt:lpstr>
      <vt:lpstr>الشريحة 85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ABUMADA</dc:creator>
  <cp:lastModifiedBy>القمر للكمبيوتر </cp:lastModifiedBy>
  <cp:revision>167</cp:revision>
  <dcterms:created xsi:type="dcterms:W3CDTF">2010-02-15T01:55:40Z</dcterms:created>
  <dcterms:modified xsi:type="dcterms:W3CDTF">2010-05-17T18:42:10Z</dcterms:modified>
</cp:coreProperties>
</file>