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5E075C0-229E-4B93-BCD2-E7448FCA4234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8E68985-8029-4E93-B29D-66D404E2F51C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7107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4F0F6-1EC0-425D-87E0-58DD999B5B0A}" type="slidenum">
              <a:rPr lang="ar-SA" smtClean="0"/>
              <a:t>38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4369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10292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801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75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3456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7016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4747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4198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99726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96654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32154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0133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9D5B1-71BE-4EC8-ABFD-C29EDDA5AC2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D4021-0522-4B51-ABE0-5FD9E209552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8227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41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0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5238"/>
            <a:ext cx="2699940" cy="1121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70831"/>
            <a:ext cx="3000375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0676"/>
            <a:ext cx="3096344" cy="229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37048"/>
            <a:ext cx="8681465" cy="4300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8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113"/>
            <a:ext cx="8640960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6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5570" cy="358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2592288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04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028"/>
            <a:ext cx="8784975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00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008"/>
            <a:ext cx="878497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7292018" y="3221421"/>
            <a:ext cx="8531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الرحمة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6182918" y="3221421"/>
            <a:ext cx="8899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القسوة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7399419" y="3590753"/>
            <a:ext cx="68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الحب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053008" y="3590753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الكراهية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7415449" y="3960085"/>
            <a:ext cx="696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الكبير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227802" y="3966810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الصغير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867677" y="3222022"/>
            <a:ext cx="9284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الوالدان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824553" y="3219528"/>
            <a:ext cx="819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الأبوان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890245" y="3585676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التأديب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875668" y="3585676"/>
            <a:ext cx="747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التربية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931923" y="3951824"/>
            <a:ext cx="792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الحنان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734772" y="3969660"/>
            <a:ext cx="878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العطف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017283" y="3244334"/>
            <a:ext cx="930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الحقوق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1032133" y="3235471"/>
            <a:ext cx="692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الحق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2101297" y="3591109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الأيتام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056178" y="3582492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اليتيم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051410" y="3948640"/>
            <a:ext cx="76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الأولاد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099459" y="3958548"/>
            <a:ext cx="625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الولد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7555858" y="5765080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S Mincho"/>
                <a:ea typeface="MS Mincho"/>
              </a:rPr>
              <a:t>✔</a:t>
            </a:r>
            <a:endParaRPr lang="ar-EG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610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7151"/>
            <a:ext cx="8640960" cy="659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7733832" y="1629094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S Mincho"/>
                <a:ea typeface="MS Mincho"/>
              </a:rPr>
              <a:t>✔</a:t>
            </a:r>
            <a:endParaRPr lang="ar-EG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7724884" y="4098386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S Mincho"/>
                <a:ea typeface="MS Mincho"/>
              </a:rPr>
              <a:t>✔</a:t>
            </a:r>
            <a:endParaRPr lang="ar-EG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712812" y="5610260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S Mincho"/>
                <a:ea typeface="MS Mincho"/>
              </a:rPr>
              <a:t>✔</a:t>
            </a:r>
            <a:endParaRPr lang="ar-EG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06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50" y="52550"/>
            <a:ext cx="889364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410350" y="908720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الهناء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631352" y="898210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البهجة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93794" y="898210"/>
            <a:ext cx="752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المودة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831469" y="1630018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النبل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133426" y="1608998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الحب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310285" y="1630018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الرفق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79927" y="1619508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الرحمة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56924" y="1628125"/>
            <a:ext cx="809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العطف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912729" y="906827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السعادة</a:t>
            </a:r>
            <a:endParaRPr lang="ar-SA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611642" y="6084004"/>
            <a:ext cx="2016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الحسن رضي </a:t>
            </a:r>
            <a:r>
              <a:rPr lang="ar-SA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الله عنه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156381" y="6084004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الصلاة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1532271" y="6071601"/>
            <a:ext cx="1661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الرضاعة الطبيعية</a:t>
            </a:r>
          </a:p>
        </p:txBody>
      </p:sp>
    </p:spTree>
    <p:extLst>
      <p:ext uri="{BB962C8B-B14F-4D97-AF65-F5344CB8AC3E}">
        <p14:creationId xmlns:p14="http://schemas.microsoft.com/office/powerpoint/2010/main" val="75713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784976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359402" y="833985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لأنها </a:t>
            </a:r>
            <a:r>
              <a:rPr lang="ar-SA" b="1" dirty="0" smtClean="0">
                <a:solidFill>
                  <a:srgbClr val="0000FF"/>
                </a:solidFill>
              </a:rPr>
              <a:t>أساس الشخصية </a:t>
            </a:r>
            <a:r>
              <a:rPr lang="ar-SA" b="1" dirty="0">
                <a:solidFill>
                  <a:srgbClr val="0000FF"/>
                </a:solidFill>
              </a:rPr>
              <a:t>المميزة للفرد 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899592" y="1403484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توفر </a:t>
            </a:r>
            <a:r>
              <a:rPr lang="ar-SA" b="1" dirty="0" smtClean="0">
                <a:solidFill>
                  <a:srgbClr val="0000FF"/>
                </a:solidFill>
              </a:rPr>
              <a:t>الأسرة للأطفال </a:t>
            </a:r>
            <a:r>
              <a:rPr lang="ar-SA" b="1" dirty="0">
                <a:solidFill>
                  <a:srgbClr val="0000FF"/>
                </a:solidFill>
              </a:rPr>
              <a:t>الحماية من </a:t>
            </a:r>
            <a:r>
              <a:rPr lang="ar-SA" b="1" dirty="0" smtClean="0">
                <a:solidFill>
                  <a:srgbClr val="0000FF"/>
                </a:solidFill>
              </a:rPr>
              <a:t>الأخطار </a:t>
            </a:r>
            <a:r>
              <a:rPr lang="ar-SA" b="1" dirty="0">
                <a:solidFill>
                  <a:srgbClr val="0000FF"/>
                </a:solidFill>
              </a:rPr>
              <a:t>المحيطة </a:t>
            </a:r>
            <a:r>
              <a:rPr lang="ar-SA" b="1" dirty="0" smtClean="0">
                <a:solidFill>
                  <a:srgbClr val="0000FF"/>
                </a:solidFill>
              </a:rPr>
              <a:t>وتسعى </a:t>
            </a:r>
            <a:r>
              <a:rPr lang="ar-SA" b="1" dirty="0">
                <a:solidFill>
                  <a:srgbClr val="0000FF"/>
                </a:solidFill>
              </a:rPr>
              <a:t>لتهذيبهم وتعليمهم وتوفر </a:t>
            </a:r>
            <a:r>
              <a:rPr lang="ar-SA" b="1" dirty="0" smtClean="0">
                <a:solidFill>
                  <a:srgbClr val="0000FF"/>
                </a:solidFill>
              </a:rPr>
              <a:t>متطلباتهم 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358008" y="1988840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لأنهم حرموا نعمة </a:t>
            </a:r>
            <a:r>
              <a:rPr lang="ar-SA" b="1" dirty="0" smtClean="0">
                <a:solidFill>
                  <a:srgbClr val="0000FF"/>
                </a:solidFill>
              </a:rPr>
              <a:t>الأبوة </a:t>
            </a:r>
            <a:r>
              <a:rPr lang="ar-SA" b="1" dirty="0">
                <a:solidFill>
                  <a:srgbClr val="0000FF"/>
                </a:solidFill>
              </a:rPr>
              <a:t>فهم بحاجة </a:t>
            </a:r>
            <a:r>
              <a:rPr lang="ar-SA" b="1" dirty="0" smtClean="0">
                <a:solidFill>
                  <a:srgbClr val="0000FF"/>
                </a:solidFill>
              </a:rPr>
              <a:t>إلى </a:t>
            </a:r>
            <a:r>
              <a:rPr lang="ar-SA" b="1" dirty="0">
                <a:solidFill>
                  <a:srgbClr val="0000FF"/>
                </a:solidFill>
              </a:rPr>
              <a:t>عطف وحنان ورعاية </a:t>
            </a:r>
            <a:r>
              <a:rPr lang="ar-SA" b="1" dirty="0" smtClean="0">
                <a:solidFill>
                  <a:srgbClr val="0000FF"/>
                </a:solidFill>
              </a:rPr>
              <a:t>الآخرين </a:t>
            </a:r>
            <a:r>
              <a:rPr lang="ar-SA" b="1" dirty="0">
                <a:solidFill>
                  <a:srgbClr val="0000FF"/>
                </a:solidFill>
              </a:rPr>
              <a:t>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9512" y="2524426"/>
            <a:ext cx="86409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 smtClean="0">
                <a:solidFill>
                  <a:srgbClr val="0000FF"/>
                </a:solidFill>
              </a:rPr>
              <a:t>الحصول </a:t>
            </a:r>
            <a:r>
              <a:rPr lang="ar-SA" sz="1700" b="1" dirty="0">
                <a:solidFill>
                  <a:srgbClr val="0000FF"/>
                </a:solidFill>
              </a:rPr>
              <a:t>على </a:t>
            </a:r>
            <a:r>
              <a:rPr lang="ar-SA" sz="1700" b="1" dirty="0" smtClean="0">
                <a:solidFill>
                  <a:srgbClr val="0000FF"/>
                </a:solidFill>
              </a:rPr>
              <a:t>الشهادات </a:t>
            </a:r>
            <a:r>
              <a:rPr lang="ar-SA" sz="1700" b="1" dirty="0">
                <a:solidFill>
                  <a:srgbClr val="0000FF"/>
                </a:solidFill>
              </a:rPr>
              <a:t>التعليمية التي </a:t>
            </a:r>
            <a:r>
              <a:rPr lang="ar-SA" sz="1700" b="1" dirty="0" smtClean="0">
                <a:solidFill>
                  <a:srgbClr val="0000FF"/>
                </a:solidFill>
              </a:rPr>
              <a:t>تؤهلهم </a:t>
            </a:r>
            <a:r>
              <a:rPr lang="ar-SA" sz="1700" b="1" dirty="0">
                <a:solidFill>
                  <a:srgbClr val="0000FF"/>
                </a:solidFill>
              </a:rPr>
              <a:t>لخدمة المجتمع ، التمتع </a:t>
            </a:r>
            <a:r>
              <a:rPr lang="ar-SA" sz="1700" b="1" dirty="0" smtClean="0">
                <a:solidFill>
                  <a:srgbClr val="0000FF"/>
                </a:solidFill>
              </a:rPr>
              <a:t>بالأخلاق </a:t>
            </a:r>
            <a:r>
              <a:rPr lang="ar-SA" sz="1700" b="1" dirty="0">
                <a:solidFill>
                  <a:srgbClr val="0000FF"/>
                </a:solidFill>
              </a:rPr>
              <a:t>الحميدة التي تمكنهم </a:t>
            </a:r>
            <a:r>
              <a:rPr lang="ar-SA" sz="1700" b="1" dirty="0" smtClean="0">
                <a:solidFill>
                  <a:srgbClr val="0000FF"/>
                </a:solidFill>
              </a:rPr>
              <a:t>من التفاعل </a:t>
            </a:r>
            <a:r>
              <a:rPr lang="ar-SA" sz="1700" b="1" dirty="0">
                <a:solidFill>
                  <a:srgbClr val="0000FF"/>
                </a:solidFill>
              </a:rPr>
              <a:t>مع </a:t>
            </a:r>
            <a:r>
              <a:rPr lang="ar-SA" sz="1700" b="1" dirty="0" smtClean="0">
                <a:solidFill>
                  <a:srgbClr val="0000FF"/>
                </a:solidFill>
              </a:rPr>
              <a:t>أفراد </a:t>
            </a:r>
            <a:r>
              <a:rPr lang="ar-SA" sz="1700" b="1" dirty="0">
                <a:solidFill>
                  <a:srgbClr val="0000FF"/>
                </a:solidFill>
              </a:rPr>
              <a:t>المجتمع ، </a:t>
            </a:r>
            <a:r>
              <a:rPr lang="ar-SA" sz="1700" b="1" dirty="0" smtClean="0">
                <a:solidFill>
                  <a:srgbClr val="0000FF"/>
                </a:solidFill>
              </a:rPr>
              <a:t>الاستمتاع </a:t>
            </a:r>
            <a:r>
              <a:rPr lang="ar-SA" sz="1700" b="1" dirty="0">
                <a:solidFill>
                  <a:srgbClr val="0000FF"/>
                </a:solidFill>
              </a:rPr>
              <a:t>بالحياة </a:t>
            </a:r>
            <a:r>
              <a:rPr lang="ar-SA" sz="1700" b="1" dirty="0" smtClean="0">
                <a:solidFill>
                  <a:srgbClr val="0000FF"/>
                </a:solidFill>
              </a:rPr>
              <a:t>السعيدة </a:t>
            </a:r>
            <a:r>
              <a:rPr lang="ar-SA" sz="1700" b="1" dirty="0">
                <a:solidFill>
                  <a:srgbClr val="0000FF"/>
                </a:solidFill>
              </a:rPr>
              <a:t>بما </a:t>
            </a:r>
            <a:r>
              <a:rPr lang="ar-SA" sz="1700" b="1" dirty="0" smtClean="0">
                <a:solidFill>
                  <a:srgbClr val="0000FF"/>
                </a:solidFill>
              </a:rPr>
              <a:t>يتماشى </a:t>
            </a:r>
            <a:r>
              <a:rPr lang="ar-SA" sz="1700" b="1" dirty="0">
                <a:solidFill>
                  <a:srgbClr val="0000FF"/>
                </a:solidFill>
              </a:rPr>
              <a:t>مع </a:t>
            </a:r>
            <a:r>
              <a:rPr lang="ar-SA" sz="1700" b="1" dirty="0" smtClean="0">
                <a:solidFill>
                  <a:srgbClr val="0000FF"/>
                </a:solidFill>
              </a:rPr>
              <a:t>أعراف </a:t>
            </a:r>
            <a:r>
              <a:rPr lang="ar-SA" sz="1700" b="1" dirty="0">
                <a:solidFill>
                  <a:srgbClr val="0000FF"/>
                </a:solidFill>
              </a:rPr>
              <a:t>وتقاليد المجتمع .</a:t>
            </a:r>
            <a:endParaRPr lang="ar-SA" sz="1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373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061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7483850" y="2008298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EG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S Mincho"/>
                <a:ea typeface="MS Mincho"/>
              </a:rPr>
              <a:t>✔</a:t>
            </a:r>
            <a:endParaRPr lang="ar-EG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200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644" y="188640"/>
            <a:ext cx="454915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8" y="1196752"/>
            <a:ext cx="8763438" cy="547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8491"/>
            <a:ext cx="2858244" cy="115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948264" y="4776132"/>
            <a:ext cx="849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الصدق</a:t>
            </a:r>
            <a:endParaRPr lang="ar-SA" sz="2000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164288" y="5333146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أحب الأمانة</a:t>
            </a:r>
            <a:endParaRPr lang="ar-SA" sz="2000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191539" y="6023258"/>
            <a:ext cx="1249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أحب العدل</a:t>
            </a:r>
            <a:endParaRPr lang="ar-SA" sz="2000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27925" y="4797152"/>
            <a:ext cx="7729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الكذب</a:t>
            </a:r>
            <a:endParaRPr lang="ar-SA" sz="2000" b="1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499992" y="5333146"/>
            <a:ext cx="12955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أكره الخيانة</a:t>
            </a:r>
            <a:endParaRPr lang="ar-SA" sz="2000" b="1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563220" y="6002238"/>
            <a:ext cx="12218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أكره الظلم</a:t>
            </a:r>
            <a:endParaRPr lang="ar-SA" sz="2000" b="1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99554" y="4776132"/>
            <a:ext cx="21996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CC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الصدق يكون شعارنا</a:t>
            </a:r>
            <a:endParaRPr lang="ar-SA" sz="2000" b="1" dirty="0">
              <a:solidFill>
                <a:srgbClr val="CC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11726" y="5333146"/>
            <a:ext cx="2448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لعل</a:t>
            </a:r>
            <a:r>
              <a:rPr lang="ar-SA" sz="2000" b="1" dirty="0" smtClean="0">
                <a:solidFill>
                  <a:srgbClr val="CC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الأمانة منتشرة بيننا</a:t>
            </a:r>
            <a:endParaRPr lang="ar-SA" sz="2000" b="1" dirty="0">
              <a:solidFill>
                <a:srgbClr val="CC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81195" y="6012748"/>
            <a:ext cx="2860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لعل</a:t>
            </a:r>
            <a:r>
              <a:rPr lang="ar-SA" sz="2000" b="1" dirty="0" smtClean="0">
                <a:solidFill>
                  <a:srgbClr val="CC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العدل ظاهر بين الناس</a:t>
            </a:r>
            <a:endParaRPr lang="ar-SA" sz="2000" b="1" dirty="0">
              <a:solidFill>
                <a:srgbClr val="CC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14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3350"/>
            <a:ext cx="8856983" cy="6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0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79509"/>
            <a:ext cx="8784976" cy="558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4" y="116632"/>
            <a:ext cx="1902176" cy="1203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36" y="5735081"/>
            <a:ext cx="384810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726963" y="1186242"/>
            <a:ext cx="40853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لعل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السلامَ دائم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بين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الشعوب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1982681" y="2029318"/>
            <a:ext cx="59016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ليت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لدولَ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تحمي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الطفل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من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الإساءة بأشكالها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323528" y="2851718"/>
            <a:ext cx="7632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لعل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الدولَ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تعترف بحق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الطفل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في </a:t>
            </a:r>
            <a:r>
              <a:rPr lang="ar-SA" sz="2200" dirty="0" smtClean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التمتع بمستوى صحي عالي </a:t>
            </a:r>
            <a:r>
              <a:rPr lang="ar-SA" sz="2200" dirty="0">
                <a:solidFill>
                  <a:srgbClr val="66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6472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176" y="92847"/>
            <a:ext cx="2574974" cy="102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8640"/>
            <a:ext cx="26574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06" y="260077"/>
            <a:ext cx="19897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44" y="1105312"/>
            <a:ext cx="8839944" cy="563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835388" y="1205356"/>
            <a:ext cx="1045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تـَعْـمَـلُ</a:t>
            </a:r>
            <a:endParaRPr lang="ar-SA" sz="32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524202" y="2731158"/>
            <a:ext cx="9220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تـَعْـمَـلُون</a:t>
            </a:r>
            <a:endParaRPr lang="ar-SA" sz="20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796136" y="2708920"/>
            <a:ext cx="875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تـَعْـمَـلين</a:t>
            </a:r>
            <a:endParaRPr lang="ar-SA" sz="20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995936" y="2708920"/>
            <a:ext cx="9220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يـَعْـمَـلُون</a:t>
            </a:r>
            <a:endParaRPr lang="ar-SA" sz="20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65099" y="2708920"/>
            <a:ext cx="885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يـَعْـمَـلانِ</a:t>
            </a:r>
            <a:endParaRPr lang="ar-SA" sz="20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11385" y="2708920"/>
            <a:ext cx="885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تـَعْـمَـلان</a:t>
            </a:r>
            <a:endParaRPr lang="ar-SA" sz="20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879014" y="4159998"/>
            <a:ext cx="1000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تدرسون</a:t>
            </a:r>
            <a:endParaRPr lang="ar-SA" sz="2400" b="1" dirty="0">
              <a:solidFill>
                <a:srgbClr val="0000FF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710739" y="4159998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يدرسان</a:t>
            </a:r>
            <a:endParaRPr lang="ar-SA" sz="2400" b="1" dirty="0">
              <a:solidFill>
                <a:srgbClr val="0000FF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430742" y="4179048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تدرسان</a:t>
            </a:r>
            <a:endParaRPr lang="ar-SA" sz="2400" b="1" dirty="0">
              <a:solidFill>
                <a:srgbClr val="0000FF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195386" y="4179048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تدرسين</a:t>
            </a:r>
            <a:endParaRPr lang="ar-SA" sz="2400" b="1" dirty="0">
              <a:solidFill>
                <a:srgbClr val="0000FF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971626" y="4695992"/>
            <a:ext cx="873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يعبدون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808159" y="4695992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يعبدان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528162" y="4715042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تعبدان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1287996" y="4715042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تعبدين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6104275" y="4683104"/>
            <a:ext cx="873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تعبدون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5015798" y="5221068"/>
            <a:ext cx="840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تلعبون</a:t>
            </a:r>
            <a:endParaRPr lang="ar-SA" sz="2400" b="1" dirty="0">
              <a:solidFill>
                <a:srgbClr val="6600CC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3847523" y="5221068"/>
            <a:ext cx="772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يلعبان</a:t>
            </a:r>
            <a:endParaRPr lang="ar-SA" sz="2400" b="1" dirty="0">
              <a:solidFill>
                <a:srgbClr val="6600CC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2567526" y="5240118"/>
            <a:ext cx="772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تلعبان</a:t>
            </a:r>
            <a:endParaRPr lang="ar-SA" sz="2400" b="1" dirty="0">
              <a:solidFill>
                <a:srgbClr val="6600CC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1332170" y="5240118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تلعبين</a:t>
            </a:r>
            <a:endParaRPr lang="ar-SA" sz="2400" b="1" dirty="0">
              <a:solidFill>
                <a:srgbClr val="6600CC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6148447" y="5208180"/>
            <a:ext cx="840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2400" b="1" dirty="0" smtClean="0">
                <a:solidFill>
                  <a:srgbClr val="6600CC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لعبون</a:t>
            </a:r>
            <a:endParaRPr lang="ar-SA" sz="2400" b="1" dirty="0">
              <a:solidFill>
                <a:srgbClr val="6600CC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4960766" y="5765602"/>
            <a:ext cx="9268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ترحمون</a:t>
            </a:r>
            <a:endParaRPr lang="ar-SA" sz="2200" b="1" dirty="0">
              <a:solidFill>
                <a:srgbClr val="0066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3786079" y="5765602"/>
            <a:ext cx="86594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يرحمان</a:t>
            </a:r>
            <a:endParaRPr lang="ar-SA" sz="2200" b="1" dirty="0">
              <a:solidFill>
                <a:srgbClr val="0066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2506082" y="5784652"/>
            <a:ext cx="86594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ترحمان</a:t>
            </a:r>
            <a:endParaRPr lang="ar-SA" sz="2200" b="1" dirty="0">
              <a:solidFill>
                <a:srgbClr val="0066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1270726" y="5784652"/>
            <a:ext cx="8771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ترحمين</a:t>
            </a:r>
            <a:endParaRPr lang="ar-SA" sz="2200" b="1" dirty="0">
              <a:solidFill>
                <a:srgbClr val="0066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6093415" y="5752714"/>
            <a:ext cx="9268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0066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يرحمون</a:t>
            </a:r>
            <a:endParaRPr lang="ar-SA" sz="2200" b="1" dirty="0">
              <a:solidFill>
                <a:srgbClr val="0066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4882220" y="6271220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تشكرون</a:t>
            </a:r>
            <a:endParaRPr lang="ar-SA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3718753" y="6271220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يشكران</a:t>
            </a:r>
            <a:endParaRPr lang="ar-SA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2438756" y="6290270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تشكران</a:t>
            </a:r>
            <a:endParaRPr lang="ar-SA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1198590" y="6290270"/>
            <a:ext cx="94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تشكرين</a:t>
            </a:r>
            <a:endParaRPr lang="ar-SA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6014869" y="6258332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يشكرون</a:t>
            </a:r>
            <a:endParaRPr lang="ar-SA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2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22" grpId="0"/>
      <p:bldP spid="23" grpId="0"/>
      <p:bldP spid="24" grpId="0"/>
      <p:bldP spid="25" grpId="0"/>
      <p:bldP spid="26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154"/>
            <a:ext cx="8856984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" y="5229200"/>
            <a:ext cx="3363356" cy="1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شكل بيضاوي 1"/>
          <p:cNvSpPr/>
          <p:nvPr/>
        </p:nvSpPr>
        <p:spPr>
          <a:xfrm>
            <a:off x="5878654" y="724226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843808" y="713716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7431300" y="1156274"/>
            <a:ext cx="72008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6331722" y="1999350"/>
            <a:ext cx="88355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3358374" y="2009860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5179594" y="3284984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3707904" y="3306004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1418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565449" cy="101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110" y="260648"/>
            <a:ext cx="2980018" cy="6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2899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084"/>
            <a:ext cx="1800200" cy="114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24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9" y="72008"/>
            <a:ext cx="8932887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008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060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034016" y="3010364"/>
            <a:ext cx="259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0000FF"/>
                </a:solidFill>
              </a:rPr>
              <a:t>من أحقُّ النْاس بالعناية والتكريم </a:t>
            </a:r>
            <a:r>
              <a:rPr lang="ar-SA" sz="1600" b="1" dirty="0">
                <a:solidFill>
                  <a:srgbClr val="0000FF"/>
                </a:solidFill>
              </a:rPr>
              <a:t>؟</a:t>
            </a:r>
          </a:p>
          <a:p>
            <a:pPr algn="ctr"/>
            <a:r>
              <a:rPr lang="ar-SA" sz="1600" b="1" dirty="0">
                <a:solidFill>
                  <a:srgbClr val="0000FF"/>
                </a:solidFill>
              </a:rPr>
              <a:t>ما واجبات المجتمع </a:t>
            </a:r>
            <a:r>
              <a:rPr lang="ar-SA" sz="1600" b="1" dirty="0" smtClean="0">
                <a:solidFill>
                  <a:srgbClr val="0000FF"/>
                </a:solidFill>
              </a:rPr>
              <a:t>الإنساني نحو</a:t>
            </a:r>
          </a:p>
          <a:p>
            <a:pPr algn="ctr"/>
            <a:r>
              <a:rPr lang="ar-SA" sz="1600" b="1" dirty="0" smtClean="0">
                <a:solidFill>
                  <a:srgbClr val="0000FF"/>
                </a:solidFill>
              </a:rPr>
              <a:t> </a:t>
            </a:r>
            <a:r>
              <a:rPr lang="ar-SA" sz="1600" b="1" dirty="0">
                <a:solidFill>
                  <a:srgbClr val="0000FF"/>
                </a:solidFill>
              </a:rPr>
              <a:t>الطفل ؟</a:t>
            </a:r>
          </a:p>
          <a:p>
            <a:pPr algn="ctr"/>
            <a:r>
              <a:rPr lang="ar-SA" sz="1600" b="1" dirty="0">
                <a:solidFill>
                  <a:srgbClr val="0000FF"/>
                </a:solidFill>
              </a:rPr>
              <a:t>لماذا يستحق الطفل كل </a:t>
            </a:r>
            <a:r>
              <a:rPr lang="ar-SA" sz="1600" b="1" dirty="0" smtClean="0">
                <a:solidFill>
                  <a:srgbClr val="0000FF"/>
                </a:solidFill>
              </a:rPr>
              <a:t>هذا الاهتمام </a:t>
            </a:r>
            <a:r>
              <a:rPr lang="ar-SA" sz="1600" b="1" dirty="0">
                <a:solidFill>
                  <a:srgbClr val="0000FF"/>
                </a:solidFill>
              </a:rPr>
              <a:t>؟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53752" y="3010307"/>
            <a:ext cx="257403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700" b="1" dirty="0">
                <a:solidFill>
                  <a:srgbClr val="006600"/>
                </a:solidFill>
              </a:rPr>
              <a:t>- أحق الناس بذلك الأطفال .</a:t>
            </a:r>
          </a:p>
          <a:p>
            <a:pPr algn="ctr"/>
            <a:r>
              <a:rPr lang="ar-SA" sz="1700" b="1" dirty="0">
                <a:solidFill>
                  <a:srgbClr val="006600"/>
                </a:solidFill>
              </a:rPr>
              <a:t>- من واجباته تأمين كل </a:t>
            </a:r>
            <a:r>
              <a:rPr lang="ar-SA" sz="1700" b="1" dirty="0" smtClean="0">
                <a:solidFill>
                  <a:srgbClr val="006600"/>
                </a:solidFill>
              </a:rPr>
              <a:t>ما يحتاجه</a:t>
            </a:r>
            <a:endParaRPr lang="ar-SA" sz="1700" b="1" dirty="0">
              <a:solidFill>
                <a:srgbClr val="006600"/>
              </a:solidFill>
            </a:endParaRPr>
          </a:p>
          <a:p>
            <a:pPr algn="ctr"/>
            <a:r>
              <a:rPr lang="ar-SA" sz="1700" b="1" dirty="0" smtClean="0">
                <a:solidFill>
                  <a:srgbClr val="006600"/>
                </a:solidFill>
              </a:rPr>
              <a:t>الطفل لأنه عصب الأمة ومستقبلها </a:t>
            </a:r>
            <a:r>
              <a:rPr lang="ar-SA" sz="1700" b="1" dirty="0">
                <a:solidFill>
                  <a:srgbClr val="006600"/>
                </a:solidFill>
              </a:rPr>
              <a:t>وحياتها 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201816" y="4244895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تهتم بشؤون </a:t>
            </a:r>
            <a:r>
              <a:rPr lang="ar-SA" b="1" dirty="0" smtClean="0">
                <a:solidFill>
                  <a:srgbClr val="0000FF"/>
                </a:solidFill>
              </a:rPr>
              <a:t> ما الوكالة التي 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تهتم بشؤون الأطفال </a:t>
            </a:r>
            <a:r>
              <a:rPr lang="ar-SA" b="1" dirty="0">
                <a:solidFill>
                  <a:srgbClr val="0000FF"/>
                </a:solidFill>
              </a:rPr>
              <a:t>؟</a:t>
            </a:r>
          </a:p>
          <a:p>
            <a:r>
              <a:rPr lang="ar-SA" b="1" dirty="0">
                <a:solidFill>
                  <a:srgbClr val="0000FF"/>
                </a:solidFill>
              </a:rPr>
              <a:t>لمن تتبع هذه الوكالة ؟</a:t>
            </a:r>
          </a:p>
          <a:p>
            <a:r>
              <a:rPr lang="ar-SA" b="1" dirty="0">
                <a:solidFill>
                  <a:srgbClr val="0000FF"/>
                </a:solidFill>
              </a:rPr>
              <a:t>ما أعمالها 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5496" y="4277979"/>
            <a:ext cx="26642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 smtClean="0">
                <a:solidFill>
                  <a:srgbClr val="006600"/>
                </a:solidFill>
              </a:rPr>
              <a:t>- اليونيسيف</a:t>
            </a:r>
            <a:r>
              <a:rPr lang="ar-SA" sz="1700" b="1" dirty="0">
                <a:solidFill>
                  <a:srgbClr val="006600"/>
                </a:solidFill>
              </a:rPr>
              <a:t>.</a:t>
            </a:r>
          </a:p>
          <a:p>
            <a:r>
              <a:rPr lang="ar-SA" sz="1700" b="1" dirty="0" smtClean="0">
                <a:solidFill>
                  <a:srgbClr val="006600"/>
                </a:solidFill>
              </a:rPr>
              <a:t>- </a:t>
            </a:r>
            <a:r>
              <a:rPr lang="ar-SA" sz="1700" b="1" dirty="0">
                <a:solidFill>
                  <a:srgbClr val="006600"/>
                </a:solidFill>
              </a:rPr>
              <a:t>تتبع منظمة </a:t>
            </a:r>
            <a:r>
              <a:rPr lang="ar-SA" sz="1700" b="1" dirty="0" smtClean="0">
                <a:solidFill>
                  <a:srgbClr val="006600"/>
                </a:solidFill>
              </a:rPr>
              <a:t>الأمم المتحدة</a:t>
            </a:r>
            <a:endParaRPr lang="ar-SA" sz="1700" b="1" dirty="0">
              <a:solidFill>
                <a:srgbClr val="006600"/>
              </a:solidFill>
            </a:endParaRPr>
          </a:p>
          <a:p>
            <a:r>
              <a:rPr lang="ar-SA" sz="1700" b="1" dirty="0">
                <a:solidFill>
                  <a:srgbClr val="006600"/>
                </a:solidFill>
              </a:rPr>
              <a:t>- تعمل كل </a:t>
            </a:r>
            <a:r>
              <a:rPr lang="ar-SA" sz="1700" b="1" dirty="0" smtClean="0">
                <a:solidFill>
                  <a:srgbClr val="006600"/>
                </a:solidFill>
              </a:rPr>
              <a:t>ما يؤمن </a:t>
            </a:r>
            <a:r>
              <a:rPr lang="ar-SA" sz="1700" b="1" dirty="0">
                <a:solidFill>
                  <a:srgbClr val="006600"/>
                </a:solidFill>
              </a:rPr>
              <a:t>سعادة الأطفال</a:t>
            </a:r>
          </a:p>
          <a:p>
            <a:r>
              <a:rPr lang="ar-SA" sz="1700" b="1" dirty="0">
                <a:solidFill>
                  <a:srgbClr val="006600"/>
                </a:solidFill>
              </a:rPr>
              <a:t>ويخفف عنهم الآلام والأمراض ..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984590" y="5593589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0000FF"/>
                </a:solidFill>
              </a:rPr>
              <a:t>من الذين يستفيدون من هذه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   الوكالة </a:t>
            </a:r>
            <a:r>
              <a:rPr lang="ar-SA" b="1" dirty="0">
                <a:solidFill>
                  <a:srgbClr val="0000FF"/>
                </a:solidFill>
              </a:rPr>
              <a:t>؟</a:t>
            </a:r>
          </a:p>
          <a:p>
            <a:pPr algn="ctr"/>
            <a:r>
              <a:rPr lang="ar-SA" b="1" dirty="0" smtClean="0">
                <a:solidFill>
                  <a:srgbClr val="0000FF"/>
                </a:solidFill>
              </a:rPr>
              <a:t>ما الخدمات التي تقدمها الوكالة </a:t>
            </a:r>
            <a:r>
              <a:rPr lang="ar-SA" b="1" dirty="0">
                <a:solidFill>
                  <a:srgbClr val="0000FF"/>
                </a:solidFill>
              </a:rPr>
              <a:t>؟</a:t>
            </a:r>
          </a:p>
          <a:p>
            <a:pPr algn="ctr"/>
            <a:endParaRPr lang="ar-SA" b="1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0988" y="5445224"/>
            <a:ext cx="2627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rgbClr val="006600"/>
                </a:solidFill>
              </a:rPr>
              <a:t>- </a:t>
            </a:r>
            <a:r>
              <a:rPr lang="ar-SA" sz="1400" b="1" dirty="0">
                <a:solidFill>
                  <a:srgbClr val="006600"/>
                </a:solidFill>
              </a:rPr>
              <a:t>المؤسسات العاملة </a:t>
            </a:r>
            <a:r>
              <a:rPr lang="ar-SA" sz="1400" b="1" dirty="0" smtClean="0">
                <a:solidFill>
                  <a:srgbClr val="006600"/>
                </a:solidFill>
              </a:rPr>
              <a:t>في التربية </a:t>
            </a:r>
            <a:r>
              <a:rPr lang="ar-SA" sz="1400" b="1" dirty="0">
                <a:solidFill>
                  <a:srgbClr val="006600"/>
                </a:solidFill>
              </a:rPr>
              <a:t>والرعاية الاجتماعية.</a:t>
            </a:r>
          </a:p>
          <a:p>
            <a:r>
              <a:rPr lang="ar-SA" sz="1400" b="1" dirty="0" smtClean="0">
                <a:solidFill>
                  <a:srgbClr val="006600"/>
                </a:solidFill>
              </a:rPr>
              <a:t>و تهتم بشؤون الأطفال و الخدمات التي تقدها الوكالة  </a:t>
            </a:r>
            <a:r>
              <a:rPr lang="ar-SA" sz="1400" b="1" dirty="0">
                <a:solidFill>
                  <a:srgbClr val="006600"/>
                </a:solidFill>
              </a:rPr>
              <a:t>والألبسة </a:t>
            </a:r>
            <a:r>
              <a:rPr lang="ar-SA" sz="1400" b="1" dirty="0" smtClean="0">
                <a:solidFill>
                  <a:srgbClr val="006600"/>
                </a:solidFill>
              </a:rPr>
              <a:t>تشمل </a:t>
            </a:r>
            <a:r>
              <a:rPr lang="ar-SA" sz="1400" b="1" dirty="0">
                <a:solidFill>
                  <a:srgbClr val="006600"/>
                </a:solidFill>
              </a:rPr>
              <a:t>الأغذية </a:t>
            </a:r>
            <a:r>
              <a:rPr lang="ar-SA" sz="1400" b="1" dirty="0" smtClean="0">
                <a:solidFill>
                  <a:srgbClr val="006600"/>
                </a:solidFill>
              </a:rPr>
              <a:t>والأدوية و الألبسة </a:t>
            </a:r>
            <a:endParaRPr lang="ar-SA" sz="1400" b="1" dirty="0">
              <a:solidFill>
                <a:srgbClr val="006600"/>
              </a:solidFill>
            </a:endParaRPr>
          </a:p>
          <a:p>
            <a:r>
              <a:rPr lang="ar-SA" sz="1400" b="1" dirty="0">
                <a:solidFill>
                  <a:srgbClr val="006600"/>
                </a:solidFill>
              </a:rPr>
              <a:t>والأدوات المدرسية وكل ما </a:t>
            </a:r>
            <a:r>
              <a:rPr lang="ar-SA" sz="1400" b="1" dirty="0" smtClean="0">
                <a:solidFill>
                  <a:srgbClr val="006600"/>
                </a:solidFill>
              </a:rPr>
              <a:t>تحقق غاياتها </a:t>
            </a:r>
            <a:r>
              <a:rPr lang="ar-SA" sz="1400" b="1" dirty="0">
                <a:solidFill>
                  <a:srgbClr val="0066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289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66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8928992" cy="666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220072" y="1124744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ما الدور الذي قامت به الأم</a:t>
            </a:r>
          </a:p>
          <a:p>
            <a:r>
              <a:rPr lang="ar-SA" sz="2000" b="1" dirty="0">
                <a:solidFill>
                  <a:srgbClr val="006600"/>
                </a:solidFill>
              </a:rPr>
              <a:t>في حفلة الطعام ؟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4932040" y="2311712"/>
            <a:ext cx="273630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>
                <a:solidFill>
                  <a:srgbClr val="006600"/>
                </a:solidFill>
              </a:rPr>
              <a:t>ما الخاطر الذي خطر </a:t>
            </a:r>
            <a:r>
              <a:rPr lang="ar-SA" sz="1700" b="1" dirty="0" smtClean="0">
                <a:solidFill>
                  <a:srgbClr val="006600"/>
                </a:solidFill>
              </a:rPr>
              <a:t>على الطفل الكفيف في أثناء تناول </a:t>
            </a:r>
            <a:r>
              <a:rPr lang="ar-SA" sz="1700" b="1" dirty="0">
                <a:solidFill>
                  <a:srgbClr val="006600"/>
                </a:solidFill>
              </a:rPr>
              <a:t>الطعام ؟</a:t>
            </a:r>
          </a:p>
          <a:p>
            <a:r>
              <a:rPr lang="ar-SA" sz="1700" b="1" dirty="0" smtClean="0">
                <a:solidFill>
                  <a:srgbClr val="006600"/>
                </a:solidFill>
              </a:rPr>
              <a:t>ما موقف أخوته من طريقته </a:t>
            </a:r>
            <a:r>
              <a:rPr lang="ar-SA" sz="1700" b="1" dirty="0">
                <a:solidFill>
                  <a:srgbClr val="006600"/>
                </a:solidFill>
              </a:rPr>
              <a:t>في تناول الطعام ؟</a:t>
            </a:r>
          </a:p>
          <a:p>
            <a:r>
              <a:rPr lang="ar-SA" sz="1700" b="1" dirty="0">
                <a:solidFill>
                  <a:srgbClr val="006600"/>
                </a:solidFill>
              </a:rPr>
              <a:t>وكيف كانت ردة فعل </a:t>
            </a:r>
            <a:r>
              <a:rPr lang="ar-SA" sz="1700" b="1" dirty="0" smtClean="0">
                <a:solidFill>
                  <a:srgbClr val="006600"/>
                </a:solidFill>
              </a:rPr>
              <a:t>والده ووالدته </a:t>
            </a:r>
            <a:r>
              <a:rPr lang="ar-SA" sz="1700" b="1" dirty="0">
                <a:solidFill>
                  <a:srgbClr val="006600"/>
                </a:solidFill>
              </a:rPr>
              <a:t>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238328" y="4005064"/>
            <a:ext cx="228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لماذا ح</a:t>
            </a:r>
            <a:r>
              <a:rPr lang="ar-SA" sz="2000" b="1" dirty="0" smtClean="0">
                <a:solidFill>
                  <a:srgbClr val="006600"/>
                </a:solidFill>
              </a:rPr>
              <a:t>رَّم </a:t>
            </a:r>
            <a:r>
              <a:rPr lang="ar-SA" sz="2000" b="1" dirty="0">
                <a:solidFill>
                  <a:srgbClr val="006600"/>
                </a:solidFill>
              </a:rPr>
              <a:t>الطفل </a:t>
            </a:r>
            <a:r>
              <a:rPr lang="ar-SA" sz="2000" b="1" dirty="0" smtClean="0">
                <a:solidFill>
                  <a:srgbClr val="006600"/>
                </a:solidFill>
              </a:rPr>
              <a:t>الكفيف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 smtClean="0">
                <a:solidFill>
                  <a:srgbClr val="006600"/>
                </a:solidFill>
              </a:rPr>
              <a:t>على </a:t>
            </a:r>
            <a:r>
              <a:rPr lang="ar-SA" sz="2000" b="1" dirty="0">
                <a:solidFill>
                  <a:srgbClr val="006600"/>
                </a:solidFill>
              </a:rPr>
              <a:t>نفسه </a:t>
            </a:r>
            <a:r>
              <a:rPr lang="ar-SA" sz="2000" b="1" dirty="0" smtClean="0">
                <a:solidFill>
                  <a:srgbClr val="006600"/>
                </a:solidFill>
              </a:rPr>
              <a:t>الأطعمة التي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>
                <a:solidFill>
                  <a:srgbClr val="006600"/>
                </a:solidFill>
              </a:rPr>
              <a:t>تؤكل بالملعقة ؟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5670376" y="5590981"/>
            <a:ext cx="1637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كيف أصبح الطفل 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>
                <a:solidFill>
                  <a:srgbClr val="006600"/>
                </a:solidFill>
              </a:rPr>
              <a:t>الكفيف ممعودًا 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23528" y="8367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تشرف على إعداد </a:t>
            </a:r>
            <a:r>
              <a:rPr lang="ar-SA" b="1" dirty="0">
                <a:solidFill>
                  <a:srgbClr val="0000FF"/>
                </a:solidFill>
              </a:rPr>
              <a:t>الطعام وترشد </a:t>
            </a:r>
            <a:r>
              <a:rPr lang="ar-SA" b="1" dirty="0" smtClean="0">
                <a:solidFill>
                  <a:srgbClr val="0000FF"/>
                </a:solidFill>
              </a:rPr>
              <a:t>إخ</a:t>
            </a:r>
            <a:r>
              <a:rPr lang="ar-SA" b="1" dirty="0">
                <a:solidFill>
                  <a:srgbClr val="0000FF"/>
                </a:solidFill>
              </a:rPr>
              <a:t>وة الكفيف والخادم بما يحتاج إليه الآكلون</a:t>
            </a:r>
            <a:r>
              <a:rPr lang="ar-SA" b="1" dirty="0" smtClean="0">
                <a:solidFill>
                  <a:srgbClr val="0000FF"/>
                </a:solidFill>
              </a:rPr>
              <a:t> .</a:t>
            </a:r>
            <a:endParaRPr lang="ar-SA" b="1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79512" y="2276872"/>
            <a:ext cx="2306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أَخَذُ </a:t>
            </a:r>
            <a:r>
              <a:rPr lang="ar-SA" b="1" dirty="0">
                <a:solidFill>
                  <a:srgbClr val="0000FF"/>
                </a:solidFill>
              </a:rPr>
              <a:t>اللُّقْمَةِ بِكلْتا يَدَيْهِ </a:t>
            </a:r>
            <a:r>
              <a:rPr lang="ar-SA" b="1" dirty="0" smtClean="0">
                <a:solidFill>
                  <a:srgbClr val="0000FF"/>
                </a:solidFill>
              </a:rPr>
              <a:t>ب</a:t>
            </a:r>
            <a:r>
              <a:rPr lang="ar-SA" b="1" dirty="0">
                <a:solidFill>
                  <a:srgbClr val="0000FF"/>
                </a:solidFill>
              </a:rPr>
              <a:t>دَلَ أنْ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يأْخُذَها </a:t>
            </a:r>
            <a:r>
              <a:rPr lang="ar-SA" b="1" dirty="0">
                <a:solidFill>
                  <a:srgbClr val="0000FF"/>
                </a:solidFill>
              </a:rPr>
              <a:t>كَعَادَتِهِ بيَدٍ </a:t>
            </a:r>
            <a:r>
              <a:rPr lang="ar-SA" b="1" dirty="0" smtClean="0">
                <a:solidFill>
                  <a:srgbClr val="0000FF"/>
                </a:solidFill>
              </a:rPr>
              <a:t>وَاحِدَةِ 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ضحك </a:t>
            </a:r>
            <a:r>
              <a:rPr lang="ar-SA" b="1" dirty="0">
                <a:solidFill>
                  <a:srgbClr val="0000FF"/>
                </a:solidFill>
              </a:rPr>
              <a:t>إخوته </a:t>
            </a:r>
            <a:r>
              <a:rPr lang="ar-SA" b="1" dirty="0" smtClean="0">
                <a:solidFill>
                  <a:srgbClr val="0000FF"/>
                </a:solidFill>
              </a:rPr>
              <a:t>وح</a:t>
            </a:r>
            <a:r>
              <a:rPr lang="ar-SA" b="1" dirty="0">
                <a:solidFill>
                  <a:srgbClr val="0000FF"/>
                </a:solidFill>
              </a:rPr>
              <a:t>زن </a:t>
            </a:r>
            <a:r>
              <a:rPr lang="ar-SA" b="1" dirty="0" smtClean="0">
                <a:solidFill>
                  <a:srgbClr val="0000FF"/>
                </a:solidFill>
              </a:rPr>
              <a:t>والده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 وق</a:t>
            </a:r>
            <a:r>
              <a:rPr lang="ar-SA" b="1" dirty="0">
                <a:solidFill>
                  <a:srgbClr val="0000FF"/>
                </a:solidFill>
              </a:rPr>
              <a:t>ال : </a:t>
            </a:r>
            <a:r>
              <a:rPr lang="ar-SA" b="1" dirty="0" smtClean="0">
                <a:solidFill>
                  <a:srgbClr val="0000FF"/>
                </a:solidFill>
              </a:rPr>
              <a:t>ما هكذا تؤكل </a:t>
            </a:r>
            <a:r>
              <a:rPr lang="ar-SA" b="1" dirty="0">
                <a:solidFill>
                  <a:srgbClr val="0000FF"/>
                </a:solidFill>
              </a:rPr>
              <a:t>اللقمة </a:t>
            </a:r>
            <a:r>
              <a:rPr lang="ar-SA" b="1" dirty="0" smtClean="0">
                <a:solidFill>
                  <a:srgbClr val="0000FF"/>
                </a:solidFill>
              </a:rPr>
              <a:t>يا بني ؟!  </a:t>
            </a:r>
            <a:r>
              <a:rPr lang="ar-SA" b="1" dirty="0">
                <a:solidFill>
                  <a:srgbClr val="0000FF"/>
                </a:solidFill>
              </a:rPr>
              <a:t>وأما أمه فبكت 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07376" y="3884855"/>
            <a:ext cx="25394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لأَنُّه </a:t>
            </a:r>
            <a:r>
              <a:rPr lang="ar-SA" b="1" dirty="0">
                <a:solidFill>
                  <a:srgbClr val="0000FF"/>
                </a:solidFill>
              </a:rPr>
              <a:t>كانَ يعرفُ أنَّهُ لا يُحْسَنُ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اسْتِخْدامَ </a:t>
            </a:r>
            <a:r>
              <a:rPr lang="ar-SA" b="1" dirty="0">
                <a:solidFill>
                  <a:srgbClr val="0000FF"/>
                </a:solidFill>
              </a:rPr>
              <a:t>المِلْعَقَة, وكان يكْرَهُ أنْ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يَضْحَكَ </a:t>
            </a:r>
            <a:r>
              <a:rPr lang="ar-SA" b="1" dirty="0">
                <a:solidFill>
                  <a:srgbClr val="0000FF"/>
                </a:solidFill>
              </a:rPr>
              <a:t>إخوتُهُ, </a:t>
            </a:r>
            <a:r>
              <a:rPr lang="ar-SA" b="1" dirty="0" smtClean="0">
                <a:solidFill>
                  <a:srgbClr val="0000FF"/>
                </a:solidFill>
              </a:rPr>
              <a:t>أو </a:t>
            </a:r>
            <a:r>
              <a:rPr lang="ar-SA" b="1" dirty="0">
                <a:solidFill>
                  <a:srgbClr val="0000FF"/>
                </a:solidFill>
              </a:rPr>
              <a:t>تبكيَ </a:t>
            </a:r>
            <a:r>
              <a:rPr lang="ar-SA" b="1" dirty="0" smtClean="0">
                <a:solidFill>
                  <a:srgbClr val="0000FF"/>
                </a:solidFill>
              </a:rPr>
              <a:t>أُمُّهُ , أو</a:t>
            </a:r>
          </a:p>
          <a:p>
            <a:r>
              <a:rPr lang="ar-SA" b="1" dirty="0">
                <a:solidFill>
                  <a:srgbClr val="0000FF"/>
                </a:solidFill>
              </a:rPr>
              <a:t>يُنبِّهَهُ أَبوهُ في هُدوءِ حَزِين 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05942" y="5099528"/>
            <a:ext cx="4230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كان يَسْتَحْيي أَنْ يَشْربَ على المائِدَةِ مَخَافَةَ أنْ يَضطرِبَ</a:t>
            </a:r>
          </a:p>
          <a:p>
            <a:r>
              <a:rPr lang="ar-SA" b="1" dirty="0">
                <a:solidFill>
                  <a:srgbClr val="0000FF"/>
                </a:solidFill>
              </a:rPr>
              <a:t>القدَحَ في </a:t>
            </a:r>
            <a:r>
              <a:rPr lang="ar-SA" b="1" dirty="0" smtClean="0">
                <a:solidFill>
                  <a:srgbClr val="0000FF"/>
                </a:solidFill>
              </a:rPr>
              <a:t>يدَه </a:t>
            </a:r>
            <a:r>
              <a:rPr lang="ar-SA" b="1" dirty="0">
                <a:solidFill>
                  <a:srgbClr val="0000FF"/>
                </a:solidFill>
              </a:rPr>
              <a:t>, أو ألَا </a:t>
            </a:r>
            <a:r>
              <a:rPr lang="ar-SA" b="1" dirty="0" smtClean="0">
                <a:solidFill>
                  <a:srgbClr val="0000FF"/>
                </a:solidFill>
              </a:rPr>
              <a:t>يحُسِنَ </a:t>
            </a:r>
            <a:r>
              <a:rPr lang="ar-SA" b="1" dirty="0">
                <a:solidFill>
                  <a:srgbClr val="0000FF"/>
                </a:solidFill>
              </a:rPr>
              <a:t>تنَاولُهَ </a:t>
            </a:r>
            <a:r>
              <a:rPr lang="ar-SA" b="1" dirty="0" smtClean="0">
                <a:solidFill>
                  <a:srgbClr val="0000FF"/>
                </a:solidFill>
              </a:rPr>
              <a:t>حِينْ يقُدَّم </a:t>
            </a:r>
            <a:r>
              <a:rPr lang="ar-SA" b="1" dirty="0">
                <a:solidFill>
                  <a:srgbClr val="0000FF"/>
                </a:solidFill>
              </a:rPr>
              <a:t>إليهْ, حتىّ</a:t>
            </a:r>
          </a:p>
          <a:p>
            <a:r>
              <a:rPr lang="ar-SA" b="1" dirty="0">
                <a:solidFill>
                  <a:srgbClr val="0000FF"/>
                </a:solidFill>
              </a:rPr>
              <a:t>إذا </a:t>
            </a:r>
            <a:r>
              <a:rPr lang="ar-SA" b="1" dirty="0" smtClean="0">
                <a:solidFill>
                  <a:srgbClr val="0000FF"/>
                </a:solidFill>
              </a:rPr>
              <a:t>نهَضَ لِيغَسل يدَيهْ </a:t>
            </a:r>
            <a:r>
              <a:rPr lang="ar-SA" b="1" dirty="0">
                <a:solidFill>
                  <a:srgbClr val="0000FF"/>
                </a:solidFill>
              </a:rPr>
              <a:t>مِنْ حنفيةٍ كانتْ هُناك شرِب مِنْ</a:t>
            </a:r>
          </a:p>
          <a:p>
            <a:r>
              <a:rPr lang="ar-SA" b="1" dirty="0">
                <a:solidFill>
                  <a:srgbClr val="0000FF"/>
                </a:solidFill>
              </a:rPr>
              <a:t>مائِها ما شاءَ اللهُ أَنْ يَشْرَبَ . ولم يكُنْ هذا الماءُ نقيًّا</a:t>
            </a:r>
          </a:p>
          <a:p>
            <a:r>
              <a:rPr lang="ar-SA" b="1" dirty="0">
                <a:solidFill>
                  <a:srgbClr val="0000FF"/>
                </a:solidFill>
              </a:rPr>
              <a:t>دائمًا , ولم يكُنْ هذا النَّوْعُ مِنْ رِيِّ الظَّمأ ملائمًا للصِّحةِ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فانْتَهى </a:t>
            </a:r>
            <a:r>
              <a:rPr lang="ar-SA" b="1" dirty="0">
                <a:solidFill>
                  <a:srgbClr val="0000FF"/>
                </a:solidFill>
              </a:rPr>
              <a:t>به الأمرُ إلى أَنْ أَصْبَحَ مَمْعُودًا</a:t>
            </a:r>
          </a:p>
        </p:txBody>
      </p:sp>
    </p:spTree>
    <p:extLst>
      <p:ext uri="{BB962C8B-B14F-4D97-AF65-F5344CB8AC3E}">
        <p14:creationId xmlns:p14="http://schemas.microsoft.com/office/powerpoint/2010/main" val="260551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5645"/>
            <a:ext cx="3075324" cy="101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466" y="188640"/>
            <a:ext cx="310045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928992" cy="574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051720" y="1916832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السير </a:t>
            </a:r>
            <a:r>
              <a:rPr lang="ar-SA" b="1" dirty="0">
                <a:solidFill>
                  <a:srgbClr val="FF0000"/>
                </a:solidFill>
              </a:rPr>
              <a:t>على هدي جدِّهما </a:t>
            </a:r>
            <a:r>
              <a:rPr lang="ar-SA" b="1" dirty="0" smtClean="0">
                <a:solidFill>
                  <a:srgbClr val="FF0000"/>
                </a:solidFill>
              </a:rPr>
              <a:t>الرسول - صلى </a:t>
            </a:r>
            <a:r>
              <a:rPr lang="ar-SA" b="1" dirty="0">
                <a:solidFill>
                  <a:srgbClr val="FF0000"/>
                </a:solidFill>
              </a:rPr>
              <a:t>الله عليه و سلم - في أعمالهما وعبادتهما .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534905" y="2338370"/>
            <a:ext cx="192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>
                <a:solidFill>
                  <a:srgbClr val="FF0000"/>
                </a:solidFill>
              </a:rPr>
              <a:t>كانا يُح</a:t>
            </a:r>
            <a:r>
              <a:rPr lang="ar-SA" b="1" dirty="0" smtClean="0">
                <a:solidFill>
                  <a:srgbClr val="FF0000"/>
                </a:solidFill>
              </a:rPr>
              <a:t>سنان الوضوء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614197" y="2740450"/>
            <a:ext cx="2784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كانا ي</a:t>
            </a:r>
            <a:r>
              <a:rPr lang="ar-SA" b="1" dirty="0">
                <a:solidFill>
                  <a:srgbClr val="FF0000"/>
                </a:solidFill>
              </a:rPr>
              <a:t>ؤدّيانِ </a:t>
            </a:r>
            <a:r>
              <a:rPr lang="ar-SA" b="1" dirty="0" smtClean="0">
                <a:solidFill>
                  <a:srgbClr val="FF0000"/>
                </a:solidFill>
              </a:rPr>
              <a:t>ال</a:t>
            </a:r>
            <a:r>
              <a:rPr lang="ar-SA" b="1" dirty="0">
                <a:solidFill>
                  <a:srgbClr val="FF0000"/>
                </a:solidFill>
              </a:rPr>
              <a:t>صلوات في أوقاتها . 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899592" y="3551996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أثار الشيخ </a:t>
            </a:r>
            <a:r>
              <a:rPr lang="ar-SA" sz="2000" b="1" dirty="0">
                <a:solidFill>
                  <a:srgbClr val="006600"/>
                </a:solidFill>
              </a:rPr>
              <a:t>الكبير انتباه </a:t>
            </a:r>
            <a:r>
              <a:rPr lang="ar-SA" sz="2000" b="1" dirty="0" smtClean="0">
                <a:solidFill>
                  <a:srgbClr val="006600"/>
                </a:solidFill>
              </a:rPr>
              <a:t>الصغيرين </a:t>
            </a:r>
            <a:r>
              <a:rPr lang="ar-SA" sz="2000" b="1" dirty="0">
                <a:solidFill>
                  <a:srgbClr val="006600"/>
                </a:solidFill>
              </a:rPr>
              <a:t>؛ لأنه </a:t>
            </a:r>
            <a:r>
              <a:rPr lang="ar-SA" sz="2000" b="1" dirty="0" smtClean="0">
                <a:solidFill>
                  <a:srgbClr val="006600"/>
                </a:solidFill>
              </a:rPr>
              <a:t>لا يحسن الوضوء </a:t>
            </a:r>
            <a:r>
              <a:rPr lang="ar-SA" sz="2000" b="1" dirty="0">
                <a:solidFill>
                  <a:srgbClr val="006600"/>
                </a:solidFill>
              </a:rPr>
              <a:t>فلا يتمّ </a:t>
            </a:r>
            <a:r>
              <a:rPr lang="ar-SA" sz="2000" b="1" dirty="0" smtClean="0">
                <a:solidFill>
                  <a:srgbClr val="006600"/>
                </a:solidFill>
              </a:rPr>
              <a:t>غسل الأعضاء </a:t>
            </a:r>
            <a:r>
              <a:rPr lang="ar-SA" sz="2000" b="1" dirty="0">
                <a:solidFill>
                  <a:srgbClr val="006600"/>
                </a:solidFill>
              </a:rPr>
              <a:t>.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55576" y="4390473"/>
            <a:ext cx="76328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C00000"/>
                </a:solidFill>
              </a:rPr>
              <a:t>جعلا </a:t>
            </a:r>
            <a:r>
              <a:rPr lang="ar-SA" sz="2000" b="1" dirty="0" smtClean="0">
                <a:solidFill>
                  <a:srgbClr val="C00000"/>
                </a:solidFill>
              </a:rPr>
              <a:t>الشيخ </a:t>
            </a:r>
            <a:r>
              <a:rPr lang="ar-SA" sz="2000" b="1" dirty="0">
                <a:solidFill>
                  <a:srgbClr val="C00000"/>
                </a:solidFill>
              </a:rPr>
              <a:t>الكبير يحكم بينهما في كيفية و </a:t>
            </a:r>
            <a:r>
              <a:rPr lang="ar-SA" sz="2000" b="1" dirty="0" smtClean="0">
                <a:solidFill>
                  <a:srgbClr val="C00000"/>
                </a:solidFill>
              </a:rPr>
              <a:t>ضوئهما وأظهرا </a:t>
            </a:r>
            <a:r>
              <a:rPr lang="ar-SA" sz="2000" b="1" dirty="0">
                <a:solidFill>
                  <a:srgbClr val="C00000"/>
                </a:solidFill>
              </a:rPr>
              <a:t>له الطريقة </a:t>
            </a:r>
            <a:r>
              <a:rPr lang="ar-SA" sz="2000" b="1" dirty="0" smtClean="0">
                <a:solidFill>
                  <a:srgbClr val="C00000"/>
                </a:solidFill>
              </a:rPr>
              <a:t>الصحيحة </a:t>
            </a:r>
          </a:p>
          <a:p>
            <a:endParaRPr lang="ar-SA" sz="500" b="1" dirty="0">
              <a:solidFill>
                <a:srgbClr val="C00000"/>
              </a:solidFill>
            </a:endParaRPr>
          </a:p>
          <a:p>
            <a:r>
              <a:rPr lang="ar-SA" sz="2000" b="1" dirty="0" smtClean="0">
                <a:solidFill>
                  <a:srgbClr val="C00000"/>
                </a:solidFill>
              </a:rPr>
              <a:t>للوضوء </a:t>
            </a:r>
            <a:r>
              <a:rPr lang="ar-SA" sz="2000" b="1" dirty="0">
                <a:solidFill>
                  <a:srgbClr val="C00000"/>
                </a:solidFill>
              </a:rPr>
              <a:t>بطريقة </a:t>
            </a:r>
            <a:r>
              <a:rPr lang="ar-SA" sz="2000" b="1" dirty="0" smtClean="0">
                <a:solidFill>
                  <a:srgbClr val="C00000"/>
                </a:solidFill>
              </a:rPr>
              <a:t>غير مباشرة</a:t>
            </a:r>
            <a:r>
              <a:rPr lang="ar-SA" sz="2000" b="1" dirty="0">
                <a:solidFill>
                  <a:srgbClr val="C00000"/>
                </a:solidFill>
              </a:rPr>
              <a:t>.</a:t>
            </a:r>
            <a:endParaRPr lang="ar-SA" sz="2000" dirty="0">
              <a:solidFill>
                <a:srgbClr val="C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7545" y="5600968"/>
            <a:ext cx="7847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- الذوق والأدب في تقديم </a:t>
            </a:r>
            <a:r>
              <a:rPr lang="ar-SA" sz="2000" b="1" dirty="0" smtClean="0">
                <a:solidFill>
                  <a:srgbClr val="0000FF"/>
                </a:solidFill>
              </a:rPr>
              <a:t>النصيحة .                                    </a:t>
            </a:r>
            <a:r>
              <a:rPr lang="ar-SA" sz="2000" b="1" dirty="0">
                <a:solidFill>
                  <a:srgbClr val="0000FF"/>
                </a:solidFill>
              </a:rPr>
              <a:t>- الذكاء </a:t>
            </a:r>
            <a:r>
              <a:rPr lang="ar-SA" sz="2000" b="1" dirty="0" smtClean="0">
                <a:solidFill>
                  <a:srgbClr val="0000FF"/>
                </a:solidFill>
              </a:rPr>
              <a:t>وحسن التصرف </a:t>
            </a:r>
            <a:r>
              <a:rPr lang="ar-SA" sz="2000" b="1" dirty="0">
                <a:solidFill>
                  <a:srgbClr val="0000FF"/>
                </a:solidFill>
              </a:rPr>
              <a:t>.</a:t>
            </a:r>
            <a:endParaRPr lang="ar-SA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696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041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860032" y="970218"/>
            <a:ext cx="347242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لماذا تشاور الحسن والحسين ؟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4232980" y="1658768"/>
            <a:ext cx="41764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كيف يجب أن تقدم النصيحة </a:t>
            </a:r>
            <a:r>
              <a:rPr lang="ar-SA" sz="2200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؟ ولماذا </a:t>
            </a:r>
            <a:r>
              <a:rPr lang="ar-SA" sz="2200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755658" y="4509120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✔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7287284" y="5958228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✔</a:t>
            </a:r>
          </a:p>
        </p:txBody>
      </p:sp>
    </p:spTree>
    <p:extLst>
      <p:ext uri="{BB962C8B-B14F-4D97-AF65-F5344CB8AC3E}">
        <p14:creationId xmlns:p14="http://schemas.microsoft.com/office/powerpoint/2010/main" val="292189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1093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8172400" y="466162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8161890" y="848440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8172400" y="1259468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8172400" y="1702026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523410" y="466162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12900" y="848440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23410" y="1259468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23410" y="1702026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351180" y="2093596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ar-SA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339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54522E-6 L -0.43455 0.656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36" y="3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5269E-6 L -0.43333 0.8110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40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45385E-7 L -0.78108 0.751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3" y="37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8.39695E-7 L -0.78108 0.2773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3" y="13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54522E-6 L 0.08177 0.4466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0" y="22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5269E-6 L -0.27153 0.601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76" y="30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45385E-7 L 0.4283 0.751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37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39695E-7 L 0.42049 0.2667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4" y="13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59172E-6 L 0.11111 0.4196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20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68833"/>
            <a:ext cx="8446114" cy="6272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57808" y="1753014"/>
            <a:ext cx="6678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من </a:t>
            </a:r>
            <a:r>
              <a:rPr lang="ar-SA" sz="2000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لا يتقبل النصيحة و </a:t>
            </a:r>
            <a:r>
              <a:rPr lang="ar-SA" sz="2000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لا يعمل </a:t>
            </a:r>
            <a:r>
              <a:rPr lang="ar-SA" sz="2000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بها حتى وإن كانت من صغار 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306288" y="2939796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الإنسان </a:t>
            </a:r>
            <a:r>
              <a:rPr lang="ar-SA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الذي يقدم </a:t>
            </a:r>
            <a:r>
              <a:rPr lang="ar-SA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النصيحة بأسلوب </a:t>
            </a:r>
            <a:r>
              <a:rPr lang="ar-SA" b="1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غير لائق فيه إيذاء لشعور الآخرين 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395537" y="4653136"/>
            <a:ext cx="794033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b="1" dirty="0"/>
              <a:t>ترّبى </a:t>
            </a:r>
            <a:r>
              <a:rPr lang="ar-SA" sz="2200" b="1" dirty="0" smtClean="0"/>
              <a:t>الحسن </a:t>
            </a:r>
            <a:r>
              <a:rPr lang="ar-SA" sz="2200" b="1" dirty="0"/>
              <a:t>و </a:t>
            </a:r>
            <a:r>
              <a:rPr lang="ar-SA" sz="2200" b="1" dirty="0" smtClean="0"/>
              <a:t>الحسين حفيدا الرسول </a:t>
            </a:r>
            <a:r>
              <a:rPr lang="ar-SA" sz="2200" dirty="0"/>
              <a:t>صلى الله عليه وسلم </a:t>
            </a:r>
            <a:r>
              <a:rPr lang="ar-SA" sz="2200" b="1" dirty="0"/>
              <a:t>على </a:t>
            </a:r>
            <a:r>
              <a:rPr lang="ar-SA" sz="2200" b="1" dirty="0" smtClean="0"/>
              <a:t>الأخلاق الفاضلة </a:t>
            </a:r>
            <a:r>
              <a:rPr lang="ar-SA" sz="2200" b="1" dirty="0"/>
              <a:t>و </a:t>
            </a:r>
            <a:r>
              <a:rPr lang="ar-SA" sz="2200" b="1" dirty="0" smtClean="0"/>
              <a:t>التمسك بأحكام الدين </a:t>
            </a:r>
            <a:r>
              <a:rPr lang="ar-SA" sz="2200" b="1" dirty="0"/>
              <a:t>، وقد </a:t>
            </a:r>
            <a:r>
              <a:rPr lang="ar-SA" sz="2200" b="1" dirty="0" smtClean="0"/>
              <a:t>سارا على نهج </a:t>
            </a:r>
            <a:r>
              <a:rPr lang="ar-SA" sz="2200" b="1" dirty="0"/>
              <a:t>جدّهم </a:t>
            </a:r>
            <a:r>
              <a:rPr lang="ar-SA" sz="2200" b="1" dirty="0" smtClean="0"/>
              <a:t>الرسول الكريم </a:t>
            </a:r>
            <a:r>
              <a:rPr lang="ar-SA" sz="2200" dirty="0"/>
              <a:t>صلى الله عليه وسلم </a:t>
            </a:r>
            <a:r>
              <a:rPr lang="ar-SA" sz="2200" b="1" dirty="0"/>
              <a:t>في </a:t>
            </a:r>
            <a:r>
              <a:rPr lang="ar-SA" sz="2200" b="1" dirty="0" smtClean="0"/>
              <a:t>العبادة </a:t>
            </a:r>
            <a:r>
              <a:rPr lang="ar-SA" sz="2200" b="1" dirty="0"/>
              <a:t>و </a:t>
            </a:r>
            <a:r>
              <a:rPr lang="ar-SA" sz="2200" b="1" dirty="0" smtClean="0"/>
              <a:t>العمل </a:t>
            </a:r>
            <a:r>
              <a:rPr lang="ar-SA" sz="2200" b="1" dirty="0"/>
              <a:t>.</a:t>
            </a:r>
            <a:r>
              <a:rPr lang="ar-SA" sz="2200" b="1" dirty="0" smtClean="0"/>
              <a:t>وذات </a:t>
            </a:r>
            <a:r>
              <a:rPr lang="ar-SA" sz="2200" b="1" dirty="0"/>
              <a:t>يوم </a:t>
            </a:r>
            <a:r>
              <a:rPr lang="ar-SA" sz="2200" b="1" dirty="0" smtClean="0"/>
              <a:t>حينما كانا صغيري السن ذهبا إلى مكان الوضوء </a:t>
            </a:r>
            <a:r>
              <a:rPr lang="ar-SA" sz="2200" b="1" dirty="0"/>
              <a:t>، </a:t>
            </a:r>
            <a:r>
              <a:rPr lang="ar-SA" sz="2200" b="1" dirty="0" smtClean="0"/>
              <a:t>فشاهدا رجلاً كبيرا </a:t>
            </a:r>
            <a:r>
              <a:rPr lang="ar-SA" sz="2200" b="1" dirty="0"/>
              <a:t>لا </a:t>
            </a:r>
            <a:r>
              <a:rPr lang="ar-SA" sz="2200" b="1" dirty="0" smtClean="0"/>
              <a:t>يحسن الوضوء </a:t>
            </a:r>
            <a:r>
              <a:rPr lang="ar-SA" sz="2200" b="1" dirty="0"/>
              <a:t>؛ فلا يتم </a:t>
            </a:r>
            <a:r>
              <a:rPr lang="ar-SA" sz="2200" b="1" dirty="0" smtClean="0"/>
              <a:t>غسل الأعضاء كاملة .</a:t>
            </a:r>
          </a:p>
          <a:p>
            <a:r>
              <a:rPr lang="ar-SA" sz="2200" b="1" dirty="0" smtClean="0"/>
              <a:t> تضايقا و أرادا نصح الرجل ، ولكن </a:t>
            </a:r>
            <a:r>
              <a:rPr lang="ar-SA" sz="2200" b="1" dirty="0"/>
              <a:t>كيف </a:t>
            </a:r>
            <a:r>
              <a:rPr lang="ar-SA" sz="2200" b="1" dirty="0" smtClean="0"/>
              <a:t>السبيل إلى </a:t>
            </a:r>
            <a:r>
              <a:rPr lang="ar-SA" sz="2200" b="1" dirty="0"/>
              <a:t>ذلك ؟</a:t>
            </a:r>
            <a:endParaRPr lang="ar-SA" sz="2200" dirty="0"/>
          </a:p>
        </p:txBody>
      </p:sp>
    </p:spTree>
    <p:extLst>
      <p:ext uri="{BB962C8B-B14F-4D97-AF65-F5344CB8AC3E}">
        <p14:creationId xmlns:p14="http://schemas.microsoft.com/office/powerpoint/2010/main" val="2592453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624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" y="825439"/>
            <a:ext cx="9011510" cy="5966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665" y="55134"/>
            <a:ext cx="2274871" cy="9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60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441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259" y="74996"/>
            <a:ext cx="2632695" cy="109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080"/>
            <a:ext cx="3288704" cy="5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08" y="116632"/>
            <a:ext cx="30480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4" y="1126773"/>
            <a:ext cx="8889454" cy="568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51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1" y="52551"/>
            <a:ext cx="8966795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248895" y="4941168"/>
            <a:ext cx="724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</a:rPr>
              <a:t>مشعل</a:t>
            </a:r>
            <a:r>
              <a:rPr lang="ar-SA" sz="2000" b="1" dirty="0" smtClean="0"/>
              <a:t> </a:t>
            </a:r>
            <a:endParaRPr lang="ar-SA" sz="2000" dirty="0"/>
          </a:p>
        </p:txBody>
      </p:sp>
      <p:sp>
        <p:nvSpPr>
          <p:cNvPr id="4" name="مستطيل 3"/>
          <p:cNvSpPr/>
          <p:nvPr/>
        </p:nvSpPr>
        <p:spPr>
          <a:xfrm>
            <a:off x="3634420" y="4941168"/>
            <a:ext cx="654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</a:rPr>
              <a:t>المعلم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79512" y="5704506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بدأ </a:t>
            </a:r>
            <a:r>
              <a:rPr lang="ar-SA" b="1" dirty="0">
                <a:solidFill>
                  <a:srgbClr val="0000FF"/>
                </a:solidFill>
              </a:rPr>
              <a:t>الحوار : </a:t>
            </a:r>
            <a:r>
              <a:rPr lang="ar-SA" b="1" dirty="0" smtClean="0">
                <a:solidFill>
                  <a:srgbClr val="0000FF"/>
                </a:solidFill>
              </a:rPr>
              <a:t>مشعل </a:t>
            </a:r>
            <a:r>
              <a:rPr lang="ar-SA" b="1" dirty="0">
                <a:solidFill>
                  <a:srgbClr val="0000FF"/>
                </a:solidFill>
              </a:rPr>
              <a:t>. </a:t>
            </a:r>
            <a:r>
              <a:rPr lang="ar-SA" b="1" dirty="0" smtClean="0">
                <a:solidFill>
                  <a:srgbClr val="0000FF"/>
                </a:solidFill>
              </a:rPr>
              <a:t>وبدأه بالسلام </a:t>
            </a:r>
            <a:r>
              <a:rPr lang="ar-SA" b="1" dirty="0">
                <a:solidFill>
                  <a:srgbClr val="0000FF"/>
                </a:solidFill>
              </a:rPr>
              <a:t>على معلِّمه </a:t>
            </a:r>
            <a:r>
              <a:rPr lang="ar-SA" b="1" dirty="0" smtClean="0">
                <a:solidFill>
                  <a:srgbClr val="0000FF"/>
                </a:solidFill>
              </a:rPr>
              <a:t>واستئذانه </a:t>
            </a:r>
            <a:r>
              <a:rPr lang="ar-SA" b="1" dirty="0">
                <a:solidFill>
                  <a:srgbClr val="0000FF"/>
                </a:solidFill>
              </a:rPr>
              <a:t>في طرح </a:t>
            </a:r>
            <a:r>
              <a:rPr lang="ar-SA" b="1" dirty="0" smtClean="0">
                <a:solidFill>
                  <a:srgbClr val="0000FF"/>
                </a:solidFill>
              </a:rPr>
              <a:t>أسئلة </a:t>
            </a:r>
            <a:r>
              <a:rPr lang="ar-SA" b="1" dirty="0">
                <a:solidFill>
                  <a:srgbClr val="0000FF"/>
                </a:solidFill>
              </a:rPr>
              <a:t>تتعلَّق بالبطاقةِ </a:t>
            </a:r>
            <a:r>
              <a:rPr lang="ar-SA" b="1" dirty="0" smtClean="0">
                <a:solidFill>
                  <a:srgbClr val="0000FF"/>
                </a:solidFill>
              </a:rPr>
              <a:t>الشخصية </a:t>
            </a:r>
            <a:r>
              <a:rPr lang="ar-SA" b="1" dirty="0">
                <a:solidFill>
                  <a:srgbClr val="0000FF"/>
                </a:solidFill>
              </a:rPr>
              <a:t>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35696" y="6454554"/>
            <a:ext cx="5742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أنهاه </a:t>
            </a:r>
            <a:r>
              <a:rPr lang="ar-SA" b="1" dirty="0">
                <a:solidFill>
                  <a:srgbClr val="0000FF"/>
                </a:solidFill>
              </a:rPr>
              <a:t>: </a:t>
            </a:r>
            <a:r>
              <a:rPr lang="ar-SA" b="1" dirty="0" smtClean="0">
                <a:solidFill>
                  <a:srgbClr val="0000FF"/>
                </a:solidFill>
              </a:rPr>
              <a:t>مشعل أيضا </a:t>
            </a:r>
            <a:r>
              <a:rPr lang="ar-SA" b="1" dirty="0">
                <a:solidFill>
                  <a:srgbClr val="0000FF"/>
                </a:solidFill>
              </a:rPr>
              <a:t>، وقد </a:t>
            </a:r>
            <a:r>
              <a:rPr lang="ar-SA" b="1" dirty="0" smtClean="0">
                <a:solidFill>
                  <a:srgbClr val="0000FF"/>
                </a:solidFill>
              </a:rPr>
              <a:t>أنهاه بشكر </a:t>
            </a:r>
            <a:r>
              <a:rPr lang="ar-SA" b="1" dirty="0">
                <a:solidFill>
                  <a:srgbClr val="0000FF"/>
                </a:solidFill>
              </a:rPr>
              <a:t>معلمه على ما زوَّده به من معلومات .</a:t>
            </a:r>
            <a:endParaRPr lang="ar-SA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4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1" y="144016"/>
            <a:ext cx="8966735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788024" y="48840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مِشعل يسأل </a:t>
            </a:r>
            <a:r>
              <a:rPr lang="ar-SA" b="1" dirty="0">
                <a:solidFill>
                  <a:srgbClr val="0000FF"/>
                </a:solidFill>
              </a:rPr>
              <a:t>، والمعلِّم </a:t>
            </a:r>
            <a:r>
              <a:rPr lang="ar-SA" b="1" dirty="0" smtClean="0">
                <a:solidFill>
                  <a:srgbClr val="0000FF"/>
                </a:solidFill>
              </a:rPr>
              <a:t>يجيب 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779912" y="1217772"/>
            <a:ext cx="3635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الهُويَّة </a:t>
            </a:r>
            <a:r>
              <a:rPr lang="ar-SA" b="1" dirty="0" smtClean="0">
                <a:solidFill>
                  <a:srgbClr val="0000FF"/>
                </a:solidFill>
              </a:rPr>
              <a:t>أو الجنسيَّة أو </a:t>
            </a:r>
            <a:r>
              <a:rPr lang="ar-SA" b="1" dirty="0">
                <a:solidFill>
                  <a:srgbClr val="0000FF"/>
                </a:solidFill>
              </a:rPr>
              <a:t>البطاقة </a:t>
            </a:r>
            <a:r>
              <a:rPr lang="ar-SA" b="1" dirty="0" smtClean="0">
                <a:solidFill>
                  <a:srgbClr val="0000FF"/>
                </a:solidFill>
              </a:rPr>
              <a:t>الشخصيَّة </a:t>
            </a:r>
            <a:r>
              <a:rPr lang="ar-SA" b="1" dirty="0">
                <a:solidFill>
                  <a:srgbClr val="0000FF"/>
                </a:solidFill>
              </a:rPr>
              <a:t>..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203848" y="2348880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الجواب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736993" y="2687900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نهايته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020190" y="2677390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كل </a:t>
            </a:r>
            <a:r>
              <a:rPr lang="ar-SA" b="1" dirty="0" smtClean="0">
                <a:solidFill>
                  <a:srgbClr val="FF0000"/>
                </a:solidFill>
              </a:rPr>
              <a:t>سطر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5496" y="2708920"/>
            <a:ext cx="13821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rgbClr val="FF0000"/>
                </a:solidFill>
              </a:rPr>
              <a:t>المتكلِّم </a:t>
            </a:r>
            <a:r>
              <a:rPr lang="ar-SA" sz="1600" b="1" dirty="0" smtClean="0">
                <a:solidFill>
                  <a:srgbClr val="FF0000"/>
                </a:solidFill>
              </a:rPr>
              <a:t>أو </a:t>
            </a:r>
            <a:r>
              <a:rPr lang="ar-SA" sz="1600" b="1" dirty="0">
                <a:solidFill>
                  <a:srgbClr val="FF0000"/>
                </a:solidFill>
              </a:rPr>
              <a:t>المحاور</a:t>
            </a:r>
            <a:endParaRPr lang="ar-SA" sz="16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267744" y="3657798"/>
            <a:ext cx="4067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سلَّمَ مشعل </a:t>
            </a:r>
            <a:r>
              <a:rPr lang="ar-SA" sz="2000" b="1" dirty="0">
                <a:solidFill>
                  <a:srgbClr val="6600CC"/>
                </a:solidFill>
              </a:rPr>
              <a:t>عَلى معلمه ورَحبَ بِهِ </a:t>
            </a:r>
            <a:r>
              <a:rPr lang="ar-SA" sz="2000" b="1" dirty="0" smtClean="0">
                <a:solidFill>
                  <a:srgbClr val="6600CC"/>
                </a:solidFill>
              </a:rPr>
              <a:t>واستأذنَهُ </a:t>
            </a:r>
            <a:r>
              <a:rPr lang="ar-SA" sz="2000" b="1" dirty="0">
                <a:solidFill>
                  <a:srgbClr val="6600CC"/>
                </a:solidFill>
              </a:rPr>
              <a:t>في </a:t>
            </a:r>
            <a:endParaRPr lang="ar-SA" sz="2000" b="1" dirty="0" smtClean="0">
              <a:solidFill>
                <a:srgbClr val="6600CC"/>
              </a:solidFill>
            </a:endParaRPr>
          </a:p>
          <a:p>
            <a:r>
              <a:rPr lang="ar-SA" sz="2000" b="1" dirty="0" smtClean="0">
                <a:solidFill>
                  <a:srgbClr val="6600CC"/>
                </a:solidFill>
              </a:rPr>
              <a:t>طرح أَسئِلَةٍ </a:t>
            </a:r>
            <a:r>
              <a:rPr lang="ar-SA" sz="2000" b="1" dirty="0">
                <a:solidFill>
                  <a:srgbClr val="6600CC"/>
                </a:solidFill>
              </a:rPr>
              <a:t>تَتَعلَّقُ بالبِطاقةِ </a:t>
            </a:r>
            <a:r>
              <a:rPr lang="ar-SA" sz="2000" b="1" dirty="0" smtClean="0">
                <a:solidFill>
                  <a:srgbClr val="6600CC"/>
                </a:solidFill>
              </a:rPr>
              <a:t>الَّشخصيَّة </a:t>
            </a:r>
            <a:r>
              <a:rPr lang="ar-SA" sz="2000" b="1" dirty="0">
                <a:solidFill>
                  <a:srgbClr val="6600CC"/>
                </a:solidFill>
              </a:rPr>
              <a:t>.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164288" y="5013176"/>
            <a:ext cx="1025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مشعل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418310" y="5024904"/>
            <a:ext cx="227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البطاقة </a:t>
            </a:r>
            <a:r>
              <a:rPr lang="ar-SA" b="1" dirty="0" smtClean="0">
                <a:solidFill>
                  <a:srgbClr val="0000FF"/>
                </a:solidFill>
              </a:rPr>
              <a:t>الشخصية أوالهويَّة</a:t>
            </a:r>
            <a:r>
              <a:rPr lang="ar-SA" b="1" dirty="0">
                <a:solidFill>
                  <a:srgbClr val="0000FF"/>
                </a:solidFill>
              </a:rPr>
              <a:t>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962192" y="5023686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المعلم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366768" y="6000268"/>
            <a:ext cx="40895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CC3300"/>
                </a:solidFill>
              </a:rPr>
              <a:t>شكر مشعل </a:t>
            </a:r>
            <a:r>
              <a:rPr lang="ar-SA" sz="2000" b="1" dirty="0">
                <a:solidFill>
                  <a:srgbClr val="CC3300"/>
                </a:solidFill>
              </a:rPr>
              <a:t>معلمه على ما زوَّده به من معلومات</a:t>
            </a:r>
            <a:endParaRPr lang="ar-SA" sz="2000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83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8777912" cy="634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51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42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578205" y="2915150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</a:rPr>
              <a:t>مصطفى وأخته غالية 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436096" y="3738052"/>
            <a:ext cx="1939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ذوو الاحتياجات </a:t>
            </a:r>
            <a:r>
              <a:rPr lang="ar-SA" b="1" dirty="0" smtClean="0">
                <a:solidFill>
                  <a:srgbClr val="6600CC"/>
                </a:solidFill>
              </a:rPr>
              <a:t>الخاصة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364088" y="4602148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</a:rPr>
              <a:t>أنا أشعر </a:t>
            </a:r>
            <a:r>
              <a:rPr lang="ar-SA" b="1" dirty="0">
                <a:solidFill>
                  <a:srgbClr val="6600CC"/>
                </a:solidFill>
              </a:rPr>
              <a:t>بالحزن يا </a:t>
            </a:r>
            <a:r>
              <a:rPr lang="ar-SA" b="1" dirty="0" smtClean="0">
                <a:solidFill>
                  <a:srgbClr val="6600CC"/>
                </a:solidFill>
              </a:rPr>
              <a:t>أختاه </a:t>
            </a:r>
            <a:r>
              <a:rPr lang="ar-SA" b="1" dirty="0">
                <a:solidFill>
                  <a:srgbClr val="6600CC"/>
                </a:solidFill>
              </a:rPr>
              <a:t>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819799" y="5437494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</a:rPr>
              <a:t>لا يأس </a:t>
            </a:r>
            <a:r>
              <a:rPr lang="ar-SA" b="1" dirty="0">
                <a:solidFill>
                  <a:srgbClr val="6600CC"/>
                </a:solidFill>
              </a:rPr>
              <a:t>مع </a:t>
            </a:r>
            <a:r>
              <a:rPr lang="ar-SA" b="1" dirty="0" smtClean="0">
                <a:solidFill>
                  <a:srgbClr val="6600CC"/>
                </a:solidFill>
              </a:rPr>
              <a:t>الحياة 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834395" y="627006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الَّشرطة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656190" y="6246260"/>
            <a:ext cx="370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ــــ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761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7047"/>
            <a:ext cx="8928992" cy="480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17232"/>
            <a:ext cx="360139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215194" y="899428"/>
            <a:ext cx="4139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</a:rPr>
              <a:t>إخبار مصطفى أخته بشعوره </a:t>
            </a:r>
            <a:r>
              <a:rPr lang="ar-SA" b="1" dirty="0">
                <a:solidFill>
                  <a:srgbClr val="6600CC"/>
                </a:solidFill>
              </a:rPr>
              <a:t>بالحزن في هذا </a:t>
            </a:r>
            <a:r>
              <a:rPr lang="ar-SA" b="1" dirty="0" smtClean="0">
                <a:solidFill>
                  <a:srgbClr val="6600CC"/>
                </a:solidFill>
              </a:rPr>
              <a:t>اليوم 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324091" y="2638130"/>
            <a:ext cx="848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مصطفى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42366" y="2645860"/>
            <a:ext cx="6206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غالية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561500" y="2657588"/>
            <a:ext cx="19351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ذوو الحاجات </a:t>
            </a:r>
            <a:r>
              <a:rPr lang="ar-SA" sz="2000" b="1" dirty="0" smtClean="0">
                <a:solidFill>
                  <a:srgbClr val="FF0000"/>
                </a:solidFill>
              </a:rPr>
              <a:t>الخاصة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92288" y="3985606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             سعادة مصطفى </a:t>
            </a:r>
            <a:r>
              <a:rPr lang="ar-SA" b="1" dirty="0">
                <a:solidFill>
                  <a:srgbClr val="0000FF"/>
                </a:solidFill>
              </a:rPr>
              <a:t>بحديث </a:t>
            </a:r>
            <a:r>
              <a:rPr lang="ar-SA" b="1" dirty="0" smtClean="0">
                <a:solidFill>
                  <a:srgbClr val="0000FF"/>
                </a:solidFill>
              </a:rPr>
              <a:t>أخته </a:t>
            </a:r>
            <a:r>
              <a:rPr lang="ar-SA" b="1" dirty="0">
                <a:solidFill>
                  <a:srgbClr val="0000FF"/>
                </a:solidFill>
              </a:rPr>
              <a:t>ودعوته للوقوف </a:t>
            </a:r>
            <a:endParaRPr lang="ar-SA" b="1" dirty="0" smtClean="0">
              <a:solidFill>
                <a:srgbClr val="0000FF"/>
              </a:solidFill>
            </a:endParaRPr>
          </a:p>
          <a:p>
            <a:endParaRPr lang="ar-SA" sz="700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مع المعوقين ومساندتهم </a:t>
            </a:r>
            <a:r>
              <a:rPr lang="ar-SA" b="1" dirty="0">
                <a:solidFill>
                  <a:srgbClr val="0000FF"/>
                </a:solidFill>
              </a:rPr>
              <a:t>ليحققوا </a:t>
            </a:r>
            <a:r>
              <a:rPr lang="ar-SA" b="1" dirty="0" smtClean="0">
                <a:solidFill>
                  <a:srgbClr val="0000FF"/>
                </a:solidFill>
              </a:rPr>
              <a:t>آمالهم .</a:t>
            </a:r>
            <a:endParaRPr lang="ar-SA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9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5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91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72" y="92964"/>
            <a:ext cx="2483916" cy="103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16" y="260648"/>
            <a:ext cx="4309228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50193"/>
            <a:ext cx="8856984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60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061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04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060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52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624"/>
            <a:ext cx="6624637" cy="548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3695873" cy="102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666558" y="2101326"/>
            <a:ext cx="705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تساءل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652120" y="2729940"/>
            <a:ext cx="705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تراءى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979839" y="2103296"/>
            <a:ext cx="6335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تفاءل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07704" y="2730348"/>
            <a:ext cx="705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تشاءم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706379" y="4458132"/>
            <a:ext cx="8098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كساءان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744074" y="5097664"/>
            <a:ext cx="779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حذاءان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016580" y="4458540"/>
            <a:ext cx="7729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قراءات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912270" y="5096102"/>
            <a:ext cx="8595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err="1" smtClean="0">
                <a:solidFill>
                  <a:srgbClr val="FF0000"/>
                </a:solidFill>
              </a:rPr>
              <a:t>مروءات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6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" y="116632"/>
            <a:ext cx="860943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209" y="55134"/>
            <a:ext cx="18192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05264"/>
            <a:ext cx="3518332" cy="95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62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211" y="1038033"/>
            <a:ext cx="5546325" cy="567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5915"/>
            <a:ext cx="2627932" cy="101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211" y="96813"/>
            <a:ext cx="2361864" cy="7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6" y="55134"/>
            <a:ext cx="3475695" cy="1668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244827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3035919" cy="168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" y="5144543"/>
            <a:ext cx="3034623" cy="164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023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018"/>
            <a:ext cx="5772246" cy="3266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17540"/>
            <a:ext cx="5700238" cy="332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2357477" cy="170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6" y="2561530"/>
            <a:ext cx="2955839" cy="182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" y="4653136"/>
            <a:ext cx="2954577" cy="1786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78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7182544" y="1525262"/>
            <a:ext cx="1709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solidFill>
                  <a:srgbClr val="0000FF"/>
                </a:solidFill>
              </a:rPr>
              <a:t>أبو </a:t>
            </a:r>
            <a:r>
              <a:rPr lang="ar-SA" sz="2000" b="1" dirty="0" smtClean="0">
                <a:solidFill>
                  <a:srgbClr val="0000FF"/>
                </a:solidFill>
              </a:rPr>
              <a:t>القاسم الشابي</a:t>
            </a:r>
            <a:endParaRPr lang="ar-SA" sz="2000" b="1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743586" y="1526824"/>
            <a:ext cx="1174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00FF"/>
                </a:solidFill>
              </a:rPr>
              <a:t>حرف الراء</a:t>
            </a:r>
            <a:endParaRPr lang="ar-SA" sz="2000" b="1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845997" y="1268760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00000"/>
                </a:solidFill>
              </a:rPr>
              <a:t>مرح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067944" y="1289780"/>
            <a:ext cx="670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نضحك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88903" y="1526480"/>
            <a:ext cx="675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نركض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95936" y="1547500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نشدو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59687" y="1793836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نرقص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973132" y="1814856"/>
            <a:ext cx="551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اللهو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536540" y="1403484"/>
            <a:ext cx="6944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البلابل</a:t>
            </a:r>
            <a:endParaRPr lang="ar-SA" sz="2000" b="1" dirty="0">
              <a:solidFill>
                <a:srgbClr val="6600CC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507697" y="1670840"/>
            <a:ext cx="768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الزنابق</a:t>
            </a:r>
            <a:endParaRPr lang="ar-SA" sz="2000" b="1" dirty="0">
              <a:solidFill>
                <a:srgbClr val="6600CC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961739" y="1258250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الجداول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088121" y="1505804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أعشاش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97284" y="1516314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المروج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941525" y="1763524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الغدير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292080" y="4581128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إنـّـا</a:t>
            </a:r>
            <a:endParaRPr lang="ar-SA" dirty="0"/>
          </a:p>
        </p:txBody>
      </p:sp>
      <p:sp>
        <p:nvSpPr>
          <p:cNvPr id="18" name="مستطيل 17"/>
          <p:cNvSpPr/>
          <p:nvPr/>
        </p:nvSpPr>
        <p:spPr>
          <a:xfrm>
            <a:off x="6875045" y="4581128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زمن</a:t>
            </a:r>
            <a:endParaRPr lang="ar-SA" dirty="0"/>
          </a:p>
        </p:txBody>
      </p:sp>
      <p:sp>
        <p:nvSpPr>
          <p:cNvPr id="19" name="مستطيل 18"/>
          <p:cNvSpPr/>
          <p:nvPr/>
        </p:nvSpPr>
        <p:spPr>
          <a:xfrm>
            <a:off x="7005973" y="5517232"/>
            <a:ext cx="447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لفي</a:t>
            </a:r>
            <a:endParaRPr lang="ar-SA" dirty="0"/>
          </a:p>
        </p:txBody>
      </p:sp>
      <p:sp>
        <p:nvSpPr>
          <p:cNvPr id="20" name="مستطيل 19"/>
          <p:cNvSpPr/>
          <p:nvPr/>
        </p:nvSpPr>
        <p:spPr>
          <a:xfrm>
            <a:off x="5200847" y="5651956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الطفولة</a:t>
            </a:r>
            <a:endParaRPr lang="ar-SA" dirty="0"/>
          </a:p>
        </p:txBody>
      </p:sp>
      <p:sp>
        <p:nvSpPr>
          <p:cNvPr id="21" name="مستطيل 20"/>
          <p:cNvSpPr/>
          <p:nvPr/>
        </p:nvSpPr>
        <p:spPr>
          <a:xfrm>
            <a:off x="1629936" y="4581128"/>
            <a:ext cx="288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و</a:t>
            </a:r>
            <a:endParaRPr lang="ar-SA" dirty="0"/>
          </a:p>
        </p:txBody>
      </p:sp>
      <p:sp>
        <p:nvSpPr>
          <p:cNvPr id="22" name="مستطيل 21"/>
          <p:cNvSpPr/>
          <p:nvPr/>
        </p:nvSpPr>
        <p:spPr>
          <a:xfrm>
            <a:off x="2919033" y="4519630"/>
            <a:ext cx="716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الطّهُور</a:t>
            </a:r>
            <a:endParaRPr lang="ar-SA" dirty="0"/>
          </a:p>
        </p:txBody>
      </p:sp>
      <p:sp>
        <p:nvSpPr>
          <p:cNvPr id="23" name="مستطيل 22"/>
          <p:cNvSpPr/>
          <p:nvPr/>
        </p:nvSpPr>
        <p:spPr>
          <a:xfrm>
            <a:off x="3347035" y="5517232"/>
            <a:ext cx="288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و</a:t>
            </a:r>
            <a:endParaRPr lang="ar-SA" dirty="0"/>
          </a:p>
        </p:txBody>
      </p:sp>
      <p:sp>
        <p:nvSpPr>
          <p:cNvPr id="24" name="مستطيل 23"/>
          <p:cNvSpPr/>
          <p:nvPr/>
        </p:nvSpPr>
        <p:spPr>
          <a:xfrm>
            <a:off x="1434508" y="5651956"/>
            <a:ext cx="688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البراءة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87996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3229E-6 L 0.17257 0.26694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8" y="13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14365E-6 L -0.06233 0.1307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6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3229E-6 L -0.11406 0.26694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13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58478E-6 L -0.00677 0.11103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5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14365E-6 L 0.00799 0.1307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6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58478E-6 L 0.14011 0.11103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5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3229E-6 L 0.0776 0.26694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13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65487E-6 L -0.13402 0.27597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3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5" grpId="0"/>
      <p:bldP spid="14" grpId="0"/>
      <p:bldP spid="15" grpId="0"/>
      <p:bldP spid="16" grpId="0"/>
      <p:bldP spid="13" grpId="0"/>
      <p:bldP spid="13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18" y="116632"/>
            <a:ext cx="8804870" cy="660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5364088" y="950760"/>
            <a:ext cx="338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ـــ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377462" y="951168"/>
            <a:ext cx="338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ـــ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534852" y="951168"/>
            <a:ext cx="338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ـــ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573711" y="970218"/>
            <a:ext cx="7264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الوادي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610992" y="980728"/>
            <a:ext cx="780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المروج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76004" y="980728"/>
            <a:ext cx="6623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الغدير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762828" y="980728"/>
            <a:ext cx="811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الجداول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508104" y="4829090"/>
            <a:ext cx="538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نبني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139952" y="4829090"/>
            <a:ext cx="5629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نبكي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699792" y="4880078"/>
            <a:ext cx="696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المُظلم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466064" y="4860212"/>
            <a:ext cx="550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نهدم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063146" y="4869160"/>
            <a:ext cx="724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نضحك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699792" y="4869160"/>
            <a:ext cx="6559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المنير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055910" y="5477162"/>
            <a:ext cx="1324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نحن نبني و لا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932040" y="5940740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مع بعضنا في الفصل .</a:t>
            </a:r>
            <a:endParaRPr lang="ar-SA" sz="2000" b="1" dirty="0">
              <a:solidFill>
                <a:srgbClr val="00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292342" y="6402756"/>
            <a:ext cx="3167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00"/>
                </a:solidFill>
              </a:rPr>
              <a:t>تسامرنا تحت نور القمر              .</a:t>
            </a:r>
            <a:endParaRPr lang="ar-SA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7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70645E-6 L -0.39358 0.107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46056E-6 L -0.48785 0.2033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92" y="10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70645E-6 L -0.19306 0.306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53" y="15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0645E-6 L -0.28767 0.4011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92" y="20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8.44321E-7 L 0.01389 0.08744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4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5147E-6 L 0.31546 0.1598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4" y="7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5147E-6 L 0.22413 0.22276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11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008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072740" y="877190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✔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025068" y="1772816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✔</a:t>
            </a:r>
          </a:p>
        </p:txBody>
      </p:sp>
      <p:sp>
        <p:nvSpPr>
          <p:cNvPr id="2" name="مستطيل 1"/>
          <p:cNvSpPr/>
          <p:nvPr/>
        </p:nvSpPr>
        <p:spPr>
          <a:xfrm>
            <a:off x="6751763" y="3994554"/>
            <a:ext cx="81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</a:rPr>
              <a:t>الـزمن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487220" y="4387342"/>
            <a:ext cx="902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المروج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3484012" y="4755112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الزنابق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762983" y="5155222"/>
            <a:ext cx="756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الغدير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702068" y="5531702"/>
            <a:ext cx="83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الوادي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479089" y="5931812"/>
            <a:ext cx="989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الأسراب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559652" y="6322164"/>
            <a:ext cx="901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الفراش</a:t>
            </a:r>
          </a:p>
        </p:txBody>
      </p:sp>
    </p:spTree>
    <p:extLst>
      <p:ext uri="{BB962C8B-B14F-4D97-AF65-F5344CB8AC3E}">
        <p14:creationId xmlns:p14="http://schemas.microsoft.com/office/powerpoint/2010/main" val="35526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9593"/>
            <a:ext cx="8856984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48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34" y="8251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0514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86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810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150"/>
            <a:ext cx="8928992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8110403" y="692696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✔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8150881" y="1823804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✔</a:t>
            </a:r>
          </a:p>
        </p:txBody>
      </p:sp>
      <p:sp>
        <p:nvSpPr>
          <p:cNvPr id="2" name="شكل بيضاوي 1"/>
          <p:cNvSpPr/>
          <p:nvPr/>
        </p:nvSpPr>
        <p:spPr>
          <a:xfrm>
            <a:off x="4037976" y="3119948"/>
            <a:ext cx="936104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5519198" y="4222306"/>
            <a:ext cx="2759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يوحي </a:t>
            </a:r>
            <a:r>
              <a:rPr lang="ar-SA" sz="2000" b="1" dirty="0" smtClean="0">
                <a:solidFill>
                  <a:srgbClr val="0000FF"/>
                </a:solidFill>
              </a:rPr>
              <a:t>بأحلام الأطفال </a:t>
            </a:r>
            <a:r>
              <a:rPr lang="ar-SA" sz="2000" b="1" dirty="0">
                <a:solidFill>
                  <a:srgbClr val="0000FF"/>
                </a:solidFill>
              </a:rPr>
              <a:t>و </a:t>
            </a:r>
            <a:r>
              <a:rPr lang="ar-SA" sz="2000" b="1" dirty="0" smtClean="0">
                <a:solidFill>
                  <a:srgbClr val="0000FF"/>
                </a:solidFill>
              </a:rPr>
              <a:t>آمالهم </a:t>
            </a:r>
            <a:r>
              <a:rPr lang="ar-SA" sz="2000" b="1" dirty="0">
                <a:solidFill>
                  <a:srgbClr val="0000FF"/>
                </a:solidFill>
              </a:rPr>
              <a:t>.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134389" y="5086402"/>
            <a:ext cx="3038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يوحي </a:t>
            </a:r>
            <a:r>
              <a:rPr lang="ar-SA" b="1" dirty="0" smtClean="0">
                <a:solidFill>
                  <a:srgbClr val="0000FF"/>
                </a:solidFill>
              </a:rPr>
              <a:t>بالحيوية </a:t>
            </a:r>
            <a:r>
              <a:rPr lang="ar-SA" b="1" dirty="0">
                <a:solidFill>
                  <a:srgbClr val="0000FF"/>
                </a:solidFill>
              </a:rPr>
              <a:t>و </a:t>
            </a:r>
            <a:r>
              <a:rPr lang="ar-SA" b="1" dirty="0" smtClean="0">
                <a:solidFill>
                  <a:srgbClr val="0000FF"/>
                </a:solidFill>
              </a:rPr>
              <a:t>النشاط وحب اللعب </a:t>
            </a:r>
            <a:r>
              <a:rPr lang="ar-SA" b="1" dirty="0">
                <a:solidFill>
                  <a:srgbClr val="0000FF"/>
                </a:solidFill>
              </a:rPr>
              <a:t>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02270" y="5373216"/>
            <a:ext cx="33336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7030A0"/>
                </a:solidFill>
              </a:rPr>
              <a:t>نشدو ونرقص كالبلابل للحياة </a:t>
            </a:r>
            <a:r>
              <a:rPr lang="ar-SA" sz="2000" b="1" dirty="0">
                <a:solidFill>
                  <a:srgbClr val="7030A0"/>
                </a:solidFill>
              </a:rPr>
              <a:t>وللحبور</a:t>
            </a:r>
            <a:endParaRPr lang="ar-SA" sz="2000" dirty="0">
              <a:solidFill>
                <a:srgbClr val="7030A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39552" y="6309320"/>
            <a:ext cx="353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7030A0"/>
                </a:solidFill>
              </a:rPr>
              <a:t>لا </a:t>
            </a:r>
            <a:r>
              <a:rPr lang="ar-SA" sz="2000" b="1" dirty="0" smtClean="0">
                <a:solidFill>
                  <a:srgbClr val="7030A0"/>
                </a:solidFill>
              </a:rPr>
              <a:t>نسأم اللهو الجميل وليس يدركنا الفتور</a:t>
            </a:r>
            <a:endParaRPr lang="ar-SA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6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644"/>
            <a:ext cx="8784975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571999" y="1978330"/>
            <a:ext cx="37261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إكساب الجسم القوة </a:t>
            </a:r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 </a:t>
            </a:r>
            <a:r>
              <a:rPr lang="ar-SA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الحيوية والنشاط </a:t>
            </a:r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ar-SA" dirty="0">
              <a:solidFill>
                <a:srgbClr val="7030A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209749" y="2348880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التمتع بالصحة الجيدة </a:t>
            </a:r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ar-SA" dirty="0">
              <a:solidFill>
                <a:srgbClr val="7030A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875159" y="2728378"/>
            <a:ext cx="3430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تقوية </a:t>
            </a:r>
            <a:r>
              <a:rPr lang="ar-SA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العلاقات الأخوية </a:t>
            </a:r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بين </a:t>
            </a:r>
            <a:r>
              <a:rPr lang="ar-SA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الأصدقاء </a:t>
            </a:r>
            <a:r>
              <a:rPr lang="ar-SA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ar-SA" dirty="0">
              <a:solidFill>
                <a:srgbClr val="7030A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8" y="3429000"/>
            <a:ext cx="2784355" cy="78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18645"/>
            <a:ext cx="8640960" cy="195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20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91337"/>
            <a:ext cx="2880320" cy="1033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2524513" cy="7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68952" cy="525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290350" y="1967820"/>
            <a:ext cx="6206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الواو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263100" y="2792656"/>
            <a:ext cx="6479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الفاء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436096" y="3635732"/>
            <a:ext cx="420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ثمَّ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397984" y="196938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تدل على المشاركة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46166" y="2770418"/>
            <a:ext cx="40238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تدل على المشاركة مع الترتيب و التعقيب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49594" y="3625974"/>
            <a:ext cx="40398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تدل على المشاركة مع الترتيب و التراخي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148064" y="4418062"/>
            <a:ext cx="758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الأمثلة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745984" y="4396634"/>
            <a:ext cx="420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3333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ثمَّ</a:t>
            </a:r>
            <a:endParaRPr lang="ar-SA" sz="2000" dirty="0">
              <a:solidFill>
                <a:srgbClr val="3333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867019" y="4418062"/>
            <a:ext cx="9108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القاعدة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158492" y="5394236"/>
            <a:ext cx="16417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المعطوف عليه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139952" y="5405154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3333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حرف العطف</a:t>
            </a:r>
            <a:endParaRPr lang="ar-SA" sz="2000" dirty="0">
              <a:solidFill>
                <a:srgbClr val="3333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267744" y="5405154"/>
            <a:ext cx="11496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المعطوف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411760" y="5930230"/>
            <a:ext cx="49536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يتبع المعطوف المعطوف عليه في الحالة الإعرابية</a:t>
            </a:r>
            <a:endParaRPr lang="ar-SA" sz="2000" dirty="0">
              <a:solidFill>
                <a:srgbClr val="6600CC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6876256" y="2780928"/>
            <a:ext cx="1944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latin typeface="Arial Unicode MS" pitchFamily="34" charset="-128"/>
                <a:ea typeface="Arial Unicode MS" pitchFamily="34" charset="-128"/>
              </a:rPr>
              <a:t>من حروف المعطوف </a:t>
            </a:r>
            <a:endParaRPr lang="ar-SA" sz="2000" dirty="0"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193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20" grpId="0"/>
      <p:bldP spid="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4" y="1772816"/>
            <a:ext cx="8902032" cy="497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88640"/>
            <a:ext cx="8568953" cy="146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156742" y="3161750"/>
            <a:ext cx="5421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طِفلاً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178582" y="3161750"/>
            <a:ext cx="35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ثمَّ</a:t>
            </a:r>
            <a:endParaRPr lang="ar-SA" sz="2000" b="1" dirty="0"/>
          </a:p>
        </p:txBody>
      </p:sp>
      <p:sp>
        <p:nvSpPr>
          <p:cNvPr id="6" name="مستطيل 5"/>
          <p:cNvSpPr/>
          <p:nvPr/>
        </p:nvSpPr>
        <p:spPr>
          <a:xfrm>
            <a:off x="1779591" y="3161750"/>
            <a:ext cx="598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صبياً</a:t>
            </a:r>
            <a:endParaRPr lang="ar-SA" sz="2000" b="1" dirty="0"/>
          </a:p>
        </p:txBody>
      </p:sp>
      <p:sp>
        <p:nvSpPr>
          <p:cNvPr id="7" name="مستطيل 6"/>
          <p:cNvSpPr/>
          <p:nvPr/>
        </p:nvSpPr>
        <p:spPr>
          <a:xfrm>
            <a:off x="615031" y="3151359"/>
            <a:ext cx="572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مفرد</a:t>
            </a:r>
            <a:endParaRPr lang="ar-SA" sz="2000" b="1" dirty="0"/>
          </a:p>
        </p:txBody>
      </p:sp>
      <p:sp>
        <p:nvSpPr>
          <p:cNvPr id="8" name="مستطيل 7"/>
          <p:cNvSpPr/>
          <p:nvPr/>
        </p:nvSpPr>
        <p:spPr>
          <a:xfrm>
            <a:off x="3942505" y="3604189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العلماء</a:t>
            </a:r>
            <a:endParaRPr lang="ar-SA" sz="2000" b="1" dirty="0"/>
          </a:p>
        </p:txBody>
      </p:sp>
      <p:sp>
        <p:nvSpPr>
          <p:cNvPr id="9" name="مستطيل 8"/>
          <p:cNvSpPr/>
          <p:nvPr/>
        </p:nvSpPr>
        <p:spPr>
          <a:xfrm>
            <a:off x="3216016" y="3604189"/>
            <a:ext cx="300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و</a:t>
            </a:r>
            <a:endParaRPr lang="ar-SA" sz="2000" b="1" dirty="0"/>
          </a:p>
        </p:txBody>
      </p:sp>
      <p:sp>
        <p:nvSpPr>
          <p:cNvPr id="10" name="مستطيل 9"/>
          <p:cNvSpPr/>
          <p:nvPr/>
        </p:nvSpPr>
        <p:spPr>
          <a:xfrm>
            <a:off x="1613444" y="3604189"/>
            <a:ext cx="750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الأطباء</a:t>
            </a:r>
            <a:endParaRPr lang="ar-SA" sz="2000" b="1" dirty="0"/>
          </a:p>
        </p:txBody>
      </p:sp>
      <p:sp>
        <p:nvSpPr>
          <p:cNvPr id="11" name="مستطيل 10"/>
          <p:cNvSpPr/>
          <p:nvPr/>
        </p:nvSpPr>
        <p:spPr>
          <a:xfrm>
            <a:off x="290843" y="3593798"/>
            <a:ext cx="1112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جمع تكسير</a:t>
            </a:r>
            <a:endParaRPr lang="ar-SA" sz="2000" b="1" dirty="0"/>
          </a:p>
        </p:txBody>
      </p:sp>
      <p:sp>
        <p:nvSpPr>
          <p:cNvPr id="12" name="مستطيل 11"/>
          <p:cNvSpPr/>
          <p:nvPr/>
        </p:nvSpPr>
        <p:spPr>
          <a:xfrm>
            <a:off x="3957347" y="4057784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الوالدين</a:t>
            </a:r>
            <a:endParaRPr lang="ar-SA" sz="2000" b="1" dirty="0"/>
          </a:p>
        </p:txBody>
      </p:sp>
      <p:sp>
        <p:nvSpPr>
          <p:cNvPr id="13" name="مستطيل 12"/>
          <p:cNvSpPr/>
          <p:nvPr/>
        </p:nvSpPr>
        <p:spPr>
          <a:xfrm>
            <a:off x="3131840" y="4057784"/>
            <a:ext cx="300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و</a:t>
            </a:r>
            <a:endParaRPr lang="ar-SA" sz="2000" b="1" dirty="0"/>
          </a:p>
        </p:txBody>
      </p:sp>
      <p:sp>
        <p:nvSpPr>
          <p:cNvPr id="14" name="مستطيل 13"/>
          <p:cNvSpPr/>
          <p:nvPr/>
        </p:nvSpPr>
        <p:spPr>
          <a:xfrm>
            <a:off x="1709197" y="4057784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الولدين</a:t>
            </a:r>
            <a:endParaRPr lang="ar-SA" sz="2000" b="1" dirty="0"/>
          </a:p>
        </p:txBody>
      </p:sp>
      <p:sp>
        <p:nvSpPr>
          <p:cNvPr id="15" name="مستطيل 14"/>
          <p:cNvSpPr/>
          <p:nvPr/>
        </p:nvSpPr>
        <p:spPr>
          <a:xfrm>
            <a:off x="578525" y="4068175"/>
            <a:ext cx="570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مثنى</a:t>
            </a:r>
            <a:endParaRPr lang="ar-SA" sz="2000" b="1" dirty="0"/>
          </a:p>
        </p:txBody>
      </p:sp>
      <p:sp>
        <p:nvSpPr>
          <p:cNvPr id="3" name="مستطيل 2"/>
          <p:cNvSpPr/>
          <p:nvPr/>
        </p:nvSpPr>
        <p:spPr>
          <a:xfrm>
            <a:off x="4074229" y="4643844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رَئِيسُ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3113250" y="4715852"/>
            <a:ext cx="378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ف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619672" y="4653136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اَلمُهتَّمونَ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370395" y="4561964"/>
            <a:ext cx="1061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/>
              <a:t>جمع مذكر</a:t>
            </a:r>
          </a:p>
          <a:p>
            <a:pPr algn="ctr"/>
            <a:r>
              <a:rPr lang="ar-SA" sz="2000" b="1" dirty="0"/>
              <a:t>سالم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4029303" y="5331652"/>
            <a:ext cx="736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التَّكْريمَ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784538" y="5331652"/>
            <a:ext cx="699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العِنَايةَ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3131840" y="5331652"/>
            <a:ext cx="300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و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615031" y="5331652"/>
            <a:ext cx="572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مفرد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4000668" y="5826046"/>
            <a:ext cx="7375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حُقوقَ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3072589" y="5823676"/>
            <a:ext cx="378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ثمّ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1570041" y="5805264"/>
            <a:ext cx="1129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/>
              <a:t>مَسْؤوليَّاتِ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127557" y="580675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جمع </a:t>
            </a:r>
            <a:r>
              <a:rPr lang="ar-SA" b="1" dirty="0" smtClean="0"/>
              <a:t>مؤنث سالم</a:t>
            </a:r>
            <a:endParaRPr lang="ar-SA" b="1" dirty="0"/>
          </a:p>
        </p:txBody>
      </p:sp>
      <p:sp>
        <p:nvSpPr>
          <p:cNvPr id="26" name="مستطيل 25"/>
          <p:cNvSpPr/>
          <p:nvPr/>
        </p:nvSpPr>
        <p:spPr>
          <a:xfrm>
            <a:off x="4070738" y="6309320"/>
            <a:ext cx="665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إِخْوتِهِ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2977796" y="6275777"/>
            <a:ext cx="588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الواو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1865489" y="6296559"/>
            <a:ext cx="4844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أَبِيهِ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35496" y="6114078"/>
            <a:ext cx="1522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/>
              <a:t>أبو( من الأسماءالخمسة)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781713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3" grpId="0"/>
      <p:bldP spid="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7812360" y="2924944"/>
            <a:ext cx="625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طِفلاً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606600" y="2924944"/>
            <a:ext cx="9444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خبر كان </a:t>
            </a:r>
            <a:endParaRPr lang="ar-SA" sz="2000" b="1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167075" y="2945726"/>
            <a:ext cx="590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صبَيِاًّ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504286" y="2924944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منصوب وعلامة نصبه الفتحة الظاهرة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7708292" y="3419708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العُلَماءُ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973687" y="3419708"/>
            <a:ext cx="577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فاعل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062880" y="3419708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الأَطِباءُ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611560" y="3398926"/>
            <a:ext cx="285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مرفوع وعلامة رفعه الضمة الظاهرة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7628268" y="3913373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الوالِدَينِ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5603405" y="3913373"/>
            <a:ext cx="1128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اسم مجرور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942782" y="3923764"/>
            <a:ext cx="8819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الوَلَدَينِ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649904" y="3913373"/>
            <a:ext cx="2820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مجرور وعلامة جره الياء لأنه مثنى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7796468" y="4385886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رَئِيسُ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6010822" y="4385886"/>
            <a:ext cx="577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فاعل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845126" y="4365104"/>
            <a:ext cx="105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المُهتَّمونَ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79512" y="4385886"/>
            <a:ext cx="32941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/>
              <a:t>مرفوع وعلامة رفعه الواو لأنه جمع </a:t>
            </a:r>
            <a:r>
              <a:rPr lang="ar-SA" sz="1600" b="1" dirty="0" smtClean="0"/>
              <a:t>مذكر سالم</a:t>
            </a:r>
            <a:endParaRPr lang="ar-SA" sz="1600" b="1" dirty="0"/>
          </a:p>
        </p:txBody>
      </p:sp>
      <p:sp>
        <p:nvSpPr>
          <p:cNvPr id="20" name="مستطيل 19"/>
          <p:cNvSpPr/>
          <p:nvPr/>
        </p:nvSpPr>
        <p:spPr>
          <a:xfrm>
            <a:off x="7734724" y="4859868"/>
            <a:ext cx="736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التَّكْريمَ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5717345" y="4837987"/>
            <a:ext cx="942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مفعول به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3998830" y="4837987"/>
            <a:ext cx="785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العِنَايةَ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360270" y="4849477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منصوب وعلامة نصبه الفتحة الظاهرة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7785247" y="5427221"/>
            <a:ext cx="6751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حُقوقَ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5725546" y="5427221"/>
            <a:ext cx="942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مفعول به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3768309" y="5427221"/>
            <a:ext cx="1146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مَسْؤوليَّاتِ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323528" y="5292497"/>
            <a:ext cx="313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منصوب وعلامة نصبه الكسرة نيابة </a:t>
            </a:r>
            <a:r>
              <a:rPr lang="ar-SA" b="1" dirty="0" smtClean="0"/>
              <a:t>عن</a:t>
            </a:r>
          </a:p>
          <a:p>
            <a:r>
              <a:rPr lang="ar-SA" b="1" dirty="0" smtClean="0"/>
              <a:t> الفتحة لأنه </a:t>
            </a:r>
            <a:r>
              <a:rPr lang="ar-SA" b="1" dirty="0"/>
              <a:t>جمع مؤنث سالم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7794865" y="6165304"/>
            <a:ext cx="665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إِخْوتِهِ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5655826" y="6134131"/>
            <a:ext cx="1128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اسم مجرور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4203286" y="6121740"/>
            <a:ext cx="502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أَبِيهِ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251520" y="6021288"/>
            <a:ext cx="3150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مجرور وعلامة جره الياء لأنه من </a:t>
            </a:r>
            <a:endParaRPr lang="ar-SA" b="1" dirty="0" smtClean="0"/>
          </a:p>
          <a:p>
            <a:r>
              <a:rPr lang="ar-SA" b="1" dirty="0" smtClean="0"/>
              <a:t>الأسماء الخمسة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61762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85698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007549" y="2564904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الوَلَدَينِ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012141" y="3131676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صبِيًّا</a:t>
            </a:r>
            <a:endParaRPr lang="ar-SA" sz="20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873151" y="3140968"/>
            <a:ext cx="1415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المُهتَّمونَ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707545" y="3665806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الأطباء</a:t>
            </a:r>
            <a:endParaRPr lang="ar-SA" sz="20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508773" y="422108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  <a:latin typeface="Courier New" pitchFamily="49" charset="0"/>
                <a:cs typeface="Courier New" pitchFamily="49" charset="0"/>
              </a:rPr>
              <a:t>العِنَايةَ</a:t>
            </a:r>
            <a:endParaRPr lang="ar-SA" sz="2000" dirty="0">
              <a:solidFill>
                <a:srgbClr val="0066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47645" y="4218718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أَبِيهِ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01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920880" cy="434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531991" y="3881101"/>
            <a:ext cx="833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6600"/>
                </a:solidFill>
              </a:rPr>
              <a:t>الصّلاة</a:t>
            </a:r>
            <a:endParaRPr lang="ar-SA" sz="2400" b="1" dirty="0">
              <a:solidFill>
                <a:srgbClr val="0066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247270" y="3861048"/>
            <a:ext cx="7809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6600"/>
                </a:solidFill>
              </a:rPr>
              <a:t>أخـوك</a:t>
            </a:r>
            <a:endParaRPr lang="ar-SA" sz="2400" b="1" dirty="0">
              <a:solidFill>
                <a:srgbClr val="0066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23728" y="3880336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6600"/>
                </a:solidFill>
              </a:rPr>
              <a:t>لـعـبـة</a:t>
            </a:r>
            <a:endParaRPr lang="ar-SA" sz="2400" b="1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741536" y="692696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53304" y="692696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478856" y="1291160"/>
            <a:ext cx="553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ثــمَّ</a:t>
            </a:r>
            <a:endParaRPr lang="ar-SA" sz="2800" b="1" dirty="0">
              <a:solidFill>
                <a:srgbClr val="FF0000"/>
              </a:solidFill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29200"/>
            <a:ext cx="332247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5377558" y="1825660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929286" y="1825660"/>
            <a:ext cx="346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و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925256" y="2443288"/>
            <a:ext cx="461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فـــ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5219806" y="4715852"/>
            <a:ext cx="36006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أتقرب إلى </a:t>
            </a:r>
            <a:r>
              <a:rPr lang="ar-SA" sz="2000" b="1" dirty="0"/>
              <a:t>الله </a:t>
            </a:r>
            <a:r>
              <a:rPr lang="ar-SA" sz="2000" b="1" dirty="0" smtClean="0"/>
              <a:t>بالوضوء ثمَّ                 .</a:t>
            </a:r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4937816" y="5435932"/>
            <a:ext cx="3825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أنت </a:t>
            </a:r>
            <a:r>
              <a:rPr lang="ar-SA" sz="2000" b="1" dirty="0"/>
              <a:t>و </a:t>
            </a:r>
            <a:r>
              <a:rPr lang="ar-SA" sz="2000" b="1" dirty="0" smtClean="0"/>
              <a:t>           ناشطان </a:t>
            </a:r>
            <a:r>
              <a:rPr lang="ar-SA" sz="2000" b="1" dirty="0"/>
              <a:t>في جماعة </a:t>
            </a:r>
            <a:r>
              <a:rPr lang="ar-SA" sz="2000" b="1" dirty="0" smtClean="0"/>
              <a:t>الإذاعة </a:t>
            </a:r>
            <a:r>
              <a:rPr lang="ar-SA" sz="2000" b="1" dirty="0"/>
              <a:t>.</a:t>
            </a:r>
            <a:endParaRPr lang="ar-SA" sz="2000" dirty="0"/>
          </a:p>
        </p:txBody>
      </p:sp>
      <p:sp>
        <p:nvSpPr>
          <p:cNvPr id="13" name="مستطيل 12"/>
          <p:cNvSpPr/>
          <p:nvPr/>
        </p:nvSpPr>
        <p:spPr>
          <a:xfrm>
            <a:off x="5147672" y="6084004"/>
            <a:ext cx="3672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اشترى </a:t>
            </a:r>
            <a:r>
              <a:rPr lang="ar-SA" sz="2000" b="1" dirty="0"/>
              <a:t>والدي للطفل الفقير </a:t>
            </a:r>
            <a:r>
              <a:rPr lang="ar-SA" sz="2000" b="1" dirty="0" smtClean="0"/>
              <a:t>حذاءً           .</a:t>
            </a:r>
            <a:endParaRPr lang="ar-SA" sz="2000" dirty="0"/>
          </a:p>
        </p:txBody>
      </p:sp>
    </p:spTree>
    <p:extLst>
      <p:ext uri="{BB962C8B-B14F-4D97-AF65-F5344CB8AC3E}">
        <p14:creationId xmlns:p14="http://schemas.microsoft.com/office/powerpoint/2010/main" val="2754637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2.96296E-6 L -0.08664 0.1210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2.22222E-6 L 0.34722 0.2289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4.44444E-6 L 0.35208 0.320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4" y="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6" grpId="0"/>
      <p:bldP spid="7" grpId="0"/>
      <p:bldP spid="8" grpId="0"/>
      <p:bldP spid="10" grpId="0"/>
      <p:bldP spid="11" grpId="0"/>
      <p:bldP spid="12" grpId="0"/>
      <p:bldP spid="2" grpId="0"/>
      <p:bldP spid="9" grpId="0"/>
      <p:bldP spid="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623" y="44624"/>
            <a:ext cx="3645569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881371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17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50052" cy="665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971600" y="1135254"/>
            <a:ext cx="1637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مسؤولية الوالدين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عن ديني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1236804" y="2475298"/>
            <a:ext cx="1349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حقي في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الاسم الحسن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251126" y="3717032"/>
            <a:ext cx="1493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حقي في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العقيقة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والتسمية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115616" y="5445224"/>
            <a:ext cx="1683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حقي في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الرحمة و العطف</a:t>
            </a:r>
          </a:p>
        </p:txBody>
      </p:sp>
    </p:spTree>
    <p:extLst>
      <p:ext uri="{BB962C8B-B14F-4D97-AF65-F5344CB8AC3E}">
        <p14:creationId xmlns:p14="http://schemas.microsoft.com/office/powerpoint/2010/main" val="366140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177" y="75797"/>
            <a:ext cx="2479154" cy="1040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733" y="188640"/>
            <a:ext cx="3228379" cy="81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993868"/>
            <a:ext cx="8856985" cy="576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07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173"/>
            <a:ext cx="8928992" cy="4905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95453"/>
            <a:ext cx="8352928" cy="164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6" y="41564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221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74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63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943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7584"/>
            <a:ext cx="8928992" cy="666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907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0615"/>
            <a:ext cx="8798692" cy="2196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7848872" cy="427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98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12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71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6675"/>
            <a:ext cx="8856984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83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5554"/>
            <a:ext cx="8784976" cy="6708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1043608" y="1196752"/>
            <a:ext cx="1781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 smtClean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</a:t>
            </a:r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الدعاء )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دعوة الوالدين لي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وليست علي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1331640" y="3212976"/>
            <a:ext cx="1205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حقي في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اللعب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061059" y="4941168"/>
            <a:ext cx="1637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حقي في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المساواة</a:t>
            </a:r>
          </a:p>
          <a:p>
            <a:pPr algn="ctr"/>
            <a:r>
              <a:rPr lang="ar-SA" dirty="0">
                <a:solidFill>
                  <a:srgbClr val="66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والعدل</a:t>
            </a:r>
          </a:p>
        </p:txBody>
      </p:sp>
    </p:spTree>
    <p:extLst>
      <p:ext uri="{BB962C8B-B14F-4D97-AF65-F5344CB8AC3E}">
        <p14:creationId xmlns:p14="http://schemas.microsoft.com/office/powerpoint/2010/main" val="43459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5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413" y="1988840"/>
            <a:ext cx="25050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44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8" y="103538"/>
            <a:ext cx="883724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63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1137</Words>
  <Application>Microsoft Office PowerPoint</Application>
  <PresentationFormat>عرض على الشاشة (3:4)‏</PresentationFormat>
  <Paragraphs>354</Paragraphs>
  <Slides>69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69</vt:i4>
      </vt:variant>
    </vt:vector>
  </HeadingPairs>
  <TitlesOfParts>
    <vt:vector size="7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2012-02-18T18:41:04Z</dcterms:created>
  <dcterms:modified xsi:type="dcterms:W3CDTF">2012-02-18T18:42:09Z</dcterms:modified>
</cp:coreProperties>
</file>