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32"/>
  </p:notesMasterIdLst>
  <p:sldIdLst>
    <p:sldId id="296" r:id="rId2"/>
    <p:sldId id="273" r:id="rId3"/>
    <p:sldId id="256" r:id="rId4"/>
    <p:sldId id="291" r:id="rId5"/>
    <p:sldId id="295" r:id="rId6"/>
    <p:sldId id="257" r:id="rId7"/>
    <p:sldId id="258" r:id="rId8"/>
    <p:sldId id="259" r:id="rId9"/>
    <p:sldId id="260" r:id="rId10"/>
    <p:sldId id="261" r:id="rId11"/>
    <p:sldId id="262" r:id="rId12"/>
    <p:sldId id="263" r:id="rId13"/>
    <p:sldId id="264" r:id="rId14"/>
    <p:sldId id="265" r:id="rId15"/>
    <p:sldId id="266" r:id="rId16"/>
    <p:sldId id="267" r:id="rId17"/>
    <p:sldId id="269" r:id="rId18"/>
    <p:sldId id="270" r:id="rId19"/>
    <p:sldId id="268" r:id="rId20"/>
    <p:sldId id="276" r:id="rId21"/>
    <p:sldId id="278" r:id="rId22"/>
    <p:sldId id="280" r:id="rId23"/>
    <p:sldId id="282" r:id="rId24"/>
    <p:sldId id="283" r:id="rId25"/>
    <p:sldId id="284" r:id="rId26"/>
    <p:sldId id="285" r:id="rId27"/>
    <p:sldId id="286" r:id="rId28"/>
    <p:sldId id="289" r:id="rId29"/>
    <p:sldId id="290" r:id="rId30"/>
    <p:sldId id="271" r:id="rId31"/>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202" autoAdjust="0"/>
    <p:restoredTop sz="94660"/>
  </p:normalViewPr>
  <p:slideViewPr>
    <p:cSldViewPr>
      <p:cViewPr>
        <p:scale>
          <a:sx n="30" d="100"/>
          <a:sy n="30" d="100"/>
        </p:scale>
        <p:origin x="-1062" y="-3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6034D6E-1EAA-4CF5-8B09-241B62398AA9}" type="datetimeFigureOut">
              <a:rPr lang="ar-SA" smtClean="0"/>
              <a:pPr/>
              <a:t>28/05/32</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C345A85-C8AD-41F3-9F88-9CFA91CB5DD0}" type="slidenum">
              <a:rPr lang="ar-SA" smtClean="0"/>
              <a:pPr/>
              <a:t>‹#›</a:t>
            </a:fld>
            <a:endParaRPr lang="ar-SA"/>
          </a:p>
        </p:txBody>
      </p:sp>
    </p:spTree>
    <p:extLst>
      <p:ext uri="{BB962C8B-B14F-4D97-AF65-F5344CB8AC3E}">
        <p14:creationId xmlns:p14="http://schemas.microsoft.com/office/powerpoint/2010/main" xmlns="" val="134796970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7C345A85-C8AD-41F3-9F88-9CFA91CB5DD0}" type="slidenum">
              <a:rPr lang="ar-SA" smtClean="0"/>
              <a:pPr/>
              <a:t>10</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28/05/32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28/05/32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28/05/32</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28/05/32</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28/05/32</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28/05/32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28/05/32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28/05/32</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hyperlink" Target="&#1575;&#1604;&#1607;&#1606;&#1583;..%20&#1586;&#1585;&#1575;&#1593;&#1577;%20&#1575;&#1604;&#1604;&#1572;&#1604;&#1572;%20&#1601;&#1610;%20&#1575;&#1604;&#1605;&#1610;&#1575;&#1607;%20&#1575;&#1604;&#1593;&#1584;&#1576;&#1577;-&#1603;&#1604;&#1610;&#1576;&#1575;&#1578;%20d1g.flv" TargetMode="Externa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1587;&#1591;&#1581;%20&#1575;&#1604;&#1605;&#1603;&#1578;&#1576;/&#1586;&#1585;&#1575;&#1593;&#1577;%20&#1575;&#1604;&#1604;&#1572;&#1604;&#1572;.mp3" TargetMode="Externa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5.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endParaRPr lang="ar-SA"/>
          </a:p>
        </p:txBody>
      </p:sp>
      <p:sp>
        <p:nvSpPr>
          <p:cNvPr id="3" name="عنوان فرعي 2"/>
          <p:cNvSpPr>
            <a:spLocks noGrp="1"/>
          </p:cNvSpPr>
          <p:nvPr>
            <p:ph type="subTitle" idx="1"/>
          </p:nvPr>
        </p:nvSpPr>
        <p:spPr/>
        <p:txBody>
          <a:bodyPr/>
          <a:lstStyle/>
          <a:p>
            <a:endParaRPr lang="ar-SA"/>
          </a:p>
        </p:txBody>
      </p:sp>
      <p:sp>
        <p:nvSpPr>
          <p:cNvPr id="4" name="عنوان 1"/>
          <p:cNvSpPr txBox="1">
            <a:spLocks/>
          </p:cNvSpPr>
          <p:nvPr/>
        </p:nvSpPr>
        <p:spPr>
          <a:xfrm>
            <a:off x="899592" y="2276872"/>
            <a:ext cx="7772400" cy="1470025"/>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400" b="0" i="0" u="none" strike="noStrike" kern="1200" cap="none" spc="0" normalizeH="0" baseline="0" noProof="0" smtClean="0">
                <a:ln>
                  <a:noFill/>
                </a:ln>
                <a:solidFill>
                  <a:schemeClr val="tx1"/>
                </a:solidFill>
                <a:effectLst/>
                <a:uLnTx/>
                <a:uFillTx/>
                <a:latin typeface="+mj-lt"/>
                <a:ea typeface="+mj-ea"/>
                <a:cs typeface="DecoType Thuluth" pitchFamily="2" charset="-78"/>
              </a:rPr>
              <a:t>زراعة</a:t>
            </a:r>
            <a:br>
              <a:rPr kumimoji="0" lang="ar-SA" sz="4400" b="0" i="0" u="none" strike="noStrike" kern="1200" cap="none" spc="0" normalizeH="0" baseline="0" noProof="0" smtClean="0">
                <a:ln>
                  <a:noFill/>
                </a:ln>
                <a:solidFill>
                  <a:schemeClr val="tx1"/>
                </a:solidFill>
                <a:effectLst/>
                <a:uLnTx/>
                <a:uFillTx/>
                <a:latin typeface="+mj-lt"/>
                <a:ea typeface="+mj-ea"/>
                <a:cs typeface="DecoType Thuluth" pitchFamily="2" charset="-78"/>
              </a:rPr>
            </a:br>
            <a:r>
              <a:rPr kumimoji="0" lang="ar-SA" sz="4400" b="0" i="0" u="none" strike="noStrike" kern="1200" cap="none" spc="0" normalizeH="0" baseline="0" noProof="0" smtClean="0">
                <a:ln>
                  <a:noFill/>
                </a:ln>
                <a:solidFill>
                  <a:schemeClr val="tx1"/>
                </a:solidFill>
                <a:effectLst/>
                <a:uLnTx/>
                <a:uFillTx/>
                <a:latin typeface="+mj-lt"/>
                <a:ea typeface="+mj-ea"/>
                <a:cs typeface="DecoType Thuluth" pitchFamily="2" charset="-78"/>
              </a:rPr>
              <a:t>اللؤلؤ</a:t>
            </a:r>
            <a:endParaRPr kumimoji="0" lang="ar-SA" sz="4400" b="0" i="0" u="none" strike="noStrike" kern="1200" cap="none" spc="0" normalizeH="0" baseline="0" noProof="0" dirty="0">
              <a:ln>
                <a:noFill/>
              </a:ln>
              <a:solidFill>
                <a:schemeClr val="tx1"/>
              </a:solidFill>
              <a:effectLst/>
              <a:uLnTx/>
              <a:uFillTx/>
              <a:latin typeface="+mj-lt"/>
              <a:ea typeface="+mj-ea"/>
              <a:cs typeface="DecoType Thuluth" pitchFamily="2" charset="-78"/>
            </a:endParaRPr>
          </a:p>
        </p:txBody>
      </p:sp>
      <p:pic>
        <p:nvPicPr>
          <p:cNvPr id="5" name="صورة 4" descr="one%20solitary%20creamy%20pearl%20wallpaper.jpg"/>
          <p:cNvPicPr>
            <a:picLocks noChangeAspect="1"/>
          </p:cNvPicPr>
          <p:nvPr/>
        </p:nvPicPr>
        <p:blipFill>
          <a:blip r:embed="rId2" cstate="print"/>
          <a:stretch>
            <a:fillRect/>
          </a:stretch>
        </p:blipFill>
        <p:spPr>
          <a:xfrm>
            <a:off x="467544" y="548680"/>
            <a:ext cx="8128000" cy="5856312"/>
          </a:xfrm>
          <a:prstGeom prst="rect">
            <a:avLst/>
          </a:prstGeom>
        </p:spPr>
      </p:pic>
      <p:sp>
        <p:nvSpPr>
          <p:cNvPr id="6" name="مستطيل 5"/>
          <p:cNvSpPr/>
          <p:nvPr/>
        </p:nvSpPr>
        <p:spPr>
          <a:xfrm>
            <a:off x="971600" y="1340768"/>
            <a:ext cx="7128792" cy="2769989"/>
          </a:xfrm>
          <a:prstGeom prst="rect">
            <a:avLst/>
          </a:prstGeom>
        </p:spPr>
        <p:txBody>
          <a:bodyPr wrap="square">
            <a:spAutoFit/>
          </a:bodyPr>
          <a:lstStyle/>
          <a:p>
            <a:pPr algn="ctr"/>
            <a:r>
              <a:rPr lang="ar-SA" sz="6600" dirty="0" smtClean="0">
                <a:cs typeface="DecoType Thuluth" pitchFamily="2" charset="-78"/>
              </a:rPr>
              <a:t>     </a:t>
            </a:r>
            <a:r>
              <a:rPr lang="ar-SA" sz="5400" dirty="0" smtClean="0">
                <a:cs typeface="DecoType Thuluth" pitchFamily="2" charset="-78"/>
              </a:rPr>
              <a:t>زراعة  اللؤلؤ</a:t>
            </a:r>
          </a:p>
          <a:p>
            <a:pPr algn="ctr"/>
            <a:r>
              <a:rPr lang="ar-SA" sz="5400" dirty="0" smtClean="0">
                <a:cs typeface="DecoType Thuluth" pitchFamily="2" charset="-78"/>
              </a:rPr>
              <a:t>عمل الطالبة:سما فريد الميمان</a:t>
            </a:r>
          </a:p>
          <a:p>
            <a:pPr algn="ctr"/>
            <a:r>
              <a:rPr lang="ar-SA" sz="5400" dirty="0" smtClean="0">
                <a:cs typeface="DecoType Thuluth" pitchFamily="2" charset="-78"/>
              </a:rPr>
              <a:t>إشراف المعلمة: رحاب الزهراني</a:t>
            </a:r>
            <a:endParaRPr lang="ar-SA" sz="6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755576" y="188640"/>
            <a:ext cx="8229600" cy="5865515"/>
          </a:xfrm>
        </p:spPr>
        <p:txBody>
          <a:bodyPr/>
          <a:lstStyle/>
          <a:p>
            <a:pPr>
              <a:buNone/>
            </a:pPr>
            <a:r>
              <a:rPr lang="ar-SA" dirty="0" smtClean="0"/>
              <a:t>حمل(</a:t>
            </a:r>
            <a:r>
              <a:rPr lang="ar-SA" dirty="0" err="1" smtClean="0">
                <a:solidFill>
                  <a:srgbClr val="FF0000"/>
                </a:solidFill>
              </a:rPr>
              <a:t>ميكوموتو</a:t>
            </a:r>
            <a:r>
              <a:rPr lang="ar-SA" dirty="0" smtClean="0"/>
              <a:t>)السلال،وراح يملؤها بالمحار الملقح،ثم يعيد غلقها بدقة ويدفع </a:t>
            </a:r>
            <a:r>
              <a:rPr lang="ar-SA" dirty="0" err="1" smtClean="0"/>
              <a:t>بها</a:t>
            </a:r>
            <a:r>
              <a:rPr lang="ar-SA" dirty="0" smtClean="0"/>
              <a:t> إلى داخل تلك السلال المربوطة بحبال طويلة،ومن ثمّ إلى عمق البحر ومياهه المالحة،ليتمكن من سحبها ساعة يشاء،كان(</a:t>
            </a:r>
            <a:r>
              <a:rPr lang="ar-SA" dirty="0" err="1" smtClean="0">
                <a:solidFill>
                  <a:srgbClr val="FF0000"/>
                </a:solidFill>
              </a:rPr>
              <a:t>ميكوموتو</a:t>
            </a:r>
            <a:r>
              <a:rPr lang="ar-SA" dirty="0" smtClean="0"/>
              <a:t>)خلال سنوات انتظاره الطويلة أضحوكة أهل بلدته،وأصبح اختراعه موضوعاً للتندر،وقد اتهم بالجنون والهلوسة،وتجنبه أصحابه وابتعد عنه أقاربه حين رفض أن يعدل عن فكرته.وهذا كله دفعه إلى قضاء معظم أيامه ولياليه جالساً على صخرة بالقرب من الشاطئ مصمماً على إعادة الكرّة بعد أن أيقن أن محاراته ميتة لا محالة،تاركاً البحر يلطم بأمواجه</a:t>
            </a:r>
          </a:p>
          <a:p>
            <a:pPr>
              <a:buNone/>
            </a:pPr>
            <a:r>
              <a:rPr lang="ar-SA" dirty="0" smtClean="0"/>
              <a:t>السلال المملؤءة بالمحار الملقح.</a:t>
            </a:r>
            <a:endParaRPr lang="ar-SA" dirty="0"/>
          </a:p>
        </p:txBody>
      </p:sp>
      <p:pic>
        <p:nvPicPr>
          <p:cNvPr id="4" name="صورة 3" descr="pearl.gif"/>
          <p:cNvPicPr>
            <a:picLocks noChangeAspect="1"/>
          </p:cNvPicPr>
          <p:nvPr/>
        </p:nvPicPr>
        <p:blipFill>
          <a:blip r:embed="rId4" cstate="print"/>
          <a:stretch>
            <a:fillRect/>
          </a:stretch>
        </p:blipFill>
        <p:spPr>
          <a:xfrm>
            <a:off x="539552" y="4725144"/>
            <a:ext cx="2819400" cy="1762125"/>
          </a:xfrm>
          <a:prstGeom prst="rect">
            <a:avLst/>
          </a:prstGeom>
        </p:spPr>
      </p:pic>
    </p:spTree>
  </p:cSld>
  <p:clrMapOvr>
    <a:masterClrMapping/>
  </p:clrMapOvr>
  <p:transition>
    <p:randomBar/>
    <p:sndAc>
      <p:stSnd>
        <p:snd r:embed="rId3" name="breeze.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57200" y="260648"/>
            <a:ext cx="8229600" cy="5865515"/>
          </a:xfrm>
        </p:spPr>
        <p:txBody>
          <a:bodyPr/>
          <a:lstStyle/>
          <a:p>
            <a:pPr>
              <a:buNone/>
            </a:pPr>
            <a:r>
              <a:rPr lang="ar-SA" dirty="0" smtClean="0"/>
              <a:t>ظل على هذه الحال إلى أن بدأ الربيع،وذات يوم سحب السلال ثم حملها إلى بيته على الرغم من عددها البالغ ثماني مئة وخمسين ألف محاره . </a:t>
            </a:r>
          </a:p>
          <a:p>
            <a:pPr>
              <a:buNone/>
            </a:pPr>
            <a:r>
              <a:rPr lang="ar-SA" dirty="0" smtClean="0"/>
              <a:t>لقد باتت كل المحارات التي كان يحلم </a:t>
            </a:r>
            <a:r>
              <a:rPr lang="ar-SA" dirty="0" err="1" smtClean="0"/>
              <a:t>بها</a:t>
            </a:r>
            <a:r>
              <a:rPr lang="ar-SA" dirty="0" smtClean="0"/>
              <a:t> بالفعل ، ولكن خبأت له كل محاره حبة لؤلؤ في أحشائها الميته لتتوجه ملكا على عرش زراعة الؤلؤ في العالم عام ألف وتسع مئة وثمانية للميلاد (1908م/1326هـ)،على رغم من كل الجهد والتعب اللذين لابسا حياته،فتحقق حلمه بعد أن ناهز السابعة والأربعين من عمره .</a:t>
            </a:r>
          </a:p>
          <a:p>
            <a:pPr>
              <a:buNone/>
            </a:pPr>
            <a:r>
              <a:rPr lang="ar-SA" dirty="0" smtClean="0"/>
              <a:t>وقد كان لاكتشافه أثر سلبي في </a:t>
            </a:r>
          </a:p>
          <a:p>
            <a:pPr>
              <a:buNone/>
            </a:pPr>
            <a:r>
              <a:rPr lang="ar-SA" dirty="0" smtClean="0"/>
              <a:t>المجتمعات التي تعمل في تجارة اللؤلؤ؛</a:t>
            </a:r>
            <a:endParaRPr lang="ar-SA" dirty="0"/>
          </a:p>
        </p:txBody>
      </p:sp>
      <p:pic>
        <p:nvPicPr>
          <p:cNvPr id="4" name="صورة 3" descr="pearl.gif"/>
          <p:cNvPicPr>
            <a:picLocks noChangeAspect="1"/>
          </p:cNvPicPr>
          <p:nvPr/>
        </p:nvPicPr>
        <p:blipFill>
          <a:blip r:embed="rId3" cstate="print"/>
          <a:stretch>
            <a:fillRect/>
          </a:stretch>
        </p:blipFill>
        <p:spPr>
          <a:xfrm>
            <a:off x="539552" y="4725144"/>
            <a:ext cx="2819400" cy="1762125"/>
          </a:xfrm>
          <a:prstGeom prst="rect">
            <a:avLst/>
          </a:prstGeom>
        </p:spPr>
      </p:pic>
    </p:spTree>
  </p:cSld>
  <p:clrMapOvr>
    <a:masterClrMapping/>
  </p:clrMapOvr>
  <p:transition>
    <p:circle/>
    <p:sndAc>
      <p:stSnd>
        <p:snd r:embed="rId2" name="hammer.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lstStyle/>
          <a:p>
            <a:r>
              <a:rPr lang="ar-SA" smtClean="0"/>
              <a:t>نظرا </a:t>
            </a:r>
            <a:r>
              <a:rPr lang="ar-SA" dirty="0" smtClean="0"/>
              <a:t>للخاصيتين اللتين تكمنان فيه:سهولة زراعته وانخفاض ثمنه.فقد تضرر بذلك سكان الخليج العربي العاملون في هذا المجال،إلى أن من الله عليهم بنعمة وافرة من الذهب الأسود الذي غدا عصب الحياة الاقتصادية المعاصرة.وقديما قالوا: رب محنة في طيها منحة .</a:t>
            </a:r>
            <a:endParaRPr lang="ar-SA" dirty="0"/>
          </a:p>
        </p:txBody>
      </p:sp>
      <p:pic>
        <p:nvPicPr>
          <p:cNvPr id="4" name="صورة 3" descr="pearl.gif"/>
          <p:cNvPicPr>
            <a:picLocks noChangeAspect="1"/>
          </p:cNvPicPr>
          <p:nvPr/>
        </p:nvPicPr>
        <p:blipFill>
          <a:blip r:embed="rId3" cstate="print"/>
          <a:stretch>
            <a:fillRect/>
          </a:stretch>
        </p:blipFill>
        <p:spPr>
          <a:xfrm>
            <a:off x="539552" y="4725144"/>
            <a:ext cx="2819400" cy="1762125"/>
          </a:xfrm>
          <a:prstGeom prst="rect">
            <a:avLst/>
          </a:prstGeom>
        </p:spPr>
      </p:pic>
    </p:spTree>
  </p:cSld>
  <p:clrMapOvr>
    <a:masterClrMapping/>
  </p:clrMapOvr>
  <p:transition>
    <p:wheel spokes="3"/>
    <p:sndAc>
      <p:stSnd>
        <p:snd r:embed="rId2" name="suction.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cs typeface="Bold Italic Art" pitchFamily="2" charset="-78"/>
              </a:rPr>
              <a:t>(صور توضح طريقة زراعة اللؤلؤ )</a:t>
            </a:r>
            <a:endParaRPr lang="ar-SA" dirty="0">
              <a:cs typeface="Bold Italic Art" pitchFamily="2" charset="-78"/>
            </a:endParaRPr>
          </a:p>
        </p:txBody>
      </p:sp>
      <p:pic>
        <p:nvPicPr>
          <p:cNvPr id="4" name="عنصر نائب للمحتوى 3" descr="W2W91057.jpg"/>
          <p:cNvPicPr>
            <a:picLocks noGrp="1" noChangeAspect="1"/>
          </p:cNvPicPr>
          <p:nvPr>
            <p:ph idx="1"/>
          </p:nvPr>
        </p:nvPicPr>
        <p:blipFill>
          <a:blip r:embed="rId3" cstate="print"/>
          <a:stretch>
            <a:fillRect/>
          </a:stretch>
        </p:blipFill>
        <p:spPr>
          <a:xfrm>
            <a:off x="2190750" y="2082006"/>
            <a:ext cx="4762500" cy="3562350"/>
          </a:xfrm>
        </p:spPr>
      </p:pic>
    </p:spTree>
  </p:cSld>
  <p:clrMapOvr>
    <a:masterClrMapping/>
  </p:clrMapOvr>
  <p:transition>
    <p:newsflash/>
    <p:sndAc>
      <p:stSnd>
        <p:snd r:embed="rId2" name="camera.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A" dirty="0" smtClean="0"/>
              <a:t>(داخل البحر)</a:t>
            </a:r>
            <a:endParaRPr lang="ar-SA" dirty="0"/>
          </a:p>
        </p:txBody>
      </p:sp>
      <p:pic>
        <p:nvPicPr>
          <p:cNvPr id="4" name="عنصر نائب للمحتوى 3" descr="jlr04173.jpg"/>
          <p:cNvPicPr>
            <a:picLocks noGrp="1" noChangeAspect="1"/>
          </p:cNvPicPr>
          <p:nvPr>
            <p:ph idx="1"/>
          </p:nvPr>
        </p:nvPicPr>
        <p:blipFill>
          <a:blip r:embed="rId3" cstate="print"/>
          <a:stretch>
            <a:fillRect/>
          </a:stretch>
        </p:blipFill>
        <p:spPr>
          <a:xfrm>
            <a:off x="1238250" y="1653381"/>
            <a:ext cx="6667500" cy="4419600"/>
          </a:xfrm>
        </p:spPr>
      </p:pic>
    </p:spTree>
  </p:cSld>
  <p:clrMapOvr>
    <a:masterClrMapping/>
  </p:clrMapOvr>
  <p:transition>
    <p:newsflash/>
    <p:sndAc>
      <p:stSnd>
        <p:snd r:embed="rId2" name="camera.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(حمل المحار بشبكة خاصة)</a:t>
            </a:r>
            <a:endParaRPr lang="ar-SA" dirty="0"/>
          </a:p>
        </p:txBody>
      </p:sp>
      <p:pic>
        <p:nvPicPr>
          <p:cNvPr id="4" name="عنصر نائب للمحتوى 3" descr="b6Q04173.jpg"/>
          <p:cNvPicPr>
            <a:picLocks noGrp="1" noChangeAspect="1"/>
          </p:cNvPicPr>
          <p:nvPr>
            <p:ph idx="1"/>
          </p:nvPr>
        </p:nvPicPr>
        <p:blipFill>
          <a:blip r:embed="rId3" cstate="print"/>
          <a:stretch>
            <a:fillRect/>
          </a:stretch>
        </p:blipFill>
        <p:spPr>
          <a:xfrm>
            <a:off x="1238250" y="1648619"/>
            <a:ext cx="6667500" cy="4429125"/>
          </a:xfrm>
        </p:spPr>
      </p:pic>
    </p:spTree>
  </p:cSld>
  <p:clrMapOvr>
    <a:masterClrMapping/>
  </p:clrMapOvr>
  <p:transition>
    <p:newsflash/>
    <p:sndAc>
      <p:stSnd>
        <p:snd r:embed="rId2" name="camera.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(استخراج اللؤلؤ من المحار)</a:t>
            </a:r>
            <a:endParaRPr lang="ar-SA" dirty="0"/>
          </a:p>
        </p:txBody>
      </p:sp>
      <p:pic>
        <p:nvPicPr>
          <p:cNvPr id="4" name="عنصر نائب للمحتوى 3" descr="JTK91057.jpg"/>
          <p:cNvPicPr>
            <a:picLocks noGrp="1" noChangeAspect="1"/>
          </p:cNvPicPr>
          <p:nvPr>
            <p:ph idx="1"/>
          </p:nvPr>
        </p:nvPicPr>
        <p:blipFill>
          <a:blip r:embed="rId2" cstate="print"/>
          <a:stretch>
            <a:fillRect/>
          </a:stretch>
        </p:blipFill>
        <p:spPr>
          <a:xfrm>
            <a:off x="467544" y="1628800"/>
            <a:ext cx="8136904" cy="4680520"/>
          </a:xfrm>
        </p:spPr>
      </p:pic>
    </p:spTree>
  </p:cSld>
  <p:clrMapOvr>
    <a:masterClrMapping/>
  </p:clrMapOvr>
  <p:transition>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(العمل على اللؤلؤ)</a:t>
            </a:r>
            <a:endParaRPr lang="ar-SA" dirty="0"/>
          </a:p>
        </p:txBody>
      </p:sp>
      <p:pic>
        <p:nvPicPr>
          <p:cNvPr id="6" name="عنصر نائب للمحتوى 5" descr="O2U91439.jpg"/>
          <p:cNvPicPr>
            <a:picLocks noGrp="1" noChangeAspect="1"/>
          </p:cNvPicPr>
          <p:nvPr>
            <p:ph idx="1"/>
          </p:nvPr>
        </p:nvPicPr>
        <p:blipFill>
          <a:blip r:embed="rId3" cstate="print"/>
          <a:stretch>
            <a:fillRect/>
          </a:stretch>
        </p:blipFill>
        <p:spPr>
          <a:xfrm>
            <a:off x="2190750" y="2082006"/>
            <a:ext cx="4762500" cy="3562350"/>
          </a:xfrm>
        </p:spPr>
      </p:pic>
    </p:spTree>
  </p:cSld>
  <p:clrMapOvr>
    <a:masterClrMapping/>
  </p:clrMapOvr>
  <p:transition>
    <p:newsflash/>
    <p:sndAc>
      <p:stSnd>
        <p:snd r:embed="rId2" name="camera.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(الخطوة الأخيرة في تنظيف اللؤلؤ)</a:t>
            </a:r>
            <a:endParaRPr lang="ar-SA" dirty="0"/>
          </a:p>
        </p:txBody>
      </p:sp>
      <p:pic>
        <p:nvPicPr>
          <p:cNvPr id="4" name="عنصر نائب للمحتوى 3" descr="MEU91439.jpg"/>
          <p:cNvPicPr>
            <a:picLocks noGrp="1" noChangeAspect="1"/>
          </p:cNvPicPr>
          <p:nvPr>
            <p:ph idx="1"/>
          </p:nvPr>
        </p:nvPicPr>
        <p:blipFill>
          <a:blip r:embed="rId3" cstate="print"/>
          <a:stretch>
            <a:fillRect/>
          </a:stretch>
        </p:blipFill>
        <p:spPr>
          <a:xfrm>
            <a:off x="2190750" y="2082006"/>
            <a:ext cx="4762500" cy="3562350"/>
          </a:xfrm>
        </p:spPr>
      </p:pic>
    </p:spTree>
  </p:cSld>
  <p:clrMapOvr>
    <a:masterClrMapping/>
  </p:clrMapOvr>
  <p:transition>
    <p:newsflash/>
    <p:sndAc>
      <p:stSnd>
        <p:snd r:embed="rId2" name="camera.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(صوره توضح اللؤلؤ بعد تنظيفه)</a:t>
            </a:r>
            <a:endParaRPr lang="ar-SA" dirty="0"/>
          </a:p>
        </p:txBody>
      </p:sp>
      <p:pic>
        <p:nvPicPr>
          <p:cNvPr id="4" name="عنصر نائب للمحتوى 3" descr="PEARL.jpg"/>
          <p:cNvPicPr>
            <a:picLocks noGrp="1" noChangeAspect="1"/>
          </p:cNvPicPr>
          <p:nvPr>
            <p:ph idx="1"/>
          </p:nvPr>
        </p:nvPicPr>
        <p:blipFill>
          <a:blip r:embed="rId3" cstate="print"/>
          <a:stretch>
            <a:fillRect/>
          </a:stretch>
        </p:blipFill>
        <p:spPr>
          <a:xfrm>
            <a:off x="1160494" y="1600200"/>
            <a:ext cx="6823011" cy="4525963"/>
          </a:xfrm>
        </p:spPr>
      </p:pic>
    </p:spTree>
  </p:cSld>
  <p:clrMapOvr>
    <a:masterClrMapping/>
  </p:clrMapOvr>
  <p:transition>
    <p:newsflash/>
    <p:sndAc>
      <p:stSnd>
        <p:snd r:embed="rId2" name="camera.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347864" y="188640"/>
            <a:ext cx="5580112" cy="6001643"/>
          </a:xfrm>
          <a:prstGeom prst="rect">
            <a:avLst/>
          </a:prstGeom>
        </p:spPr>
        <p:txBody>
          <a:bodyPr wrap="square">
            <a:spAutoFit/>
          </a:bodyPr>
          <a:lstStyle/>
          <a:p>
            <a:pPr algn="ctr"/>
            <a:r>
              <a:rPr lang="ar-SA" sz="2400" b="1" dirty="0" smtClean="0"/>
              <a:t>الفرق بين اللؤلؤ طبيعي والصناعي فهو كالتالي</a:t>
            </a:r>
            <a:r>
              <a:rPr lang="en-US" sz="2400" b="1" dirty="0" smtClean="0"/>
              <a:t> :</a:t>
            </a:r>
            <a:br>
              <a:rPr lang="en-US" sz="2400" b="1" dirty="0" smtClean="0"/>
            </a:br>
            <a:r>
              <a:rPr lang="ar-SA" sz="2400" b="1" dirty="0" smtClean="0"/>
              <a:t>أولاً : يصنف اللؤلؤ المستخدم في صناعة الحلي إلى</a:t>
            </a:r>
            <a:r>
              <a:rPr lang="en-US" sz="2400" b="1" dirty="0" smtClean="0"/>
              <a:t> :</a:t>
            </a:r>
            <a:br>
              <a:rPr lang="en-US" sz="2400" b="1" dirty="0" smtClean="0"/>
            </a:br>
            <a:r>
              <a:rPr lang="en-US" sz="2400" b="1" dirty="0" smtClean="0"/>
              <a:t>1- </a:t>
            </a:r>
            <a:r>
              <a:rPr lang="ar-SA" sz="2400" b="1" dirty="0" smtClean="0"/>
              <a:t>لؤلؤ </a:t>
            </a:r>
            <a:r>
              <a:rPr lang="ar-SA" sz="2400" b="1" dirty="0" err="1" smtClean="0"/>
              <a:t>حقيقي</a:t>
            </a:r>
            <a:r>
              <a:rPr lang="ar-SA" sz="2400" b="1" dirty="0" smtClean="0"/>
              <a:t> : إما طبيعي أو زراعي</a:t>
            </a:r>
            <a:r>
              <a:rPr lang="en-US" sz="2400" b="1" dirty="0" smtClean="0"/>
              <a:t> </a:t>
            </a:r>
            <a:br>
              <a:rPr lang="en-US" sz="2400" b="1" dirty="0" smtClean="0"/>
            </a:br>
            <a:r>
              <a:rPr lang="en-US" sz="2400" b="1" dirty="0" smtClean="0"/>
              <a:t>2- </a:t>
            </a:r>
            <a:r>
              <a:rPr lang="ar-SA" sz="2400" b="1" dirty="0" smtClean="0"/>
              <a:t>لؤلؤ صناعي : إما صناعي ذو قيمة أو صناعي ردئ</a:t>
            </a:r>
            <a:r>
              <a:rPr lang="en-US" sz="2400" b="1" dirty="0" smtClean="0"/>
              <a:t/>
            </a:r>
            <a:br>
              <a:rPr lang="en-US" sz="2400" b="1" dirty="0" smtClean="0"/>
            </a:br>
            <a:r>
              <a:rPr lang="ar-SA" sz="2400" b="1" dirty="0" smtClean="0"/>
              <a:t> اللؤلؤ </a:t>
            </a:r>
            <a:r>
              <a:rPr lang="ar-SA" sz="2400" b="1" dirty="0" err="1" smtClean="0"/>
              <a:t>الحقيقي</a:t>
            </a:r>
            <a:r>
              <a:rPr lang="ar-SA" sz="2400" b="1" dirty="0" smtClean="0"/>
              <a:t> يتم تكوينه داخل حيوان المحار الذي يعيش في البحر</a:t>
            </a:r>
            <a:r>
              <a:rPr lang="en-US" sz="2400" b="1" dirty="0" smtClean="0"/>
              <a:t> </a:t>
            </a:r>
            <a:br>
              <a:rPr lang="en-US" sz="2400" b="1" dirty="0" smtClean="0"/>
            </a:br>
            <a:r>
              <a:rPr lang="ar-SA" sz="2400" b="1" dirty="0" smtClean="0"/>
              <a:t>أما اللؤلؤ الصناعي فهو من إنتاج المصانع ،</a:t>
            </a:r>
            <a:r>
              <a:rPr lang="en-US" sz="2400" b="1" dirty="0" smtClean="0"/>
              <a:t/>
            </a:r>
            <a:br>
              <a:rPr lang="en-US" sz="2400" b="1" dirty="0" smtClean="0"/>
            </a:br>
            <a:r>
              <a:rPr lang="ar-SA" sz="2400" b="1" dirty="0" smtClean="0"/>
              <a:t>فالطبيعي لم يكن للإنسان دخلا في تكوينه ، أما الزراعي فللإنسان دخلا في تكوينه ،</a:t>
            </a:r>
            <a:r>
              <a:rPr lang="en-US" sz="2400" b="1" dirty="0" smtClean="0"/>
              <a:t> </a:t>
            </a:r>
            <a:br>
              <a:rPr lang="en-US" sz="2400" b="1" dirty="0" smtClean="0"/>
            </a:br>
            <a:r>
              <a:rPr lang="ar-SA" sz="2400" b="1" dirty="0" smtClean="0"/>
              <a:t>وللعلم فإن اللؤلؤة الطبيعية تتكون عندما يدخل جسم غريب إلى داخل المحارة البحرية ، ولخوفها من هذا الجسم ولتحمى نفسها منه تقوم بإفراز مادة لؤلؤية عليه ، وبمرور فترة طويلة تمتد إلى 8 سنوات تتكون حبة اللؤلؤة ،</a:t>
            </a:r>
            <a:r>
              <a:rPr lang="en-US" sz="2400" b="1" dirty="0" smtClean="0"/>
              <a:t/>
            </a:r>
            <a:br>
              <a:rPr lang="en-US" sz="2400" b="1" dirty="0" smtClean="0"/>
            </a:br>
            <a:r>
              <a:rPr lang="ar-SA" sz="2400" b="1" dirty="0" smtClean="0"/>
              <a:t>أما الزراعي ، يقوم الإنسان بإدخال الجسم الغريب داخل المحارة بنفسه ، ثم يجعلها داخل مزرعة.</a:t>
            </a:r>
            <a:endParaRPr lang="ar-SA" sz="2000" dirty="0"/>
          </a:p>
        </p:txBody>
      </p:sp>
      <p:pic>
        <p:nvPicPr>
          <p:cNvPr id="3" name="Picture 2" descr="C:\Users\hp\Desktop\imagesCA391PE4.jpg"/>
          <p:cNvPicPr>
            <a:picLocks noChangeAspect="1" noChangeArrowheads="1"/>
          </p:cNvPicPr>
          <p:nvPr/>
        </p:nvPicPr>
        <p:blipFill>
          <a:blip r:embed="rId3" cstate="print"/>
          <a:srcRect/>
          <a:stretch>
            <a:fillRect/>
          </a:stretch>
        </p:blipFill>
        <p:spPr bwMode="auto">
          <a:xfrm>
            <a:off x="251520" y="692696"/>
            <a:ext cx="3145066" cy="3463106"/>
          </a:xfrm>
          <a:prstGeom prst="rect">
            <a:avLst/>
          </a:prstGeom>
          <a:noFill/>
        </p:spPr>
      </p:pic>
      <p:pic>
        <p:nvPicPr>
          <p:cNvPr id="4" name="Picture 2" descr="C:\Users\hp\Desktop\imagesCA8O4QCG.jpg"/>
          <p:cNvPicPr>
            <a:picLocks noChangeAspect="1" noChangeArrowheads="1"/>
          </p:cNvPicPr>
          <p:nvPr/>
        </p:nvPicPr>
        <p:blipFill>
          <a:blip r:embed="rId4" cstate="print"/>
          <a:srcRect/>
          <a:stretch>
            <a:fillRect/>
          </a:stretch>
        </p:blipFill>
        <p:spPr bwMode="auto">
          <a:xfrm>
            <a:off x="323528" y="4437112"/>
            <a:ext cx="2952328" cy="2178242"/>
          </a:xfrm>
          <a:prstGeom prst="rect">
            <a:avLst/>
          </a:prstGeom>
          <a:noFill/>
        </p:spPr>
      </p:pic>
      <p:graphicFrame>
        <p:nvGraphicFramePr>
          <p:cNvPr id="1027" name="Object 3">
            <a:hlinkClick r:id="rId5" action="ppaction://hlinkfile"/>
          </p:cNvPr>
          <p:cNvGraphicFramePr>
            <a:graphicFrameLocks noChangeAspect="1"/>
          </p:cNvGraphicFramePr>
          <p:nvPr/>
        </p:nvGraphicFramePr>
        <p:xfrm>
          <a:off x="899592" y="833601"/>
          <a:ext cx="1454472" cy="723191"/>
        </p:xfrm>
        <a:graphic>
          <a:graphicData uri="http://schemas.openxmlformats.org/presentationml/2006/ole">
            <p:oleObj spid="_x0000_s1027" name="Package" showAsIcon="1" r:id="rId6" imgW="3629520" imgH="686880" progId="Package">
              <p:embed/>
            </p:oleObj>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714348" y="262574"/>
            <a:ext cx="7643866" cy="523220"/>
          </a:xfrm>
          <a:prstGeom prst="rect">
            <a:avLst/>
          </a:prstGeom>
          <a:noFill/>
        </p:spPr>
        <p:txBody>
          <a:bodyPr wrap="square" rtlCol="1">
            <a:spAutoFit/>
          </a:bodyPr>
          <a:lstStyle/>
          <a:p>
            <a:pPr algn="ctr"/>
            <a:r>
              <a:rPr lang="ar-SA" sz="2800" b="1" i="1" dirty="0" smtClean="0">
                <a:solidFill>
                  <a:srgbClr val="C00000"/>
                </a:solidFill>
                <a:sym typeface="Wingdings"/>
              </a:rPr>
              <a:t> أقرأ النص قراءة صامتة مراعياً مهاراتها لمدة خمس دقائق:</a:t>
            </a:r>
            <a:endParaRPr lang="ar-SA" sz="2800" b="1" i="1" dirty="0">
              <a:solidFill>
                <a:srgbClr val="C00000"/>
              </a:solidFill>
            </a:endParaRPr>
          </a:p>
        </p:txBody>
      </p:sp>
      <p:sp>
        <p:nvSpPr>
          <p:cNvPr id="4" name="زاوية مطوية 3"/>
          <p:cNvSpPr/>
          <p:nvPr/>
        </p:nvSpPr>
        <p:spPr>
          <a:xfrm rot="834941">
            <a:off x="6913780" y="88085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أولاً</a:t>
            </a:r>
            <a:endParaRPr lang="ar-SA" sz="2800" b="1" dirty="0">
              <a:solidFill>
                <a:srgbClr val="C00000"/>
              </a:solidFill>
            </a:endParaRPr>
          </a:p>
        </p:txBody>
      </p:sp>
      <p:sp>
        <p:nvSpPr>
          <p:cNvPr id="5" name="مربع نص 4"/>
          <p:cNvSpPr txBox="1"/>
          <p:nvPr/>
        </p:nvSpPr>
        <p:spPr>
          <a:xfrm>
            <a:off x="1071538" y="830691"/>
            <a:ext cx="6143668" cy="584775"/>
          </a:xfrm>
          <a:prstGeom prst="rect">
            <a:avLst/>
          </a:prstGeom>
          <a:noFill/>
        </p:spPr>
        <p:txBody>
          <a:bodyPr wrap="square" rtlCol="1">
            <a:spAutoFit/>
          </a:bodyPr>
          <a:lstStyle/>
          <a:p>
            <a:pPr algn="ctr"/>
            <a:r>
              <a:rPr lang="ar-SA" sz="3200" b="1" dirty="0" smtClean="0">
                <a:cs typeface="DecoType Naskh Extensions" pitchFamily="2" charset="-78"/>
              </a:rPr>
              <a:t>أملأ شبكة المربعات التالية أفقياً ورأسياً بما يلي:</a:t>
            </a:r>
            <a:endParaRPr lang="ar-SA" sz="3200" b="1" dirty="0">
              <a:cs typeface="DecoType Naskh Extensions" pitchFamily="2" charset="-78"/>
            </a:endParaRPr>
          </a:p>
        </p:txBody>
      </p:sp>
      <p:sp>
        <p:nvSpPr>
          <p:cNvPr id="6" name="مستطيل مستدير الزوايا 5"/>
          <p:cNvSpPr/>
          <p:nvPr/>
        </p:nvSpPr>
        <p:spPr>
          <a:xfrm>
            <a:off x="3143240" y="164305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1</a:t>
            </a:r>
            <a:endParaRPr lang="ar-SA" sz="2800" b="1" dirty="0">
              <a:solidFill>
                <a:schemeClr val="tx1"/>
              </a:solidFill>
            </a:endParaRPr>
          </a:p>
        </p:txBody>
      </p:sp>
      <p:sp>
        <p:nvSpPr>
          <p:cNvPr id="7" name="مستطيل مستدير الزوايا 6"/>
          <p:cNvSpPr/>
          <p:nvPr/>
        </p:nvSpPr>
        <p:spPr>
          <a:xfrm>
            <a:off x="3143240" y="200024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a:t>
            </a:r>
            <a:endParaRPr lang="ar-SA" sz="2800" b="1" dirty="0">
              <a:solidFill>
                <a:schemeClr val="tx1"/>
              </a:solidFill>
            </a:endParaRPr>
          </a:p>
        </p:txBody>
      </p:sp>
      <p:sp>
        <p:nvSpPr>
          <p:cNvPr id="8" name="مستطيل مستدير الزوايا 7"/>
          <p:cNvSpPr/>
          <p:nvPr/>
        </p:nvSpPr>
        <p:spPr>
          <a:xfrm>
            <a:off x="3143240" y="235743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3143240"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مستدير الزوايا 9"/>
          <p:cNvSpPr/>
          <p:nvPr/>
        </p:nvSpPr>
        <p:spPr>
          <a:xfrm>
            <a:off x="3143240" y="307181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3143240"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a:t>
            </a:r>
            <a:endParaRPr lang="ar-SA" sz="3200" b="1" dirty="0">
              <a:solidFill>
                <a:schemeClr val="tx1"/>
              </a:solidFill>
            </a:endParaRPr>
          </a:p>
        </p:txBody>
      </p:sp>
      <p:sp>
        <p:nvSpPr>
          <p:cNvPr id="12" name="مستطيل مستدير الزوايا 11"/>
          <p:cNvSpPr/>
          <p:nvPr/>
        </p:nvSpPr>
        <p:spPr>
          <a:xfrm>
            <a:off x="5072066"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3786182"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ستطيل مستدير الزوايا 13"/>
          <p:cNvSpPr/>
          <p:nvPr/>
        </p:nvSpPr>
        <p:spPr>
          <a:xfrm>
            <a:off x="3786182"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ستطيل مستدير الزوايا 14"/>
          <p:cNvSpPr/>
          <p:nvPr/>
        </p:nvSpPr>
        <p:spPr>
          <a:xfrm>
            <a:off x="4429124"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ص</a:t>
            </a:r>
            <a:endParaRPr lang="ar-SA" sz="2400" b="1" dirty="0">
              <a:solidFill>
                <a:schemeClr val="tx1"/>
              </a:solidFill>
            </a:endParaRPr>
          </a:p>
        </p:txBody>
      </p:sp>
      <p:sp>
        <p:nvSpPr>
          <p:cNvPr id="16" name="مستطيل مستدير الزوايا 15"/>
          <p:cNvSpPr/>
          <p:nvPr/>
        </p:nvSpPr>
        <p:spPr>
          <a:xfrm>
            <a:off x="4429124"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ق</a:t>
            </a:r>
            <a:endParaRPr lang="ar-SA" sz="2400" b="1" dirty="0">
              <a:solidFill>
                <a:schemeClr val="tx1"/>
              </a:solidFill>
            </a:endParaRPr>
          </a:p>
        </p:txBody>
      </p:sp>
      <p:sp>
        <p:nvSpPr>
          <p:cNvPr id="17" name="مستطيل مستدير الزوايا 16"/>
          <p:cNvSpPr/>
          <p:nvPr/>
        </p:nvSpPr>
        <p:spPr>
          <a:xfrm>
            <a:off x="2500298"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5715008"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1</a:t>
            </a:r>
            <a:endParaRPr lang="ar-SA" b="1" dirty="0">
              <a:solidFill>
                <a:schemeClr val="tx1"/>
              </a:solidFill>
            </a:endParaRPr>
          </a:p>
        </p:txBody>
      </p:sp>
      <p:sp>
        <p:nvSpPr>
          <p:cNvPr id="19" name="مستطيل مستدير الزوايا 18"/>
          <p:cNvSpPr/>
          <p:nvPr/>
        </p:nvSpPr>
        <p:spPr>
          <a:xfrm>
            <a:off x="5072066" y="271462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مستطيل مستدير الزوايا 19"/>
          <p:cNvSpPr/>
          <p:nvPr/>
        </p:nvSpPr>
        <p:spPr>
          <a:xfrm>
            <a:off x="5715008" y="3429000"/>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2</a:t>
            </a:r>
            <a:endParaRPr lang="ar-SA" sz="2400" b="1" dirty="0">
              <a:solidFill>
                <a:schemeClr val="tx1"/>
              </a:solidFill>
            </a:endParaRPr>
          </a:p>
        </p:txBody>
      </p:sp>
      <p:sp>
        <p:nvSpPr>
          <p:cNvPr id="21" name="مستطيل مستدير الزوايا 20"/>
          <p:cNvSpPr/>
          <p:nvPr/>
        </p:nvSpPr>
        <p:spPr>
          <a:xfrm>
            <a:off x="4429124" y="3786190"/>
            <a:ext cx="642942" cy="285752"/>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ستطيل مستدير الزوايا 21"/>
          <p:cNvSpPr/>
          <p:nvPr/>
        </p:nvSpPr>
        <p:spPr>
          <a:xfrm>
            <a:off x="4429124" y="407194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ستطيل مستدير الزوايا 22"/>
          <p:cNvSpPr/>
          <p:nvPr/>
        </p:nvSpPr>
        <p:spPr>
          <a:xfrm>
            <a:off x="4429124"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4" name="مستطيل مستدير الزوايا 23"/>
          <p:cNvSpPr/>
          <p:nvPr/>
        </p:nvSpPr>
        <p:spPr>
          <a:xfrm>
            <a:off x="4429124" y="478632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ة</a:t>
            </a:r>
            <a:endParaRPr lang="ar-SA" sz="3200" b="1" dirty="0">
              <a:solidFill>
                <a:schemeClr val="tx1"/>
              </a:solidFill>
            </a:endParaRPr>
          </a:p>
        </p:txBody>
      </p:sp>
      <p:sp>
        <p:nvSpPr>
          <p:cNvPr id="25" name="مستطيل مستدير الزوايا 24"/>
          <p:cNvSpPr/>
          <p:nvPr/>
        </p:nvSpPr>
        <p:spPr>
          <a:xfrm>
            <a:off x="4429124" y="514351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2</a:t>
            </a:r>
            <a:endParaRPr lang="ar-SA" sz="2400" b="1" dirty="0">
              <a:solidFill>
                <a:schemeClr val="tx1"/>
              </a:solidFill>
            </a:endParaRPr>
          </a:p>
        </p:txBody>
      </p:sp>
      <p:sp>
        <p:nvSpPr>
          <p:cNvPr id="26" name="مستطيل مستدير الزوايا 25"/>
          <p:cNvSpPr/>
          <p:nvPr/>
        </p:nvSpPr>
        <p:spPr>
          <a:xfrm>
            <a:off x="3143240"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7" name="مستطيل مستدير الزوايا 26"/>
          <p:cNvSpPr/>
          <p:nvPr/>
        </p:nvSpPr>
        <p:spPr>
          <a:xfrm>
            <a:off x="3786182"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س</a:t>
            </a:r>
            <a:endParaRPr lang="ar-SA" sz="2400" b="1" dirty="0">
              <a:solidFill>
                <a:schemeClr val="tx1"/>
              </a:solidFill>
            </a:endParaRPr>
          </a:p>
        </p:txBody>
      </p:sp>
      <p:sp>
        <p:nvSpPr>
          <p:cNvPr id="28" name="مستطيل مستدير الزوايا 27"/>
          <p:cNvSpPr/>
          <p:nvPr/>
        </p:nvSpPr>
        <p:spPr>
          <a:xfrm>
            <a:off x="2500298" y="478632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9" name="مستطيل مستدير الزوايا 28"/>
          <p:cNvSpPr/>
          <p:nvPr/>
        </p:nvSpPr>
        <p:spPr>
          <a:xfrm>
            <a:off x="2500298"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a:t>
            </a:r>
            <a:endParaRPr lang="ar-SA" sz="2400" b="1" dirty="0">
              <a:solidFill>
                <a:schemeClr val="tx1"/>
              </a:solidFill>
            </a:endParaRPr>
          </a:p>
        </p:txBody>
      </p:sp>
      <p:sp>
        <p:nvSpPr>
          <p:cNvPr id="30" name="مستطيل مستدير الزوايا 29"/>
          <p:cNvSpPr/>
          <p:nvPr/>
        </p:nvSpPr>
        <p:spPr>
          <a:xfrm>
            <a:off x="5715008"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3</a:t>
            </a:r>
            <a:endParaRPr lang="ar-SA" sz="2000" b="1" dirty="0">
              <a:solidFill>
                <a:schemeClr val="tx1"/>
              </a:solidFill>
            </a:endParaRPr>
          </a:p>
        </p:txBody>
      </p:sp>
      <p:sp>
        <p:nvSpPr>
          <p:cNvPr id="31" name="مستطيل مستدير الزوايا 30"/>
          <p:cNvSpPr/>
          <p:nvPr/>
        </p:nvSpPr>
        <p:spPr>
          <a:xfrm>
            <a:off x="5072066"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a:t>
            </a:r>
            <a:endParaRPr lang="ar-SA" sz="2400" b="1" dirty="0">
              <a:solidFill>
                <a:schemeClr val="tx1"/>
              </a:solidFill>
            </a:endParaRPr>
          </a:p>
        </p:txBody>
      </p:sp>
      <p:sp>
        <p:nvSpPr>
          <p:cNvPr id="36" name="مستطيل مستدير الزوايا 35"/>
          <p:cNvSpPr/>
          <p:nvPr/>
        </p:nvSpPr>
        <p:spPr>
          <a:xfrm>
            <a:off x="1214414"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ة</a:t>
            </a:r>
            <a:endParaRPr lang="ar-SA" sz="3200" b="1" dirty="0">
              <a:solidFill>
                <a:schemeClr val="tx1"/>
              </a:solidFill>
            </a:endParaRPr>
          </a:p>
        </p:txBody>
      </p:sp>
      <p:sp>
        <p:nvSpPr>
          <p:cNvPr id="37" name="مستطيل مستدير الزوايا 36"/>
          <p:cNvSpPr/>
          <p:nvPr/>
        </p:nvSpPr>
        <p:spPr>
          <a:xfrm>
            <a:off x="1857356" y="442913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8" name="مستطيل مستدير الزوايا 37"/>
          <p:cNvSpPr/>
          <p:nvPr/>
        </p:nvSpPr>
        <p:spPr>
          <a:xfrm>
            <a:off x="2500298" y="407194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39" name="مستطيل مستدير الزوايا 38"/>
          <p:cNvSpPr/>
          <p:nvPr/>
        </p:nvSpPr>
        <p:spPr>
          <a:xfrm>
            <a:off x="2500298" y="514351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0" name="مستطيل مستدير الزوايا 39"/>
          <p:cNvSpPr/>
          <p:nvPr/>
        </p:nvSpPr>
        <p:spPr>
          <a:xfrm>
            <a:off x="2500298" y="5500702"/>
            <a:ext cx="642942" cy="357190"/>
          </a:xfrm>
          <a:prstGeom prst="roundRect">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3</a:t>
            </a:r>
            <a:endParaRPr lang="ar-SA" sz="2800" b="1" dirty="0">
              <a:solidFill>
                <a:schemeClr val="tx1"/>
              </a:solidFill>
            </a:endParaRPr>
          </a:p>
        </p:txBody>
      </p:sp>
      <p:sp>
        <p:nvSpPr>
          <p:cNvPr id="41" name="مربع نص 40"/>
          <p:cNvSpPr txBox="1"/>
          <p:nvPr/>
        </p:nvSpPr>
        <p:spPr>
          <a:xfrm>
            <a:off x="3214678" y="2262838"/>
            <a:ext cx="428628" cy="523220"/>
          </a:xfrm>
          <a:prstGeom prst="rect">
            <a:avLst/>
          </a:prstGeom>
          <a:noFill/>
        </p:spPr>
        <p:txBody>
          <a:bodyPr wrap="square" rtlCol="1">
            <a:spAutoFit/>
          </a:bodyPr>
          <a:lstStyle/>
          <a:p>
            <a:pPr algn="ctr"/>
            <a:r>
              <a:rPr lang="ar-SA" sz="2800" b="1" dirty="0" smtClean="0">
                <a:solidFill>
                  <a:srgbClr val="993300"/>
                </a:solidFill>
              </a:rPr>
              <a:t>ل</a:t>
            </a:r>
            <a:endParaRPr lang="ar-SA" sz="2400" b="1" dirty="0">
              <a:solidFill>
                <a:srgbClr val="993300"/>
              </a:solidFill>
            </a:endParaRPr>
          </a:p>
        </p:txBody>
      </p:sp>
      <p:sp>
        <p:nvSpPr>
          <p:cNvPr id="42" name="مربع نص 41"/>
          <p:cNvSpPr txBox="1"/>
          <p:nvPr/>
        </p:nvSpPr>
        <p:spPr>
          <a:xfrm>
            <a:off x="3214678" y="2548590"/>
            <a:ext cx="428628" cy="523220"/>
          </a:xfrm>
          <a:prstGeom prst="rect">
            <a:avLst/>
          </a:prstGeom>
          <a:noFill/>
        </p:spPr>
        <p:txBody>
          <a:bodyPr wrap="square" rtlCol="1">
            <a:spAutoFit/>
          </a:bodyPr>
          <a:lstStyle/>
          <a:p>
            <a:pPr algn="ctr"/>
            <a:r>
              <a:rPr lang="ar-SA" sz="2800" b="1" dirty="0" smtClean="0">
                <a:solidFill>
                  <a:srgbClr val="993300"/>
                </a:solidFill>
              </a:rPr>
              <a:t>ع</a:t>
            </a:r>
          </a:p>
        </p:txBody>
      </p:sp>
      <p:sp>
        <p:nvSpPr>
          <p:cNvPr id="43" name="مربع نص 42"/>
          <p:cNvSpPr txBox="1"/>
          <p:nvPr/>
        </p:nvSpPr>
        <p:spPr>
          <a:xfrm>
            <a:off x="3214678" y="3000372"/>
            <a:ext cx="428628" cy="523220"/>
          </a:xfrm>
          <a:prstGeom prst="rect">
            <a:avLst/>
          </a:prstGeom>
          <a:noFill/>
        </p:spPr>
        <p:txBody>
          <a:bodyPr wrap="square" rtlCol="1">
            <a:spAutoFit/>
          </a:bodyPr>
          <a:lstStyle/>
          <a:p>
            <a:pPr algn="ctr"/>
            <a:r>
              <a:rPr lang="ar-SA" sz="2800" b="1" dirty="0" smtClean="0">
                <a:solidFill>
                  <a:srgbClr val="993300"/>
                </a:solidFill>
              </a:rPr>
              <a:t>ل</a:t>
            </a:r>
          </a:p>
        </p:txBody>
      </p:sp>
      <p:sp>
        <p:nvSpPr>
          <p:cNvPr id="44" name="مربع نص 43"/>
          <p:cNvSpPr txBox="1"/>
          <p:nvPr/>
        </p:nvSpPr>
        <p:spPr>
          <a:xfrm>
            <a:off x="5214942" y="2571744"/>
            <a:ext cx="428628" cy="523220"/>
          </a:xfrm>
          <a:prstGeom prst="rect">
            <a:avLst/>
          </a:prstGeom>
          <a:noFill/>
        </p:spPr>
        <p:txBody>
          <a:bodyPr wrap="square" rtlCol="1">
            <a:spAutoFit/>
          </a:bodyPr>
          <a:lstStyle/>
          <a:p>
            <a:pPr algn="ctr"/>
            <a:r>
              <a:rPr lang="ar-SA" sz="2800" b="1" dirty="0" smtClean="0">
                <a:solidFill>
                  <a:srgbClr val="993300"/>
                </a:solidFill>
              </a:rPr>
              <a:t>م</a:t>
            </a:r>
          </a:p>
        </p:txBody>
      </p:sp>
      <p:sp>
        <p:nvSpPr>
          <p:cNvPr id="45" name="مربع نص 44"/>
          <p:cNvSpPr txBox="1"/>
          <p:nvPr/>
        </p:nvSpPr>
        <p:spPr>
          <a:xfrm>
            <a:off x="3929058" y="2643182"/>
            <a:ext cx="428628" cy="523220"/>
          </a:xfrm>
          <a:prstGeom prst="rect">
            <a:avLst/>
          </a:prstGeom>
          <a:noFill/>
        </p:spPr>
        <p:txBody>
          <a:bodyPr wrap="square" rtlCol="1">
            <a:spAutoFit/>
          </a:bodyPr>
          <a:lstStyle/>
          <a:p>
            <a:pPr algn="ctr"/>
            <a:r>
              <a:rPr lang="ar-SA" sz="2800" b="1" dirty="0" smtClean="0">
                <a:solidFill>
                  <a:srgbClr val="993300"/>
                </a:solidFill>
              </a:rPr>
              <a:t>ا</a:t>
            </a:r>
          </a:p>
        </p:txBody>
      </p:sp>
      <p:sp>
        <p:nvSpPr>
          <p:cNvPr id="46" name="مربع نص 45"/>
          <p:cNvSpPr txBox="1"/>
          <p:nvPr/>
        </p:nvSpPr>
        <p:spPr>
          <a:xfrm>
            <a:off x="2571736" y="2620028"/>
            <a:ext cx="428628" cy="523220"/>
          </a:xfrm>
          <a:prstGeom prst="rect">
            <a:avLst/>
          </a:prstGeom>
          <a:noFill/>
        </p:spPr>
        <p:txBody>
          <a:bodyPr wrap="square" rtlCol="1">
            <a:spAutoFit/>
          </a:bodyPr>
          <a:lstStyle/>
          <a:p>
            <a:pPr algn="ctr"/>
            <a:r>
              <a:rPr lang="ar-SA" sz="2800" b="1" dirty="0" smtClean="0">
                <a:solidFill>
                  <a:srgbClr val="993300"/>
                </a:solidFill>
              </a:rPr>
              <a:t>ب</a:t>
            </a:r>
          </a:p>
        </p:txBody>
      </p:sp>
      <p:sp>
        <p:nvSpPr>
          <p:cNvPr id="47" name="مربع نص 46"/>
          <p:cNvSpPr txBox="1"/>
          <p:nvPr/>
        </p:nvSpPr>
        <p:spPr>
          <a:xfrm>
            <a:off x="5214942" y="3286124"/>
            <a:ext cx="428628" cy="523220"/>
          </a:xfrm>
          <a:prstGeom prst="rect">
            <a:avLst/>
          </a:prstGeom>
          <a:noFill/>
        </p:spPr>
        <p:txBody>
          <a:bodyPr wrap="square" rtlCol="1">
            <a:spAutoFit/>
          </a:bodyPr>
          <a:lstStyle/>
          <a:p>
            <a:pPr algn="ctr"/>
            <a:r>
              <a:rPr lang="ar-SA" sz="2800" b="1" dirty="0" smtClean="0">
                <a:solidFill>
                  <a:srgbClr val="993300"/>
                </a:solidFill>
              </a:rPr>
              <a:t>ع</a:t>
            </a:r>
          </a:p>
        </p:txBody>
      </p:sp>
      <p:sp>
        <p:nvSpPr>
          <p:cNvPr id="48" name="مربع نص 47"/>
          <p:cNvSpPr txBox="1"/>
          <p:nvPr/>
        </p:nvSpPr>
        <p:spPr>
          <a:xfrm>
            <a:off x="3857620" y="3286124"/>
            <a:ext cx="428628" cy="523220"/>
          </a:xfrm>
          <a:prstGeom prst="rect">
            <a:avLst/>
          </a:prstGeom>
          <a:noFill/>
        </p:spPr>
        <p:txBody>
          <a:bodyPr wrap="square" rtlCol="1">
            <a:spAutoFit/>
          </a:bodyPr>
          <a:lstStyle/>
          <a:p>
            <a:pPr algn="ctr"/>
            <a:r>
              <a:rPr lang="ar-SA" sz="2800" b="1" dirty="0" smtClean="0">
                <a:solidFill>
                  <a:srgbClr val="993300"/>
                </a:solidFill>
              </a:rPr>
              <a:t>ي</a:t>
            </a:r>
          </a:p>
        </p:txBody>
      </p:sp>
      <p:sp>
        <p:nvSpPr>
          <p:cNvPr id="49" name="مربع نص 48"/>
          <p:cNvSpPr txBox="1"/>
          <p:nvPr/>
        </p:nvSpPr>
        <p:spPr>
          <a:xfrm>
            <a:off x="4500562" y="3643314"/>
            <a:ext cx="428628" cy="523220"/>
          </a:xfrm>
          <a:prstGeom prst="rect">
            <a:avLst/>
          </a:prstGeom>
          <a:noFill/>
        </p:spPr>
        <p:txBody>
          <a:bodyPr wrap="square" rtlCol="1">
            <a:spAutoFit/>
          </a:bodyPr>
          <a:lstStyle/>
          <a:p>
            <a:pPr algn="ctr"/>
            <a:r>
              <a:rPr lang="ar-SA" sz="2800" b="1" dirty="0" smtClean="0">
                <a:solidFill>
                  <a:srgbClr val="993300"/>
                </a:solidFill>
              </a:rPr>
              <a:t>ل</a:t>
            </a:r>
          </a:p>
        </p:txBody>
      </p:sp>
      <p:sp>
        <p:nvSpPr>
          <p:cNvPr id="50" name="مربع نص 49"/>
          <p:cNvSpPr txBox="1"/>
          <p:nvPr/>
        </p:nvSpPr>
        <p:spPr>
          <a:xfrm>
            <a:off x="4500562" y="3929066"/>
            <a:ext cx="428628" cy="523220"/>
          </a:xfrm>
          <a:prstGeom prst="rect">
            <a:avLst/>
          </a:prstGeom>
          <a:noFill/>
        </p:spPr>
        <p:txBody>
          <a:bodyPr wrap="square" rtlCol="1">
            <a:spAutoFit/>
          </a:bodyPr>
          <a:lstStyle/>
          <a:p>
            <a:pPr algn="ctr"/>
            <a:r>
              <a:rPr lang="ar-SA" sz="2800" b="1" dirty="0" smtClean="0">
                <a:solidFill>
                  <a:srgbClr val="993300"/>
                </a:solidFill>
              </a:rPr>
              <a:t>ي</a:t>
            </a:r>
          </a:p>
        </p:txBody>
      </p:sp>
      <p:sp>
        <p:nvSpPr>
          <p:cNvPr id="51" name="مربع نص 50"/>
          <p:cNvSpPr txBox="1"/>
          <p:nvPr/>
        </p:nvSpPr>
        <p:spPr>
          <a:xfrm>
            <a:off x="4500562" y="4334540"/>
            <a:ext cx="428628" cy="523220"/>
          </a:xfrm>
          <a:prstGeom prst="rect">
            <a:avLst/>
          </a:prstGeom>
          <a:noFill/>
        </p:spPr>
        <p:txBody>
          <a:bodyPr wrap="square" rtlCol="1">
            <a:spAutoFit/>
          </a:bodyPr>
          <a:lstStyle/>
          <a:p>
            <a:pPr algn="ctr"/>
            <a:r>
              <a:rPr lang="ar-SA" sz="2800" b="1" dirty="0" smtClean="0">
                <a:solidFill>
                  <a:srgbClr val="993300"/>
                </a:solidFill>
              </a:rPr>
              <a:t>ل</a:t>
            </a:r>
          </a:p>
        </p:txBody>
      </p:sp>
      <p:sp>
        <p:nvSpPr>
          <p:cNvPr id="53" name="مربع نص 52"/>
          <p:cNvSpPr txBox="1"/>
          <p:nvPr/>
        </p:nvSpPr>
        <p:spPr>
          <a:xfrm>
            <a:off x="3286116" y="4357694"/>
            <a:ext cx="428628" cy="523220"/>
          </a:xfrm>
          <a:prstGeom prst="rect">
            <a:avLst/>
          </a:prstGeom>
          <a:noFill/>
        </p:spPr>
        <p:txBody>
          <a:bodyPr wrap="square" rtlCol="1">
            <a:spAutoFit/>
          </a:bodyPr>
          <a:lstStyle/>
          <a:p>
            <a:pPr algn="ctr"/>
            <a:r>
              <a:rPr lang="ar-SA" sz="2800" b="1" dirty="0" smtClean="0">
                <a:solidFill>
                  <a:srgbClr val="993300"/>
                </a:solidFill>
              </a:rPr>
              <a:t>خ</a:t>
            </a:r>
          </a:p>
        </p:txBody>
      </p:sp>
      <p:sp>
        <p:nvSpPr>
          <p:cNvPr id="54" name="مربع نص 53"/>
          <p:cNvSpPr txBox="1"/>
          <p:nvPr/>
        </p:nvSpPr>
        <p:spPr>
          <a:xfrm>
            <a:off x="1928794" y="4286256"/>
            <a:ext cx="428628" cy="523220"/>
          </a:xfrm>
          <a:prstGeom prst="rect">
            <a:avLst/>
          </a:prstGeom>
          <a:noFill/>
        </p:spPr>
        <p:txBody>
          <a:bodyPr wrap="square" rtlCol="1">
            <a:spAutoFit/>
          </a:bodyPr>
          <a:lstStyle/>
          <a:p>
            <a:pPr algn="ctr"/>
            <a:r>
              <a:rPr lang="ar-SA" sz="2800" b="1" dirty="0" smtClean="0">
                <a:solidFill>
                  <a:srgbClr val="993300"/>
                </a:solidFill>
              </a:rPr>
              <a:t>ي</a:t>
            </a:r>
          </a:p>
        </p:txBody>
      </p:sp>
      <p:sp>
        <p:nvSpPr>
          <p:cNvPr id="55" name="مربع نص 54"/>
          <p:cNvSpPr txBox="1"/>
          <p:nvPr/>
        </p:nvSpPr>
        <p:spPr>
          <a:xfrm>
            <a:off x="2571736" y="3929066"/>
            <a:ext cx="428628" cy="523220"/>
          </a:xfrm>
          <a:prstGeom prst="rect">
            <a:avLst/>
          </a:prstGeom>
          <a:noFill/>
        </p:spPr>
        <p:txBody>
          <a:bodyPr wrap="square" rtlCol="1">
            <a:spAutoFit/>
          </a:bodyPr>
          <a:lstStyle/>
          <a:p>
            <a:pPr algn="ctr"/>
            <a:r>
              <a:rPr lang="ar-SA" sz="2800" b="1" dirty="0" smtClean="0">
                <a:solidFill>
                  <a:srgbClr val="993300"/>
                </a:solidFill>
              </a:rPr>
              <a:t>ب</a:t>
            </a:r>
          </a:p>
        </p:txBody>
      </p:sp>
      <p:sp>
        <p:nvSpPr>
          <p:cNvPr id="56" name="مربع نص 55"/>
          <p:cNvSpPr txBox="1"/>
          <p:nvPr/>
        </p:nvSpPr>
        <p:spPr>
          <a:xfrm>
            <a:off x="2571736" y="4714884"/>
            <a:ext cx="428628" cy="523220"/>
          </a:xfrm>
          <a:prstGeom prst="rect">
            <a:avLst/>
          </a:prstGeom>
          <a:noFill/>
        </p:spPr>
        <p:txBody>
          <a:bodyPr wrap="square" rtlCol="1">
            <a:spAutoFit/>
          </a:bodyPr>
          <a:lstStyle/>
          <a:p>
            <a:pPr algn="ctr"/>
            <a:r>
              <a:rPr lang="ar-SA" sz="2800" b="1" dirty="0" smtClean="0">
                <a:solidFill>
                  <a:srgbClr val="993300"/>
                </a:solidFill>
              </a:rPr>
              <a:t>ا</a:t>
            </a:r>
          </a:p>
        </p:txBody>
      </p:sp>
      <p:sp>
        <p:nvSpPr>
          <p:cNvPr id="57" name="مربع نص 56"/>
          <p:cNvSpPr txBox="1"/>
          <p:nvPr/>
        </p:nvSpPr>
        <p:spPr>
          <a:xfrm>
            <a:off x="2571736" y="5000636"/>
            <a:ext cx="428628" cy="523220"/>
          </a:xfrm>
          <a:prstGeom prst="rect">
            <a:avLst/>
          </a:prstGeom>
          <a:noFill/>
        </p:spPr>
        <p:txBody>
          <a:bodyPr wrap="square" rtlCol="1">
            <a:spAutoFit/>
          </a:bodyPr>
          <a:lstStyle/>
          <a:p>
            <a:pPr algn="ctr"/>
            <a:r>
              <a:rPr lang="ar-SA" sz="2800" b="1" dirty="0" smtClean="0">
                <a:solidFill>
                  <a:srgbClr val="993300"/>
                </a:solidFill>
              </a:rPr>
              <a:t>ق</a:t>
            </a:r>
          </a:p>
        </p:txBody>
      </p:sp>
      <p:sp>
        <p:nvSpPr>
          <p:cNvPr id="58" name="مربع نص 57"/>
          <p:cNvSpPr txBox="1"/>
          <p:nvPr/>
        </p:nvSpPr>
        <p:spPr>
          <a:xfrm>
            <a:off x="6643702" y="2071678"/>
            <a:ext cx="2143140" cy="1384995"/>
          </a:xfrm>
          <a:prstGeom prst="rect">
            <a:avLst/>
          </a:prstGeom>
          <a:noFill/>
        </p:spPr>
        <p:txBody>
          <a:bodyPr wrap="square" rtlCol="1">
            <a:spAutoFit/>
          </a:bodyPr>
          <a:lstStyle/>
          <a:p>
            <a:pPr marL="342900" indent="-342900">
              <a:buAutoNum type="arabicParenR"/>
            </a:pPr>
            <a:r>
              <a:rPr lang="ar-SA" sz="2800" b="1" dirty="0" smtClean="0">
                <a:solidFill>
                  <a:srgbClr val="993300"/>
                </a:solidFill>
              </a:rPr>
              <a:t>معنى مشاقّ.</a:t>
            </a:r>
          </a:p>
          <a:p>
            <a:pPr marL="342900" indent="-342900">
              <a:buAutoNum type="arabicParenR"/>
            </a:pPr>
            <a:r>
              <a:rPr lang="ar-SA" sz="2800" b="1" dirty="0" smtClean="0">
                <a:solidFill>
                  <a:srgbClr val="993300"/>
                </a:solidFill>
              </a:rPr>
              <a:t>معنى عاقر.</a:t>
            </a:r>
          </a:p>
          <a:p>
            <a:pPr marL="342900" indent="-342900">
              <a:buAutoNum type="arabicParenR"/>
            </a:pPr>
            <a:r>
              <a:rPr lang="ar-SA" sz="2800" b="1" dirty="0" smtClean="0">
                <a:solidFill>
                  <a:srgbClr val="993300"/>
                </a:solidFill>
              </a:rPr>
              <a:t>معنى التندر.</a:t>
            </a:r>
            <a:endParaRPr lang="ar-SA" sz="2800" b="1" dirty="0">
              <a:solidFill>
                <a:srgbClr val="993300"/>
              </a:solidFill>
            </a:endParaRPr>
          </a:p>
        </p:txBody>
      </p:sp>
      <p:sp>
        <p:nvSpPr>
          <p:cNvPr id="59" name="مربع نص 58"/>
          <p:cNvSpPr txBox="1"/>
          <p:nvPr/>
        </p:nvSpPr>
        <p:spPr>
          <a:xfrm>
            <a:off x="5429256" y="4330021"/>
            <a:ext cx="3357554" cy="1384995"/>
          </a:xfrm>
          <a:prstGeom prst="rect">
            <a:avLst/>
          </a:prstGeom>
          <a:noFill/>
        </p:spPr>
        <p:txBody>
          <a:bodyPr wrap="square" rtlCol="1">
            <a:spAutoFit/>
          </a:bodyPr>
          <a:lstStyle/>
          <a:p>
            <a:pPr marL="342900" indent="-342900">
              <a:buAutoNum type="arabicParenR"/>
            </a:pPr>
            <a:r>
              <a:rPr lang="ar-SA" sz="2800" b="1" dirty="0" smtClean="0">
                <a:solidFill>
                  <a:srgbClr val="993300"/>
                </a:solidFill>
              </a:rPr>
              <a:t>ضد الجهل.</a:t>
            </a:r>
          </a:p>
          <a:p>
            <a:pPr marL="342900" indent="-342900">
              <a:buAutoNum type="arabicParenR"/>
            </a:pPr>
            <a:r>
              <a:rPr lang="ar-SA" sz="2800" b="1" dirty="0" smtClean="0">
                <a:solidFill>
                  <a:srgbClr val="993300"/>
                </a:solidFill>
              </a:rPr>
              <a:t>ضد طائلة.</a:t>
            </a:r>
          </a:p>
          <a:p>
            <a:pPr marL="342900" indent="-342900">
              <a:buAutoNum type="arabicParenR"/>
            </a:pPr>
            <a:r>
              <a:rPr lang="ar-SA" sz="2800" b="1" dirty="0" smtClean="0">
                <a:solidFill>
                  <a:srgbClr val="993300"/>
                </a:solidFill>
              </a:rPr>
              <a:t>مرادف ناهز(معكوسة).</a:t>
            </a:r>
            <a:endParaRPr lang="ar-SA" sz="2800" b="1" dirty="0">
              <a:solidFill>
                <a:srgbClr val="993300"/>
              </a:solidFill>
            </a:endParaRPr>
          </a:p>
        </p:txBody>
      </p:sp>
      <p:sp>
        <p:nvSpPr>
          <p:cNvPr id="60" name="سهم للأسفل 59"/>
          <p:cNvSpPr/>
          <p:nvPr/>
        </p:nvSpPr>
        <p:spPr>
          <a:xfrm>
            <a:off x="7429520" y="3429000"/>
            <a:ext cx="1214446" cy="1000132"/>
          </a:xfrm>
          <a:prstGeom prst="downArrow">
            <a:avLst>
              <a:gd name="adj1" fmla="val 84219"/>
              <a:gd name="adj2" fmla="val 5580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رأسي</a:t>
            </a:r>
            <a:endParaRPr lang="ar-SA" sz="2200" b="1" dirty="0">
              <a:solidFill>
                <a:schemeClr val="tx1"/>
              </a:solidFill>
            </a:endParaRPr>
          </a:p>
        </p:txBody>
      </p:sp>
      <p:sp>
        <p:nvSpPr>
          <p:cNvPr id="61" name="سهم للأسفل 60"/>
          <p:cNvSpPr/>
          <p:nvPr/>
        </p:nvSpPr>
        <p:spPr>
          <a:xfrm rot="5400000">
            <a:off x="7666456" y="1191801"/>
            <a:ext cx="714379" cy="1188251"/>
          </a:xfrm>
          <a:prstGeom prst="downArrow">
            <a:avLst>
              <a:gd name="adj1" fmla="val 84219"/>
              <a:gd name="adj2" fmla="val 60691"/>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2200" b="1" dirty="0" smtClean="0">
                <a:solidFill>
                  <a:schemeClr val="tx1"/>
                </a:solidFill>
              </a:rPr>
              <a:t>أفقي</a:t>
            </a:r>
            <a:endParaRPr lang="ar-SA" sz="2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4)">
                                      <p:cBhvr>
                                        <p:cTn id="16" dur="1000"/>
                                        <p:tgtEl>
                                          <p:spTgt spid="4"/>
                                        </p:tgtEl>
                                      </p:cBhvr>
                                    </p:animEffect>
                                  </p:childTnLst>
                                </p:cTn>
                              </p:par>
                              <p:par>
                                <p:cTn id="17" presetID="17"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ppt_w/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ppt_w/2"/>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par>
                                <p:cTn id="35" presetID="17" presetClass="entr" presetSubtype="8"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ppt_x-#ppt_w/2"/>
                                          </p:val>
                                        </p:tav>
                                        <p:tav tm="100000">
                                          <p:val>
                                            <p:strVal val="#ppt_x"/>
                                          </p:val>
                                        </p:tav>
                                      </p:tavLst>
                                    </p:anim>
                                    <p:anim calcmode="lin" valueType="num">
                                      <p:cBhvr>
                                        <p:cTn id="38" dur="500" fill="hold"/>
                                        <p:tgtEl>
                                          <p:spTgt spid="9"/>
                                        </p:tgtEl>
                                        <p:attrNameLst>
                                          <p:attrName>ppt_y</p:attrName>
                                        </p:attrNameLst>
                                      </p:cBhvr>
                                      <p:tavLst>
                                        <p:tav tm="0">
                                          <p:val>
                                            <p:strVal val="#ppt_y"/>
                                          </p:val>
                                        </p:tav>
                                        <p:tav tm="100000">
                                          <p:val>
                                            <p:strVal val="#ppt_y"/>
                                          </p:val>
                                        </p:tav>
                                      </p:tavLst>
                                    </p:anim>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strVal val="#ppt_h"/>
                                          </p:val>
                                        </p:tav>
                                        <p:tav tm="100000">
                                          <p:val>
                                            <p:strVal val="#ppt_h"/>
                                          </p:val>
                                        </p:tav>
                                      </p:tavLst>
                                    </p:anim>
                                  </p:childTnLst>
                                </p:cTn>
                              </p:par>
                              <p:par>
                                <p:cTn id="41" presetID="17"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ppt_x</p:attrName>
                                        </p:attrNameLst>
                                      </p:cBhvr>
                                      <p:tavLst>
                                        <p:tav tm="0">
                                          <p:val>
                                            <p:strVal val="#ppt_x-#ppt_w/2"/>
                                          </p:val>
                                        </p:tav>
                                        <p:tav tm="100000">
                                          <p:val>
                                            <p:strVal val="#ppt_x"/>
                                          </p:val>
                                        </p:tav>
                                      </p:tavLst>
                                    </p:anim>
                                    <p:anim calcmode="lin" valueType="num">
                                      <p:cBhvr>
                                        <p:cTn id="44" dur="500" fill="hold"/>
                                        <p:tgtEl>
                                          <p:spTgt spid="10"/>
                                        </p:tgtEl>
                                        <p:attrNameLst>
                                          <p:attrName>ppt_y</p:attrName>
                                        </p:attrNameLst>
                                      </p:cBhvr>
                                      <p:tavLst>
                                        <p:tav tm="0">
                                          <p:val>
                                            <p:strVal val="#ppt_y"/>
                                          </p:val>
                                        </p:tav>
                                        <p:tav tm="100000">
                                          <p:val>
                                            <p:strVal val="#ppt_y"/>
                                          </p:val>
                                        </p:tav>
                                      </p:tavLst>
                                    </p:anim>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strVal val="#ppt_h"/>
                                          </p:val>
                                        </p:tav>
                                        <p:tav tm="100000">
                                          <p:val>
                                            <p:strVal val="#ppt_h"/>
                                          </p:val>
                                        </p:tav>
                                      </p:tavLst>
                                    </p:anim>
                                  </p:childTnLst>
                                </p:cTn>
                              </p:par>
                              <p:par>
                                <p:cTn id="47" presetID="17"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ppt_x</p:attrName>
                                        </p:attrNameLst>
                                      </p:cBhvr>
                                      <p:tavLst>
                                        <p:tav tm="0">
                                          <p:val>
                                            <p:strVal val="#ppt_x-#ppt_w/2"/>
                                          </p:val>
                                        </p:tav>
                                        <p:tav tm="100000">
                                          <p:val>
                                            <p:strVal val="#ppt_x"/>
                                          </p:val>
                                        </p:tav>
                                      </p:tavLst>
                                    </p:anim>
                                    <p:anim calcmode="lin" valueType="num">
                                      <p:cBhvr>
                                        <p:cTn id="50" dur="500" fill="hold"/>
                                        <p:tgtEl>
                                          <p:spTgt spid="11"/>
                                        </p:tgtEl>
                                        <p:attrNameLst>
                                          <p:attrName>ppt_y</p:attrName>
                                        </p:attrNameLst>
                                      </p:cBhvr>
                                      <p:tavLst>
                                        <p:tav tm="0">
                                          <p:val>
                                            <p:strVal val="#ppt_y"/>
                                          </p:val>
                                        </p:tav>
                                        <p:tav tm="100000">
                                          <p:val>
                                            <p:strVal val="#ppt_y"/>
                                          </p:val>
                                        </p:tav>
                                      </p:tavLst>
                                    </p:anim>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strVal val="#ppt_h"/>
                                          </p:val>
                                        </p:tav>
                                        <p:tav tm="100000">
                                          <p:val>
                                            <p:strVal val="#ppt_h"/>
                                          </p:val>
                                        </p:tav>
                                      </p:tavLst>
                                    </p:anim>
                                  </p:childTnLst>
                                </p:cTn>
                              </p:par>
                              <p:par>
                                <p:cTn id="53" presetID="17" presetClass="entr" presetSubtype="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ppt_x</p:attrName>
                                        </p:attrNameLst>
                                      </p:cBhvr>
                                      <p:tavLst>
                                        <p:tav tm="0">
                                          <p:val>
                                            <p:strVal val="#ppt_x-#ppt_w/2"/>
                                          </p:val>
                                        </p:tav>
                                        <p:tav tm="100000">
                                          <p:val>
                                            <p:strVal val="#ppt_x"/>
                                          </p:val>
                                        </p:tav>
                                      </p:tavLst>
                                    </p:anim>
                                    <p:anim calcmode="lin" valueType="num">
                                      <p:cBhvr>
                                        <p:cTn id="56" dur="500" fill="hold"/>
                                        <p:tgtEl>
                                          <p:spTgt spid="17"/>
                                        </p:tgtEl>
                                        <p:attrNameLst>
                                          <p:attrName>ppt_y</p:attrName>
                                        </p:attrNameLst>
                                      </p:cBhvr>
                                      <p:tavLst>
                                        <p:tav tm="0">
                                          <p:val>
                                            <p:strVal val="#ppt_y"/>
                                          </p:val>
                                        </p:tav>
                                        <p:tav tm="100000">
                                          <p:val>
                                            <p:strVal val="#ppt_y"/>
                                          </p:val>
                                        </p:tav>
                                      </p:tavLst>
                                    </p:anim>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strVal val="#ppt_h"/>
                                          </p:val>
                                        </p:tav>
                                        <p:tav tm="100000">
                                          <p:val>
                                            <p:strVal val="#ppt_h"/>
                                          </p:val>
                                        </p:tav>
                                      </p:tavLst>
                                    </p:anim>
                                  </p:childTnLst>
                                </p:cTn>
                              </p:par>
                              <p:par>
                                <p:cTn id="59" presetID="17"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ppt_w/2"/>
                                          </p:val>
                                        </p:tav>
                                        <p:tav tm="100000">
                                          <p:val>
                                            <p:strVal val="#ppt_x"/>
                                          </p:val>
                                        </p:tav>
                                      </p:tavLst>
                                    </p:anim>
                                    <p:anim calcmode="lin" valueType="num">
                                      <p:cBhvr>
                                        <p:cTn id="62" dur="500" fill="hold"/>
                                        <p:tgtEl>
                                          <p:spTgt spid="14"/>
                                        </p:tgtEl>
                                        <p:attrNameLst>
                                          <p:attrName>ppt_y</p:attrName>
                                        </p:attrNameLst>
                                      </p:cBhvr>
                                      <p:tavLst>
                                        <p:tav tm="0">
                                          <p:val>
                                            <p:strVal val="#ppt_y"/>
                                          </p:val>
                                        </p:tav>
                                        <p:tav tm="100000">
                                          <p:val>
                                            <p:strVal val="#ppt_y"/>
                                          </p:val>
                                        </p:tav>
                                      </p:tavLst>
                                    </p:anim>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strVal val="#ppt_h"/>
                                          </p:val>
                                        </p:tav>
                                        <p:tav tm="100000">
                                          <p:val>
                                            <p:strVal val="#ppt_h"/>
                                          </p:val>
                                        </p:tav>
                                      </p:tavLst>
                                    </p:anim>
                                  </p:childTnLst>
                                </p:cTn>
                              </p:par>
                              <p:par>
                                <p:cTn id="65" presetID="17" presetClass="entr" presetSubtype="8"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ppt_x-#ppt_w/2"/>
                                          </p:val>
                                        </p:tav>
                                        <p:tav tm="100000">
                                          <p:val>
                                            <p:strVal val="#ppt_x"/>
                                          </p:val>
                                        </p:tav>
                                      </p:tavLst>
                                    </p:anim>
                                    <p:anim calcmode="lin" valueType="num">
                                      <p:cBhvr>
                                        <p:cTn id="68" dur="500" fill="hold"/>
                                        <p:tgtEl>
                                          <p:spTgt spid="15"/>
                                        </p:tgtEl>
                                        <p:attrNameLst>
                                          <p:attrName>ppt_y</p:attrName>
                                        </p:attrNameLst>
                                      </p:cBhvr>
                                      <p:tavLst>
                                        <p:tav tm="0">
                                          <p:val>
                                            <p:strVal val="#ppt_y"/>
                                          </p:val>
                                        </p:tav>
                                        <p:tav tm="100000">
                                          <p:val>
                                            <p:strVal val="#ppt_y"/>
                                          </p:val>
                                        </p:tav>
                                      </p:tavLst>
                                    </p:anim>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strVal val="#ppt_h"/>
                                          </p:val>
                                        </p:tav>
                                        <p:tav tm="100000">
                                          <p:val>
                                            <p:strVal val="#ppt_h"/>
                                          </p:val>
                                        </p:tav>
                                      </p:tavLst>
                                    </p:anim>
                                  </p:childTnLst>
                                </p:cTn>
                              </p:par>
                              <p:par>
                                <p:cTn id="71" presetID="17" presetClass="entr" presetSubtype="8"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ppt_x</p:attrName>
                                        </p:attrNameLst>
                                      </p:cBhvr>
                                      <p:tavLst>
                                        <p:tav tm="0">
                                          <p:val>
                                            <p:strVal val="#ppt_x-#ppt_w/2"/>
                                          </p:val>
                                        </p:tav>
                                        <p:tav tm="100000">
                                          <p:val>
                                            <p:strVal val="#ppt_x"/>
                                          </p:val>
                                        </p:tav>
                                      </p:tavLst>
                                    </p:anim>
                                    <p:anim calcmode="lin" valueType="num">
                                      <p:cBhvr>
                                        <p:cTn id="74" dur="500" fill="hold"/>
                                        <p:tgtEl>
                                          <p:spTgt spid="19"/>
                                        </p:tgtEl>
                                        <p:attrNameLst>
                                          <p:attrName>ppt_y</p:attrName>
                                        </p:attrNameLst>
                                      </p:cBhvr>
                                      <p:tavLst>
                                        <p:tav tm="0">
                                          <p:val>
                                            <p:strVal val="#ppt_y"/>
                                          </p:val>
                                        </p:tav>
                                        <p:tav tm="100000">
                                          <p:val>
                                            <p:strVal val="#ppt_y"/>
                                          </p:val>
                                        </p:tav>
                                      </p:tavLst>
                                    </p:anim>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strVal val="#ppt_h"/>
                                          </p:val>
                                        </p:tav>
                                        <p:tav tm="100000">
                                          <p:val>
                                            <p:strVal val="#ppt_h"/>
                                          </p:val>
                                        </p:tav>
                                      </p:tavLst>
                                    </p:anim>
                                  </p:childTnLst>
                                </p:cTn>
                              </p:par>
                              <p:par>
                                <p:cTn id="77" presetID="17" presetClass="entr" presetSubtype="8"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ppt_x</p:attrName>
                                        </p:attrNameLst>
                                      </p:cBhvr>
                                      <p:tavLst>
                                        <p:tav tm="0">
                                          <p:val>
                                            <p:strVal val="#ppt_x-#ppt_w/2"/>
                                          </p:val>
                                        </p:tav>
                                        <p:tav tm="100000">
                                          <p:val>
                                            <p:strVal val="#ppt_x"/>
                                          </p:val>
                                        </p:tav>
                                      </p:tavLst>
                                    </p:anim>
                                    <p:anim calcmode="lin" valueType="num">
                                      <p:cBhvr>
                                        <p:cTn id="80" dur="500" fill="hold"/>
                                        <p:tgtEl>
                                          <p:spTgt spid="18"/>
                                        </p:tgtEl>
                                        <p:attrNameLst>
                                          <p:attrName>ppt_y</p:attrName>
                                        </p:attrNameLst>
                                      </p:cBhvr>
                                      <p:tavLst>
                                        <p:tav tm="0">
                                          <p:val>
                                            <p:strVal val="#ppt_y"/>
                                          </p:val>
                                        </p:tav>
                                        <p:tav tm="100000">
                                          <p:val>
                                            <p:strVal val="#ppt_y"/>
                                          </p:val>
                                        </p:tav>
                                      </p:tavLst>
                                    </p:anim>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strVal val="#ppt_h"/>
                                          </p:val>
                                        </p:tav>
                                        <p:tav tm="100000">
                                          <p:val>
                                            <p:strVal val="#ppt_h"/>
                                          </p:val>
                                        </p:tav>
                                      </p:tavLst>
                                    </p:anim>
                                  </p:childTnLst>
                                </p:cTn>
                              </p:par>
                              <p:par>
                                <p:cTn id="83" presetID="17" presetClass="entr" presetSubtype="8"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ppt_x</p:attrName>
                                        </p:attrNameLst>
                                      </p:cBhvr>
                                      <p:tavLst>
                                        <p:tav tm="0">
                                          <p:val>
                                            <p:strVal val="#ppt_x-#ppt_w/2"/>
                                          </p:val>
                                        </p:tav>
                                        <p:tav tm="100000">
                                          <p:val>
                                            <p:strVal val="#ppt_x"/>
                                          </p:val>
                                        </p:tav>
                                      </p:tavLst>
                                    </p:anim>
                                    <p:anim calcmode="lin" valueType="num">
                                      <p:cBhvr>
                                        <p:cTn id="86" dur="500" fill="hold"/>
                                        <p:tgtEl>
                                          <p:spTgt spid="20"/>
                                        </p:tgtEl>
                                        <p:attrNameLst>
                                          <p:attrName>ppt_y</p:attrName>
                                        </p:attrNameLst>
                                      </p:cBhvr>
                                      <p:tavLst>
                                        <p:tav tm="0">
                                          <p:val>
                                            <p:strVal val="#ppt_y"/>
                                          </p:val>
                                        </p:tav>
                                        <p:tav tm="100000">
                                          <p:val>
                                            <p:strVal val="#ppt_y"/>
                                          </p:val>
                                        </p:tav>
                                      </p:tavLst>
                                    </p:anim>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strVal val="#ppt_h"/>
                                          </p:val>
                                        </p:tav>
                                        <p:tav tm="100000">
                                          <p:val>
                                            <p:strVal val="#ppt_h"/>
                                          </p:val>
                                        </p:tav>
                                      </p:tavLst>
                                    </p:anim>
                                  </p:childTnLst>
                                </p:cTn>
                              </p:par>
                              <p:par>
                                <p:cTn id="89" presetID="17"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ppt_x</p:attrName>
                                        </p:attrNameLst>
                                      </p:cBhvr>
                                      <p:tavLst>
                                        <p:tav tm="0">
                                          <p:val>
                                            <p:strVal val="#ppt_x-#ppt_w/2"/>
                                          </p:val>
                                        </p:tav>
                                        <p:tav tm="100000">
                                          <p:val>
                                            <p:strVal val="#ppt_x"/>
                                          </p:val>
                                        </p:tav>
                                      </p:tavLst>
                                    </p:anim>
                                    <p:anim calcmode="lin" valueType="num">
                                      <p:cBhvr>
                                        <p:cTn id="92" dur="500" fill="hold"/>
                                        <p:tgtEl>
                                          <p:spTgt spid="12"/>
                                        </p:tgtEl>
                                        <p:attrNameLst>
                                          <p:attrName>ppt_y</p:attrName>
                                        </p:attrNameLst>
                                      </p:cBhvr>
                                      <p:tavLst>
                                        <p:tav tm="0">
                                          <p:val>
                                            <p:strVal val="#ppt_y"/>
                                          </p:val>
                                        </p:tav>
                                        <p:tav tm="100000">
                                          <p:val>
                                            <p:strVal val="#ppt_y"/>
                                          </p:val>
                                        </p:tav>
                                      </p:tavLst>
                                    </p:anim>
                                    <p:anim calcmode="lin" valueType="num">
                                      <p:cBhvr>
                                        <p:cTn id="93" dur="500" fill="hold"/>
                                        <p:tgtEl>
                                          <p:spTgt spid="12"/>
                                        </p:tgtEl>
                                        <p:attrNameLst>
                                          <p:attrName>ppt_w</p:attrName>
                                        </p:attrNameLst>
                                      </p:cBhvr>
                                      <p:tavLst>
                                        <p:tav tm="0">
                                          <p:val>
                                            <p:fltVal val="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childTnLst>
                                </p:cTn>
                              </p:par>
                              <p:par>
                                <p:cTn id="95" presetID="17" presetClass="entr" presetSubtype="8" fill="hold" grpId="0"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ppt_x</p:attrName>
                                        </p:attrNameLst>
                                      </p:cBhvr>
                                      <p:tavLst>
                                        <p:tav tm="0">
                                          <p:val>
                                            <p:strVal val="#ppt_x-#ppt_w/2"/>
                                          </p:val>
                                        </p:tav>
                                        <p:tav tm="100000">
                                          <p:val>
                                            <p:strVal val="#ppt_x"/>
                                          </p:val>
                                        </p:tav>
                                      </p:tavLst>
                                    </p:anim>
                                    <p:anim calcmode="lin" valueType="num">
                                      <p:cBhvr>
                                        <p:cTn id="98" dur="500" fill="hold"/>
                                        <p:tgtEl>
                                          <p:spTgt spid="16"/>
                                        </p:tgtEl>
                                        <p:attrNameLst>
                                          <p:attrName>ppt_y</p:attrName>
                                        </p:attrNameLst>
                                      </p:cBhvr>
                                      <p:tavLst>
                                        <p:tav tm="0">
                                          <p:val>
                                            <p:strVal val="#ppt_y"/>
                                          </p:val>
                                        </p:tav>
                                        <p:tav tm="100000">
                                          <p:val>
                                            <p:strVal val="#ppt_y"/>
                                          </p:val>
                                        </p:tav>
                                      </p:tavLst>
                                    </p:anim>
                                    <p:anim calcmode="lin" valueType="num">
                                      <p:cBhvr>
                                        <p:cTn id="99" dur="500" fill="hold"/>
                                        <p:tgtEl>
                                          <p:spTgt spid="16"/>
                                        </p:tgtEl>
                                        <p:attrNameLst>
                                          <p:attrName>ppt_w</p:attrName>
                                        </p:attrNameLst>
                                      </p:cBhvr>
                                      <p:tavLst>
                                        <p:tav tm="0">
                                          <p:val>
                                            <p:fltVal val="0"/>
                                          </p:val>
                                        </p:tav>
                                        <p:tav tm="100000">
                                          <p:val>
                                            <p:strVal val="#ppt_w"/>
                                          </p:val>
                                        </p:tav>
                                      </p:tavLst>
                                    </p:anim>
                                    <p:anim calcmode="lin" valueType="num">
                                      <p:cBhvr>
                                        <p:cTn id="100" dur="500" fill="hold"/>
                                        <p:tgtEl>
                                          <p:spTgt spid="16"/>
                                        </p:tgtEl>
                                        <p:attrNameLst>
                                          <p:attrName>ppt_h</p:attrName>
                                        </p:attrNameLst>
                                      </p:cBhvr>
                                      <p:tavLst>
                                        <p:tav tm="0">
                                          <p:val>
                                            <p:strVal val="#ppt_h"/>
                                          </p:val>
                                        </p:tav>
                                        <p:tav tm="100000">
                                          <p:val>
                                            <p:strVal val="#ppt_h"/>
                                          </p:val>
                                        </p:tav>
                                      </p:tavLst>
                                    </p:anim>
                                  </p:childTnLst>
                                </p:cTn>
                              </p:par>
                              <p:par>
                                <p:cTn id="101" presetID="17" presetClass="entr" presetSubtype="8" fill="hold" grpId="0" nodeType="with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p:cTn id="103" dur="500" fill="hold"/>
                                        <p:tgtEl>
                                          <p:spTgt spid="13"/>
                                        </p:tgtEl>
                                        <p:attrNameLst>
                                          <p:attrName>ppt_x</p:attrName>
                                        </p:attrNameLst>
                                      </p:cBhvr>
                                      <p:tavLst>
                                        <p:tav tm="0">
                                          <p:val>
                                            <p:strVal val="#ppt_x-#ppt_w/2"/>
                                          </p:val>
                                        </p:tav>
                                        <p:tav tm="100000">
                                          <p:val>
                                            <p:strVal val="#ppt_x"/>
                                          </p:val>
                                        </p:tav>
                                      </p:tavLst>
                                    </p:anim>
                                    <p:anim calcmode="lin" valueType="num">
                                      <p:cBhvr>
                                        <p:cTn id="104" dur="500" fill="hold"/>
                                        <p:tgtEl>
                                          <p:spTgt spid="13"/>
                                        </p:tgtEl>
                                        <p:attrNameLst>
                                          <p:attrName>ppt_y</p:attrName>
                                        </p:attrNameLst>
                                      </p:cBhvr>
                                      <p:tavLst>
                                        <p:tav tm="0">
                                          <p:val>
                                            <p:strVal val="#ppt_y"/>
                                          </p:val>
                                        </p:tav>
                                        <p:tav tm="100000">
                                          <p:val>
                                            <p:strVal val="#ppt_y"/>
                                          </p:val>
                                        </p:tav>
                                      </p:tavLst>
                                    </p:anim>
                                    <p:anim calcmode="lin" valueType="num">
                                      <p:cBhvr>
                                        <p:cTn id="105" dur="500" fill="hold"/>
                                        <p:tgtEl>
                                          <p:spTgt spid="13"/>
                                        </p:tgtEl>
                                        <p:attrNameLst>
                                          <p:attrName>ppt_w</p:attrName>
                                        </p:attrNameLst>
                                      </p:cBhvr>
                                      <p:tavLst>
                                        <p:tav tm="0">
                                          <p:val>
                                            <p:fltVal val="0"/>
                                          </p:val>
                                        </p:tav>
                                        <p:tav tm="100000">
                                          <p:val>
                                            <p:strVal val="#ppt_w"/>
                                          </p:val>
                                        </p:tav>
                                      </p:tavLst>
                                    </p:anim>
                                    <p:anim calcmode="lin" valueType="num">
                                      <p:cBhvr>
                                        <p:cTn id="106" dur="500" fill="hold"/>
                                        <p:tgtEl>
                                          <p:spTgt spid="13"/>
                                        </p:tgtEl>
                                        <p:attrNameLst>
                                          <p:attrName>ppt_h</p:attrName>
                                        </p:attrNameLst>
                                      </p:cBhvr>
                                      <p:tavLst>
                                        <p:tav tm="0">
                                          <p:val>
                                            <p:strVal val="#ppt_h"/>
                                          </p:val>
                                        </p:tav>
                                        <p:tav tm="100000">
                                          <p:val>
                                            <p:strVal val="#ppt_h"/>
                                          </p:val>
                                        </p:tav>
                                      </p:tavLst>
                                    </p:anim>
                                  </p:childTnLst>
                                </p:cTn>
                              </p:par>
                              <p:par>
                                <p:cTn id="107" presetID="17" presetClass="entr" presetSubtype="8" fill="hold" grpId="0"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ppt_x</p:attrName>
                                        </p:attrNameLst>
                                      </p:cBhvr>
                                      <p:tavLst>
                                        <p:tav tm="0">
                                          <p:val>
                                            <p:strVal val="#ppt_x-#ppt_w/2"/>
                                          </p:val>
                                        </p:tav>
                                        <p:tav tm="100000">
                                          <p:val>
                                            <p:strVal val="#ppt_x"/>
                                          </p:val>
                                        </p:tav>
                                      </p:tavLst>
                                    </p:anim>
                                    <p:anim calcmode="lin" valueType="num">
                                      <p:cBhvr>
                                        <p:cTn id="110" dur="500" fill="hold"/>
                                        <p:tgtEl>
                                          <p:spTgt spid="21"/>
                                        </p:tgtEl>
                                        <p:attrNameLst>
                                          <p:attrName>ppt_y</p:attrName>
                                        </p:attrNameLst>
                                      </p:cBhvr>
                                      <p:tavLst>
                                        <p:tav tm="0">
                                          <p:val>
                                            <p:strVal val="#ppt_y"/>
                                          </p:val>
                                        </p:tav>
                                        <p:tav tm="100000">
                                          <p:val>
                                            <p:strVal val="#ppt_y"/>
                                          </p:val>
                                        </p:tav>
                                      </p:tavLst>
                                    </p:anim>
                                    <p:anim calcmode="lin" valueType="num">
                                      <p:cBhvr>
                                        <p:cTn id="111" dur="500" fill="hold"/>
                                        <p:tgtEl>
                                          <p:spTgt spid="21"/>
                                        </p:tgtEl>
                                        <p:attrNameLst>
                                          <p:attrName>ppt_w</p:attrName>
                                        </p:attrNameLst>
                                      </p:cBhvr>
                                      <p:tavLst>
                                        <p:tav tm="0">
                                          <p:val>
                                            <p:fltVal val="0"/>
                                          </p:val>
                                        </p:tav>
                                        <p:tav tm="100000">
                                          <p:val>
                                            <p:strVal val="#ppt_w"/>
                                          </p:val>
                                        </p:tav>
                                      </p:tavLst>
                                    </p:anim>
                                    <p:anim calcmode="lin" valueType="num">
                                      <p:cBhvr>
                                        <p:cTn id="112" dur="500" fill="hold"/>
                                        <p:tgtEl>
                                          <p:spTgt spid="21"/>
                                        </p:tgtEl>
                                        <p:attrNameLst>
                                          <p:attrName>ppt_h</p:attrName>
                                        </p:attrNameLst>
                                      </p:cBhvr>
                                      <p:tavLst>
                                        <p:tav tm="0">
                                          <p:val>
                                            <p:strVal val="#ppt_h"/>
                                          </p:val>
                                        </p:tav>
                                        <p:tav tm="100000">
                                          <p:val>
                                            <p:strVal val="#ppt_h"/>
                                          </p:val>
                                        </p:tav>
                                      </p:tavLst>
                                    </p:anim>
                                  </p:childTnLst>
                                </p:cTn>
                              </p:par>
                              <p:par>
                                <p:cTn id="113" presetID="17" presetClass="entr" presetSubtype="8"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ppt_x</p:attrName>
                                        </p:attrNameLst>
                                      </p:cBhvr>
                                      <p:tavLst>
                                        <p:tav tm="0">
                                          <p:val>
                                            <p:strVal val="#ppt_x-#ppt_w/2"/>
                                          </p:val>
                                        </p:tav>
                                        <p:tav tm="100000">
                                          <p:val>
                                            <p:strVal val="#ppt_x"/>
                                          </p:val>
                                        </p:tav>
                                      </p:tavLst>
                                    </p:anim>
                                    <p:anim calcmode="lin" valueType="num">
                                      <p:cBhvr>
                                        <p:cTn id="116" dur="500" fill="hold"/>
                                        <p:tgtEl>
                                          <p:spTgt spid="22"/>
                                        </p:tgtEl>
                                        <p:attrNameLst>
                                          <p:attrName>ppt_y</p:attrName>
                                        </p:attrNameLst>
                                      </p:cBhvr>
                                      <p:tavLst>
                                        <p:tav tm="0">
                                          <p:val>
                                            <p:strVal val="#ppt_y"/>
                                          </p:val>
                                        </p:tav>
                                        <p:tav tm="100000">
                                          <p:val>
                                            <p:strVal val="#ppt_y"/>
                                          </p:val>
                                        </p:tav>
                                      </p:tavLst>
                                    </p:anim>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strVal val="#ppt_h"/>
                                          </p:val>
                                        </p:tav>
                                        <p:tav tm="100000">
                                          <p:val>
                                            <p:strVal val="#ppt_h"/>
                                          </p:val>
                                        </p:tav>
                                      </p:tavLst>
                                    </p:anim>
                                  </p:childTnLst>
                                </p:cTn>
                              </p:par>
                              <p:par>
                                <p:cTn id="119" presetID="17" presetClass="entr" presetSubtype="8" fill="hold" grpId="0" nodeType="with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p:cTn id="121" dur="500" fill="hold"/>
                                        <p:tgtEl>
                                          <p:spTgt spid="23"/>
                                        </p:tgtEl>
                                        <p:attrNameLst>
                                          <p:attrName>ppt_x</p:attrName>
                                        </p:attrNameLst>
                                      </p:cBhvr>
                                      <p:tavLst>
                                        <p:tav tm="0">
                                          <p:val>
                                            <p:strVal val="#ppt_x-#ppt_w/2"/>
                                          </p:val>
                                        </p:tav>
                                        <p:tav tm="100000">
                                          <p:val>
                                            <p:strVal val="#ppt_x"/>
                                          </p:val>
                                        </p:tav>
                                      </p:tavLst>
                                    </p:anim>
                                    <p:anim calcmode="lin" valueType="num">
                                      <p:cBhvr>
                                        <p:cTn id="122" dur="500" fill="hold"/>
                                        <p:tgtEl>
                                          <p:spTgt spid="23"/>
                                        </p:tgtEl>
                                        <p:attrNameLst>
                                          <p:attrName>ppt_y</p:attrName>
                                        </p:attrNameLst>
                                      </p:cBhvr>
                                      <p:tavLst>
                                        <p:tav tm="0">
                                          <p:val>
                                            <p:strVal val="#ppt_y"/>
                                          </p:val>
                                        </p:tav>
                                        <p:tav tm="100000">
                                          <p:val>
                                            <p:strVal val="#ppt_y"/>
                                          </p:val>
                                        </p:tav>
                                      </p:tavLst>
                                    </p:anim>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strVal val="#ppt_h"/>
                                          </p:val>
                                        </p:tav>
                                        <p:tav tm="100000">
                                          <p:val>
                                            <p:strVal val="#ppt_h"/>
                                          </p:val>
                                        </p:tav>
                                      </p:tavLst>
                                    </p:anim>
                                  </p:childTnLst>
                                </p:cTn>
                              </p:par>
                              <p:par>
                                <p:cTn id="125" presetID="17" presetClass="entr" presetSubtype="8" fill="hold" grpId="0" nodeType="with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500" fill="hold"/>
                                        <p:tgtEl>
                                          <p:spTgt spid="24"/>
                                        </p:tgtEl>
                                        <p:attrNameLst>
                                          <p:attrName>ppt_x</p:attrName>
                                        </p:attrNameLst>
                                      </p:cBhvr>
                                      <p:tavLst>
                                        <p:tav tm="0">
                                          <p:val>
                                            <p:strVal val="#ppt_x-#ppt_w/2"/>
                                          </p:val>
                                        </p:tav>
                                        <p:tav tm="100000">
                                          <p:val>
                                            <p:strVal val="#ppt_x"/>
                                          </p:val>
                                        </p:tav>
                                      </p:tavLst>
                                    </p:anim>
                                    <p:anim calcmode="lin" valueType="num">
                                      <p:cBhvr>
                                        <p:cTn id="128" dur="500" fill="hold"/>
                                        <p:tgtEl>
                                          <p:spTgt spid="24"/>
                                        </p:tgtEl>
                                        <p:attrNameLst>
                                          <p:attrName>ppt_y</p:attrName>
                                        </p:attrNameLst>
                                      </p:cBhvr>
                                      <p:tavLst>
                                        <p:tav tm="0">
                                          <p:val>
                                            <p:strVal val="#ppt_y"/>
                                          </p:val>
                                        </p:tav>
                                        <p:tav tm="100000">
                                          <p:val>
                                            <p:strVal val="#ppt_y"/>
                                          </p:val>
                                        </p:tav>
                                      </p:tavLst>
                                    </p:anim>
                                    <p:anim calcmode="lin" valueType="num">
                                      <p:cBhvr>
                                        <p:cTn id="129" dur="500" fill="hold"/>
                                        <p:tgtEl>
                                          <p:spTgt spid="24"/>
                                        </p:tgtEl>
                                        <p:attrNameLst>
                                          <p:attrName>ppt_w</p:attrName>
                                        </p:attrNameLst>
                                      </p:cBhvr>
                                      <p:tavLst>
                                        <p:tav tm="0">
                                          <p:val>
                                            <p:fltVal val="0"/>
                                          </p:val>
                                        </p:tav>
                                        <p:tav tm="100000">
                                          <p:val>
                                            <p:strVal val="#ppt_w"/>
                                          </p:val>
                                        </p:tav>
                                      </p:tavLst>
                                    </p:anim>
                                    <p:anim calcmode="lin" valueType="num">
                                      <p:cBhvr>
                                        <p:cTn id="130" dur="500" fill="hold"/>
                                        <p:tgtEl>
                                          <p:spTgt spid="24"/>
                                        </p:tgtEl>
                                        <p:attrNameLst>
                                          <p:attrName>ppt_h</p:attrName>
                                        </p:attrNameLst>
                                      </p:cBhvr>
                                      <p:tavLst>
                                        <p:tav tm="0">
                                          <p:val>
                                            <p:strVal val="#ppt_h"/>
                                          </p:val>
                                        </p:tav>
                                        <p:tav tm="100000">
                                          <p:val>
                                            <p:strVal val="#ppt_h"/>
                                          </p:val>
                                        </p:tav>
                                      </p:tavLst>
                                    </p:anim>
                                  </p:childTnLst>
                                </p:cTn>
                              </p:par>
                              <p:par>
                                <p:cTn id="131" presetID="17" presetClass="entr" presetSubtype="8"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ppt_x</p:attrName>
                                        </p:attrNameLst>
                                      </p:cBhvr>
                                      <p:tavLst>
                                        <p:tav tm="0">
                                          <p:val>
                                            <p:strVal val="#ppt_x-#ppt_w/2"/>
                                          </p:val>
                                        </p:tav>
                                        <p:tav tm="100000">
                                          <p:val>
                                            <p:strVal val="#ppt_x"/>
                                          </p:val>
                                        </p:tav>
                                      </p:tavLst>
                                    </p:anim>
                                    <p:anim calcmode="lin" valueType="num">
                                      <p:cBhvr>
                                        <p:cTn id="134" dur="500" fill="hold"/>
                                        <p:tgtEl>
                                          <p:spTgt spid="25"/>
                                        </p:tgtEl>
                                        <p:attrNameLst>
                                          <p:attrName>ppt_y</p:attrName>
                                        </p:attrNameLst>
                                      </p:cBhvr>
                                      <p:tavLst>
                                        <p:tav tm="0">
                                          <p:val>
                                            <p:strVal val="#ppt_y"/>
                                          </p:val>
                                        </p:tav>
                                        <p:tav tm="100000">
                                          <p:val>
                                            <p:strVal val="#ppt_y"/>
                                          </p:val>
                                        </p:tav>
                                      </p:tavLst>
                                    </p:anim>
                                    <p:anim calcmode="lin" valueType="num">
                                      <p:cBhvr>
                                        <p:cTn id="135" dur="500" fill="hold"/>
                                        <p:tgtEl>
                                          <p:spTgt spid="25"/>
                                        </p:tgtEl>
                                        <p:attrNameLst>
                                          <p:attrName>ppt_w</p:attrName>
                                        </p:attrNameLst>
                                      </p:cBhvr>
                                      <p:tavLst>
                                        <p:tav tm="0">
                                          <p:val>
                                            <p:fltVal val="0"/>
                                          </p:val>
                                        </p:tav>
                                        <p:tav tm="100000">
                                          <p:val>
                                            <p:strVal val="#ppt_w"/>
                                          </p:val>
                                        </p:tav>
                                      </p:tavLst>
                                    </p:anim>
                                    <p:anim calcmode="lin" valueType="num">
                                      <p:cBhvr>
                                        <p:cTn id="136" dur="500" fill="hold"/>
                                        <p:tgtEl>
                                          <p:spTgt spid="25"/>
                                        </p:tgtEl>
                                        <p:attrNameLst>
                                          <p:attrName>ppt_h</p:attrName>
                                        </p:attrNameLst>
                                      </p:cBhvr>
                                      <p:tavLst>
                                        <p:tav tm="0">
                                          <p:val>
                                            <p:strVal val="#ppt_h"/>
                                          </p:val>
                                        </p:tav>
                                        <p:tav tm="100000">
                                          <p:val>
                                            <p:strVal val="#ppt_h"/>
                                          </p:val>
                                        </p:tav>
                                      </p:tavLst>
                                    </p:anim>
                                  </p:childTnLst>
                                </p:cTn>
                              </p:par>
                              <p:par>
                                <p:cTn id="137" presetID="17" presetClass="entr" presetSubtype="8" fill="hold" grpId="0" nodeType="with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p:cTn id="139" dur="500" fill="hold"/>
                                        <p:tgtEl>
                                          <p:spTgt spid="31"/>
                                        </p:tgtEl>
                                        <p:attrNameLst>
                                          <p:attrName>ppt_x</p:attrName>
                                        </p:attrNameLst>
                                      </p:cBhvr>
                                      <p:tavLst>
                                        <p:tav tm="0">
                                          <p:val>
                                            <p:strVal val="#ppt_x-#ppt_w/2"/>
                                          </p:val>
                                        </p:tav>
                                        <p:tav tm="100000">
                                          <p:val>
                                            <p:strVal val="#ppt_x"/>
                                          </p:val>
                                        </p:tav>
                                      </p:tavLst>
                                    </p:anim>
                                    <p:anim calcmode="lin" valueType="num">
                                      <p:cBhvr>
                                        <p:cTn id="140" dur="500" fill="hold"/>
                                        <p:tgtEl>
                                          <p:spTgt spid="31"/>
                                        </p:tgtEl>
                                        <p:attrNameLst>
                                          <p:attrName>ppt_y</p:attrName>
                                        </p:attrNameLst>
                                      </p:cBhvr>
                                      <p:tavLst>
                                        <p:tav tm="0">
                                          <p:val>
                                            <p:strVal val="#ppt_y"/>
                                          </p:val>
                                        </p:tav>
                                        <p:tav tm="100000">
                                          <p:val>
                                            <p:strVal val="#ppt_y"/>
                                          </p:val>
                                        </p:tav>
                                      </p:tavLst>
                                    </p:anim>
                                    <p:anim calcmode="lin" valueType="num">
                                      <p:cBhvr>
                                        <p:cTn id="141" dur="500" fill="hold"/>
                                        <p:tgtEl>
                                          <p:spTgt spid="31"/>
                                        </p:tgtEl>
                                        <p:attrNameLst>
                                          <p:attrName>ppt_w</p:attrName>
                                        </p:attrNameLst>
                                      </p:cBhvr>
                                      <p:tavLst>
                                        <p:tav tm="0">
                                          <p:val>
                                            <p:fltVal val="0"/>
                                          </p:val>
                                        </p:tav>
                                        <p:tav tm="100000">
                                          <p:val>
                                            <p:strVal val="#ppt_w"/>
                                          </p:val>
                                        </p:tav>
                                      </p:tavLst>
                                    </p:anim>
                                    <p:anim calcmode="lin" valueType="num">
                                      <p:cBhvr>
                                        <p:cTn id="142" dur="500" fill="hold"/>
                                        <p:tgtEl>
                                          <p:spTgt spid="31"/>
                                        </p:tgtEl>
                                        <p:attrNameLst>
                                          <p:attrName>ppt_h</p:attrName>
                                        </p:attrNameLst>
                                      </p:cBhvr>
                                      <p:tavLst>
                                        <p:tav tm="0">
                                          <p:val>
                                            <p:strVal val="#ppt_h"/>
                                          </p:val>
                                        </p:tav>
                                        <p:tav tm="100000">
                                          <p:val>
                                            <p:strVal val="#ppt_h"/>
                                          </p:val>
                                        </p:tav>
                                      </p:tavLst>
                                    </p:anim>
                                  </p:childTnLst>
                                </p:cTn>
                              </p:par>
                              <p:par>
                                <p:cTn id="143" presetID="17" presetClass="entr" presetSubtype="8"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 calcmode="lin" valueType="num">
                                      <p:cBhvr>
                                        <p:cTn id="145" dur="500" fill="hold"/>
                                        <p:tgtEl>
                                          <p:spTgt spid="30"/>
                                        </p:tgtEl>
                                        <p:attrNameLst>
                                          <p:attrName>ppt_x</p:attrName>
                                        </p:attrNameLst>
                                      </p:cBhvr>
                                      <p:tavLst>
                                        <p:tav tm="0">
                                          <p:val>
                                            <p:strVal val="#ppt_x-#ppt_w/2"/>
                                          </p:val>
                                        </p:tav>
                                        <p:tav tm="100000">
                                          <p:val>
                                            <p:strVal val="#ppt_x"/>
                                          </p:val>
                                        </p:tav>
                                      </p:tavLst>
                                    </p:anim>
                                    <p:anim calcmode="lin" valueType="num">
                                      <p:cBhvr>
                                        <p:cTn id="146" dur="500" fill="hold"/>
                                        <p:tgtEl>
                                          <p:spTgt spid="30"/>
                                        </p:tgtEl>
                                        <p:attrNameLst>
                                          <p:attrName>ppt_y</p:attrName>
                                        </p:attrNameLst>
                                      </p:cBhvr>
                                      <p:tavLst>
                                        <p:tav tm="0">
                                          <p:val>
                                            <p:strVal val="#ppt_y"/>
                                          </p:val>
                                        </p:tav>
                                        <p:tav tm="100000">
                                          <p:val>
                                            <p:strVal val="#ppt_y"/>
                                          </p:val>
                                        </p:tav>
                                      </p:tavLst>
                                    </p:anim>
                                    <p:anim calcmode="lin" valueType="num">
                                      <p:cBhvr>
                                        <p:cTn id="147" dur="500" fill="hold"/>
                                        <p:tgtEl>
                                          <p:spTgt spid="30"/>
                                        </p:tgtEl>
                                        <p:attrNameLst>
                                          <p:attrName>ppt_w</p:attrName>
                                        </p:attrNameLst>
                                      </p:cBhvr>
                                      <p:tavLst>
                                        <p:tav tm="0">
                                          <p:val>
                                            <p:fltVal val="0"/>
                                          </p:val>
                                        </p:tav>
                                        <p:tav tm="100000">
                                          <p:val>
                                            <p:strVal val="#ppt_w"/>
                                          </p:val>
                                        </p:tav>
                                      </p:tavLst>
                                    </p:anim>
                                    <p:anim calcmode="lin" valueType="num">
                                      <p:cBhvr>
                                        <p:cTn id="148" dur="500" fill="hold"/>
                                        <p:tgtEl>
                                          <p:spTgt spid="30"/>
                                        </p:tgtEl>
                                        <p:attrNameLst>
                                          <p:attrName>ppt_h</p:attrName>
                                        </p:attrNameLst>
                                      </p:cBhvr>
                                      <p:tavLst>
                                        <p:tav tm="0">
                                          <p:val>
                                            <p:strVal val="#ppt_h"/>
                                          </p:val>
                                        </p:tav>
                                        <p:tav tm="100000">
                                          <p:val>
                                            <p:strVal val="#ppt_h"/>
                                          </p:val>
                                        </p:tav>
                                      </p:tavLst>
                                    </p:anim>
                                  </p:childTnLst>
                                </p:cTn>
                              </p:par>
                              <p:par>
                                <p:cTn id="149" presetID="17" presetClass="entr" presetSubtype="8" fill="hold" grpId="0" nodeType="withEffect">
                                  <p:stCondLst>
                                    <p:cond delay="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500" fill="hold"/>
                                        <p:tgtEl>
                                          <p:spTgt spid="27"/>
                                        </p:tgtEl>
                                        <p:attrNameLst>
                                          <p:attrName>ppt_x</p:attrName>
                                        </p:attrNameLst>
                                      </p:cBhvr>
                                      <p:tavLst>
                                        <p:tav tm="0">
                                          <p:val>
                                            <p:strVal val="#ppt_x-#ppt_w/2"/>
                                          </p:val>
                                        </p:tav>
                                        <p:tav tm="100000">
                                          <p:val>
                                            <p:strVal val="#ppt_x"/>
                                          </p:val>
                                        </p:tav>
                                      </p:tavLst>
                                    </p:anim>
                                    <p:anim calcmode="lin" valueType="num">
                                      <p:cBhvr>
                                        <p:cTn id="152" dur="500" fill="hold"/>
                                        <p:tgtEl>
                                          <p:spTgt spid="27"/>
                                        </p:tgtEl>
                                        <p:attrNameLst>
                                          <p:attrName>ppt_y</p:attrName>
                                        </p:attrNameLst>
                                      </p:cBhvr>
                                      <p:tavLst>
                                        <p:tav tm="0">
                                          <p:val>
                                            <p:strVal val="#ppt_y"/>
                                          </p:val>
                                        </p:tav>
                                        <p:tav tm="100000">
                                          <p:val>
                                            <p:strVal val="#ppt_y"/>
                                          </p:val>
                                        </p:tav>
                                      </p:tavLst>
                                    </p:anim>
                                    <p:anim calcmode="lin" valueType="num">
                                      <p:cBhvr>
                                        <p:cTn id="153" dur="500" fill="hold"/>
                                        <p:tgtEl>
                                          <p:spTgt spid="27"/>
                                        </p:tgtEl>
                                        <p:attrNameLst>
                                          <p:attrName>ppt_w</p:attrName>
                                        </p:attrNameLst>
                                      </p:cBhvr>
                                      <p:tavLst>
                                        <p:tav tm="0">
                                          <p:val>
                                            <p:fltVal val="0"/>
                                          </p:val>
                                        </p:tav>
                                        <p:tav tm="100000">
                                          <p:val>
                                            <p:strVal val="#ppt_w"/>
                                          </p:val>
                                        </p:tav>
                                      </p:tavLst>
                                    </p:anim>
                                    <p:anim calcmode="lin" valueType="num">
                                      <p:cBhvr>
                                        <p:cTn id="154" dur="500" fill="hold"/>
                                        <p:tgtEl>
                                          <p:spTgt spid="27"/>
                                        </p:tgtEl>
                                        <p:attrNameLst>
                                          <p:attrName>ppt_h</p:attrName>
                                        </p:attrNameLst>
                                      </p:cBhvr>
                                      <p:tavLst>
                                        <p:tav tm="0">
                                          <p:val>
                                            <p:strVal val="#ppt_h"/>
                                          </p:val>
                                        </p:tav>
                                        <p:tav tm="100000">
                                          <p:val>
                                            <p:strVal val="#ppt_h"/>
                                          </p:val>
                                        </p:tav>
                                      </p:tavLst>
                                    </p:anim>
                                  </p:childTnLst>
                                </p:cTn>
                              </p:par>
                              <p:par>
                                <p:cTn id="155" presetID="17" presetClass="entr" presetSubtype="8" fill="hold" grpId="0" nodeType="withEffect">
                                  <p:stCondLst>
                                    <p:cond delay="0"/>
                                  </p:stCondLst>
                                  <p:childTnLst>
                                    <p:set>
                                      <p:cBhvr>
                                        <p:cTn id="156" dur="1" fill="hold">
                                          <p:stCondLst>
                                            <p:cond delay="0"/>
                                          </p:stCondLst>
                                        </p:cTn>
                                        <p:tgtEl>
                                          <p:spTgt spid="26"/>
                                        </p:tgtEl>
                                        <p:attrNameLst>
                                          <p:attrName>style.visibility</p:attrName>
                                        </p:attrNameLst>
                                      </p:cBhvr>
                                      <p:to>
                                        <p:strVal val="visible"/>
                                      </p:to>
                                    </p:set>
                                    <p:anim calcmode="lin" valueType="num">
                                      <p:cBhvr>
                                        <p:cTn id="157" dur="500" fill="hold"/>
                                        <p:tgtEl>
                                          <p:spTgt spid="26"/>
                                        </p:tgtEl>
                                        <p:attrNameLst>
                                          <p:attrName>ppt_x</p:attrName>
                                        </p:attrNameLst>
                                      </p:cBhvr>
                                      <p:tavLst>
                                        <p:tav tm="0">
                                          <p:val>
                                            <p:strVal val="#ppt_x-#ppt_w/2"/>
                                          </p:val>
                                        </p:tav>
                                        <p:tav tm="100000">
                                          <p:val>
                                            <p:strVal val="#ppt_x"/>
                                          </p:val>
                                        </p:tav>
                                      </p:tavLst>
                                    </p:anim>
                                    <p:anim calcmode="lin" valueType="num">
                                      <p:cBhvr>
                                        <p:cTn id="158" dur="500" fill="hold"/>
                                        <p:tgtEl>
                                          <p:spTgt spid="26"/>
                                        </p:tgtEl>
                                        <p:attrNameLst>
                                          <p:attrName>ppt_y</p:attrName>
                                        </p:attrNameLst>
                                      </p:cBhvr>
                                      <p:tavLst>
                                        <p:tav tm="0">
                                          <p:val>
                                            <p:strVal val="#ppt_y"/>
                                          </p:val>
                                        </p:tav>
                                        <p:tav tm="100000">
                                          <p:val>
                                            <p:strVal val="#ppt_y"/>
                                          </p:val>
                                        </p:tav>
                                      </p:tavLst>
                                    </p:anim>
                                    <p:anim calcmode="lin" valueType="num">
                                      <p:cBhvr>
                                        <p:cTn id="159" dur="500" fill="hold"/>
                                        <p:tgtEl>
                                          <p:spTgt spid="26"/>
                                        </p:tgtEl>
                                        <p:attrNameLst>
                                          <p:attrName>ppt_w</p:attrName>
                                        </p:attrNameLst>
                                      </p:cBhvr>
                                      <p:tavLst>
                                        <p:tav tm="0">
                                          <p:val>
                                            <p:fltVal val="0"/>
                                          </p:val>
                                        </p:tav>
                                        <p:tav tm="100000">
                                          <p:val>
                                            <p:strVal val="#ppt_w"/>
                                          </p:val>
                                        </p:tav>
                                      </p:tavLst>
                                    </p:anim>
                                    <p:anim calcmode="lin" valueType="num">
                                      <p:cBhvr>
                                        <p:cTn id="160" dur="500" fill="hold"/>
                                        <p:tgtEl>
                                          <p:spTgt spid="26"/>
                                        </p:tgtEl>
                                        <p:attrNameLst>
                                          <p:attrName>ppt_h</p:attrName>
                                        </p:attrNameLst>
                                      </p:cBhvr>
                                      <p:tavLst>
                                        <p:tav tm="0">
                                          <p:val>
                                            <p:strVal val="#ppt_h"/>
                                          </p:val>
                                        </p:tav>
                                        <p:tav tm="100000">
                                          <p:val>
                                            <p:strVal val="#ppt_h"/>
                                          </p:val>
                                        </p:tav>
                                      </p:tavLst>
                                    </p:anim>
                                  </p:childTnLst>
                                </p:cTn>
                              </p:par>
                              <p:par>
                                <p:cTn id="161" presetID="17" presetClass="entr" presetSubtype="8" fill="hold" grpId="0" nodeType="withEffect">
                                  <p:stCondLst>
                                    <p:cond delay="0"/>
                                  </p:stCondLst>
                                  <p:childTnLst>
                                    <p:set>
                                      <p:cBhvr>
                                        <p:cTn id="162" dur="1" fill="hold">
                                          <p:stCondLst>
                                            <p:cond delay="0"/>
                                          </p:stCondLst>
                                        </p:cTn>
                                        <p:tgtEl>
                                          <p:spTgt spid="38"/>
                                        </p:tgtEl>
                                        <p:attrNameLst>
                                          <p:attrName>style.visibility</p:attrName>
                                        </p:attrNameLst>
                                      </p:cBhvr>
                                      <p:to>
                                        <p:strVal val="visible"/>
                                      </p:to>
                                    </p:set>
                                    <p:anim calcmode="lin" valueType="num">
                                      <p:cBhvr>
                                        <p:cTn id="163" dur="500" fill="hold"/>
                                        <p:tgtEl>
                                          <p:spTgt spid="38"/>
                                        </p:tgtEl>
                                        <p:attrNameLst>
                                          <p:attrName>ppt_x</p:attrName>
                                        </p:attrNameLst>
                                      </p:cBhvr>
                                      <p:tavLst>
                                        <p:tav tm="0">
                                          <p:val>
                                            <p:strVal val="#ppt_x-#ppt_w/2"/>
                                          </p:val>
                                        </p:tav>
                                        <p:tav tm="100000">
                                          <p:val>
                                            <p:strVal val="#ppt_x"/>
                                          </p:val>
                                        </p:tav>
                                      </p:tavLst>
                                    </p:anim>
                                    <p:anim calcmode="lin" valueType="num">
                                      <p:cBhvr>
                                        <p:cTn id="164" dur="500" fill="hold"/>
                                        <p:tgtEl>
                                          <p:spTgt spid="38"/>
                                        </p:tgtEl>
                                        <p:attrNameLst>
                                          <p:attrName>ppt_y</p:attrName>
                                        </p:attrNameLst>
                                      </p:cBhvr>
                                      <p:tavLst>
                                        <p:tav tm="0">
                                          <p:val>
                                            <p:strVal val="#ppt_y"/>
                                          </p:val>
                                        </p:tav>
                                        <p:tav tm="100000">
                                          <p:val>
                                            <p:strVal val="#ppt_y"/>
                                          </p:val>
                                        </p:tav>
                                      </p:tavLst>
                                    </p:anim>
                                    <p:anim calcmode="lin" valueType="num">
                                      <p:cBhvr>
                                        <p:cTn id="165" dur="500" fill="hold"/>
                                        <p:tgtEl>
                                          <p:spTgt spid="38"/>
                                        </p:tgtEl>
                                        <p:attrNameLst>
                                          <p:attrName>ppt_w</p:attrName>
                                        </p:attrNameLst>
                                      </p:cBhvr>
                                      <p:tavLst>
                                        <p:tav tm="0">
                                          <p:val>
                                            <p:fltVal val="0"/>
                                          </p:val>
                                        </p:tav>
                                        <p:tav tm="100000">
                                          <p:val>
                                            <p:strVal val="#ppt_w"/>
                                          </p:val>
                                        </p:tav>
                                      </p:tavLst>
                                    </p:anim>
                                    <p:anim calcmode="lin" valueType="num">
                                      <p:cBhvr>
                                        <p:cTn id="166" dur="500" fill="hold"/>
                                        <p:tgtEl>
                                          <p:spTgt spid="38"/>
                                        </p:tgtEl>
                                        <p:attrNameLst>
                                          <p:attrName>ppt_h</p:attrName>
                                        </p:attrNameLst>
                                      </p:cBhvr>
                                      <p:tavLst>
                                        <p:tav tm="0">
                                          <p:val>
                                            <p:strVal val="#ppt_h"/>
                                          </p:val>
                                        </p:tav>
                                        <p:tav tm="100000">
                                          <p:val>
                                            <p:strVal val="#ppt_h"/>
                                          </p:val>
                                        </p:tav>
                                      </p:tavLst>
                                    </p:anim>
                                  </p:childTnLst>
                                </p:cTn>
                              </p:par>
                              <p:par>
                                <p:cTn id="167" presetID="17" presetClass="entr" presetSubtype="8" fill="hold" grpId="0" nodeType="withEffect">
                                  <p:stCondLst>
                                    <p:cond delay="0"/>
                                  </p:stCondLst>
                                  <p:childTnLst>
                                    <p:set>
                                      <p:cBhvr>
                                        <p:cTn id="168" dur="1" fill="hold">
                                          <p:stCondLst>
                                            <p:cond delay="0"/>
                                          </p:stCondLst>
                                        </p:cTn>
                                        <p:tgtEl>
                                          <p:spTgt spid="29"/>
                                        </p:tgtEl>
                                        <p:attrNameLst>
                                          <p:attrName>style.visibility</p:attrName>
                                        </p:attrNameLst>
                                      </p:cBhvr>
                                      <p:to>
                                        <p:strVal val="visible"/>
                                      </p:to>
                                    </p:set>
                                    <p:anim calcmode="lin" valueType="num">
                                      <p:cBhvr>
                                        <p:cTn id="169" dur="500" fill="hold"/>
                                        <p:tgtEl>
                                          <p:spTgt spid="29"/>
                                        </p:tgtEl>
                                        <p:attrNameLst>
                                          <p:attrName>ppt_x</p:attrName>
                                        </p:attrNameLst>
                                      </p:cBhvr>
                                      <p:tavLst>
                                        <p:tav tm="0">
                                          <p:val>
                                            <p:strVal val="#ppt_x-#ppt_w/2"/>
                                          </p:val>
                                        </p:tav>
                                        <p:tav tm="100000">
                                          <p:val>
                                            <p:strVal val="#ppt_x"/>
                                          </p:val>
                                        </p:tav>
                                      </p:tavLst>
                                    </p:anim>
                                    <p:anim calcmode="lin" valueType="num">
                                      <p:cBhvr>
                                        <p:cTn id="170" dur="500" fill="hold"/>
                                        <p:tgtEl>
                                          <p:spTgt spid="29"/>
                                        </p:tgtEl>
                                        <p:attrNameLst>
                                          <p:attrName>ppt_y</p:attrName>
                                        </p:attrNameLst>
                                      </p:cBhvr>
                                      <p:tavLst>
                                        <p:tav tm="0">
                                          <p:val>
                                            <p:strVal val="#ppt_y"/>
                                          </p:val>
                                        </p:tav>
                                        <p:tav tm="100000">
                                          <p:val>
                                            <p:strVal val="#ppt_y"/>
                                          </p:val>
                                        </p:tav>
                                      </p:tavLst>
                                    </p:anim>
                                    <p:anim calcmode="lin" valueType="num">
                                      <p:cBhvr>
                                        <p:cTn id="171" dur="500" fill="hold"/>
                                        <p:tgtEl>
                                          <p:spTgt spid="29"/>
                                        </p:tgtEl>
                                        <p:attrNameLst>
                                          <p:attrName>ppt_w</p:attrName>
                                        </p:attrNameLst>
                                      </p:cBhvr>
                                      <p:tavLst>
                                        <p:tav tm="0">
                                          <p:val>
                                            <p:fltVal val="0"/>
                                          </p:val>
                                        </p:tav>
                                        <p:tav tm="100000">
                                          <p:val>
                                            <p:strVal val="#ppt_w"/>
                                          </p:val>
                                        </p:tav>
                                      </p:tavLst>
                                    </p:anim>
                                    <p:anim calcmode="lin" valueType="num">
                                      <p:cBhvr>
                                        <p:cTn id="172" dur="500" fill="hold"/>
                                        <p:tgtEl>
                                          <p:spTgt spid="29"/>
                                        </p:tgtEl>
                                        <p:attrNameLst>
                                          <p:attrName>ppt_h</p:attrName>
                                        </p:attrNameLst>
                                      </p:cBhvr>
                                      <p:tavLst>
                                        <p:tav tm="0">
                                          <p:val>
                                            <p:strVal val="#ppt_h"/>
                                          </p:val>
                                        </p:tav>
                                        <p:tav tm="100000">
                                          <p:val>
                                            <p:strVal val="#ppt_h"/>
                                          </p:val>
                                        </p:tav>
                                      </p:tavLst>
                                    </p:anim>
                                  </p:childTnLst>
                                </p:cTn>
                              </p:par>
                              <p:par>
                                <p:cTn id="173" presetID="17" presetClass="entr" presetSubtype="8" fill="hold" grpId="0" nodeType="withEffect">
                                  <p:stCondLst>
                                    <p:cond delay="0"/>
                                  </p:stCondLst>
                                  <p:childTnLst>
                                    <p:set>
                                      <p:cBhvr>
                                        <p:cTn id="174" dur="1" fill="hold">
                                          <p:stCondLst>
                                            <p:cond delay="0"/>
                                          </p:stCondLst>
                                        </p:cTn>
                                        <p:tgtEl>
                                          <p:spTgt spid="28"/>
                                        </p:tgtEl>
                                        <p:attrNameLst>
                                          <p:attrName>style.visibility</p:attrName>
                                        </p:attrNameLst>
                                      </p:cBhvr>
                                      <p:to>
                                        <p:strVal val="visible"/>
                                      </p:to>
                                    </p:set>
                                    <p:anim calcmode="lin" valueType="num">
                                      <p:cBhvr>
                                        <p:cTn id="175" dur="500" fill="hold"/>
                                        <p:tgtEl>
                                          <p:spTgt spid="28"/>
                                        </p:tgtEl>
                                        <p:attrNameLst>
                                          <p:attrName>ppt_x</p:attrName>
                                        </p:attrNameLst>
                                      </p:cBhvr>
                                      <p:tavLst>
                                        <p:tav tm="0">
                                          <p:val>
                                            <p:strVal val="#ppt_x-#ppt_w/2"/>
                                          </p:val>
                                        </p:tav>
                                        <p:tav tm="100000">
                                          <p:val>
                                            <p:strVal val="#ppt_x"/>
                                          </p:val>
                                        </p:tav>
                                      </p:tavLst>
                                    </p:anim>
                                    <p:anim calcmode="lin" valueType="num">
                                      <p:cBhvr>
                                        <p:cTn id="176" dur="500" fill="hold"/>
                                        <p:tgtEl>
                                          <p:spTgt spid="28"/>
                                        </p:tgtEl>
                                        <p:attrNameLst>
                                          <p:attrName>ppt_y</p:attrName>
                                        </p:attrNameLst>
                                      </p:cBhvr>
                                      <p:tavLst>
                                        <p:tav tm="0">
                                          <p:val>
                                            <p:strVal val="#ppt_y"/>
                                          </p:val>
                                        </p:tav>
                                        <p:tav tm="100000">
                                          <p:val>
                                            <p:strVal val="#ppt_y"/>
                                          </p:val>
                                        </p:tav>
                                      </p:tavLst>
                                    </p:anim>
                                    <p:anim calcmode="lin" valueType="num">
                                      <p:cBhvr>
                                        <p:cTn id="177" dur="500" fill="hold"/>
                                        <p:tgtEl>
                                          <p:spTgt spid="28"/>
                                        </p:tgtEl>
                                        <p:attrNameLst>
                                          <p:attrName>ppt_w</p:attrName>
                                        </p:attrNameLst>
                                      </p:cBhvr>
                                      <p:tavLst>
                                        <p:tav tm="0">
                                          <p:val>
                                            <p:fltVal val="0"/>
                                          </p:val>
                                        </p:tav>
                                        <p:tav tm="100000">
                                          <p:val>
                                            <p:strVal val="#ppt_w"/>
                                          </p:val>
                                        </p:tav>
                                      </p:tavLst>
                                    </p:anim>
                                    <p:anim calcmode="lin" valueType="num">
                                      <p:cBhvr>
                                        <p:cTn id="178" dur="500" fill="hold"/>
                                        <p:tgtEl>
                                          <p:spTgt spid="28"/>
                                        </p:tgtEl>
                                        <p:attrNameLst>
                                          <p:attrName>ppt_h</p:attrName>
                                        </p:attrNameLst>
                                      </p:cBhvr>
                                      <p:tavLst>
                                        <p:tav tm="0">
                                          <p:val>
                                            <p:strVal val="#ppt_h"/>
                                          </p:val>
                                        </p:tav>
                                        <p:tav tm="100000">
                                          <p:val>
                                            <p:strVal val="#ppt_h"/>
                                          </p:val>
                                        </p:tav>
                                      </p:tavLst>
                                    </p:anim>
                                  </p:childTnLst>
                                </p:cTn>
                              </p:par>
                              <p:par>
                                <p:cTn id="179" presetID="17" presetClass="entr" presetSubtype="8" fill="hold" grpId="0" nodeType="withEffect">
                                  <p:stCondLst>
                                    <p:cond delay="0"/>
                                  </p:stCondLst>
                                  <p:childTnLst>
                                    <p:set>
                                      <p:cBhvr>
                                        <p:cTn id="180" dur="1" fill="hold">
                                          <p:stCondLst>
                                            <p:cond delay="0"/>
                                          </p:stCondLst>
                                        </p:cTn>
                                        <p:tgtEl>
                                          <p:spTgt spid="39"/>
                                        </p:tgtEl>
                                        <p:attrNameLst>
                                          <p:attrName>style.visibility</p:attrName>
                                        </p:attrNameLst>
                                      </p:cBhvr>
                                      <p:to>
                                        <p:strVal val="visible"/>
                                      </p:to>
                                    </p:set>
                                    <p:anim calcmode="lin" valueType="num">
                                      <p:cBhvr>
                                        <p:cTn id="181" dur="500" fill="hold"/>
                                        <p:tgtEl>
                                          <p:spTgt spid="39"/>
                                        </p:tgtEl>
                                        <p:attrNameLst>
                                          <p:attrName>ppt_x</p:attrName>
                                        </p:attrNameLst>
                                      </p:cBhvr>
                                      <p:tavLst>
                                        <p:tav tm="0">
                                          <p:val>
                                            <p:strVal val="#ppt_x-#ppt_w/2"/>
                                          </p:val>
                                        </p:tav>
                                        <p:tav tm="100000">
                                          <p:val>
                                            <p:strVal val="#ppt_x"/>
                                          </p:val>
                                        </p:tav>
                                      </p:tavLst>
                                    </p:anim>
                                    <p:anim calcmode="lin" valueType="num">
                                      <p:cBhvr>
                                        <p:cTn id="182" dur="500" fill="hold"/>
                                        <p:tgtEl>
                                          <p:spTgt spid="39"/>
                                        </p:tgtEl>
                                        <p:attrNameLst>
                                          <p:attrName>ppt_y</p:attrName>
                                        </p:attrNameLst>
                                      </p:cBhvr>
                                      <p:tavLst>
                                        <p:tav tm="0">
                                          <p:val>
                                            <p:strVal val="#ppt_y"/>
                                          </p:val>
                                        </p:tav>
                                        <p:tav tm="100000">
                                          <p:val>
                                            <p:strVal val="#ppt_y"/>
                                          </p:val>
                                        </p:tav>
                                      </p:tavLst>
                                    </p:anim>
                                    <p:anim calcmode="lin" valueType="num">
                                      <p:cBhvr>
                                        <p:cTn id="183" dur="500" fill="hold"/>
                                        <p:tgtEl>
                                          <p:spTgt spid="39"/>
                                        </p:tgtEl>
                                        <p:attrNameLst>
                                          <p:attrName>ppt_w</p:attrName>
                                        </p:attrNameLst>
                                      </p:cBhvr>
                                      <p:tavLst>
                                        <p:tav tm="0">
                                          <p:val>
                                            <p:fltVal val="0"/>
                                          </p:val>
                                        </p:tav>
                                        <p:tav tm="100000">
                                          <p:val>
                                            <p:strVal val="#ppt_w"/>
                                          </p:val>
                                        </p:tav>
                                      </p:tavLst>
                                    </p:anim>
                                    <p:anim calcmode="lin" valueType="num">
                                      <p:cBhvr>
                                        <p:cTn id="184" dur="500" fill="hold"/>
                                        <p:tgtEl>
                                          <p:spTgt spid="39"/>
                                        </p:tgtEl>
                                        <p:attrNameLst>
                                          <p:attrName>ppt_h</p:attrName>
                                        </p:attrNameLst>
                                      </p:cBhvr>
                                      <p:tavLst>
                                        <p:tav tm="0">
                                          <p:val>
                                            <p:strVal val="#ppt_h"/>
                                          </p:val>
                                        </p:tav>
                                        <p:tav tm="100000">
                                          <p:val>
                                            <p:strVal val="#ppt_h"/>
                                          </p:val>
                                        </p:tav>
                                      </p:tavLst>
                                    </p:anim>
                                  </p:childTnLst>
                                </p:cTn>
                              </p:par>
                              <p:par>
                                <p:cTn id="185" presetID="17" presetClass="entr" presetSubtype="8" fill="hold" grpId="0" nodeType="withEffect">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cBhvr>
                                        <p:cTn id="187" dur="500" fill="hold"/>
                                        <p:tgtEl>
                                          <p:spTgt spid="40"/>
                                        </p:tgtEl>
                                        <p:attrNameLst>
                                          <p:attrName>ppt_x</p:attrName>
                                        </p:attrNameLst>
                                      </p:cBhvr>
                                      <p:tavLst>
                                        <p:tav tm="0">
                                          <p:val>
                                            <p:strVal val="#ppt_x-#ppt_w/2"/>
                                          </p:val>
                                        </p:tav>
                                        <p:tav tm="100000">
                                          <p:val>
                                            <p:strVal val="#ppt_x"/>
                                          </p:val>
                                        </p:tav>
                                      </p:tavLst>
                                    </p:anim>
                                    <p:anim calcmode="lin" valueType="num">
                                      <p:cBhvr>
                                        <p:cTn id="188" dur="500" fill="hold"/>
                                        <p:tgtEl>
                                          <p:spTgt spid="40"/>
                                        </p:tgtEl>
                                        <p:attrNameLst>
                                          <p:attrName>ppt_y</p:attrName>
                                        </p:attrNameLst>
                                      </p:cBhvr>
                                      <p:tavLst>
                                        <p:tav tm="0">
                                          <p:val>
                                            <p:strVal val="#ppt_y"/>
                                          </p:val>
                                        </p:tav>
                                        <p:tav tm="100000">
                                          <p:val>
                                            <p:strVal val="#ppt_y"/>
                                          </p:val>
                                        </p:tav>
                                      </p:tavLst>
                                    </p:anim>
                                    <p:anim calcmode="lin" valueType="num">
                                      <p:cBhvr>
                                        <p:cTn id="189" dur="500" fill="hold"/>
                                        <p:tgtEl>
                                          <p:spTgt spid="40"/>
                                        </p:tgtEl>
                                        <p:attrNameLst>
                                          <p:attrName>ppt_w</p:attrName>
                                        </p:attrNameLst>
                                      </p:cBhvr>
                                      <p:tavLst>
                                        <p:tav tm="0">
                                          <p:val>
                                            <p:fltVal val="0"/>
                                          </p:val>
                                        </p:tav>
                                        <p:tav tm="100000">
                                          <p:val>
                                            <p:strVal val="#ppt_w"/>
                                          </p:val>
                                        </p:tav>
                                      </p:tavLst>
                                    </p:anim>
                                    <p:anim calcmode="lin" valueType="num">
                                      <p:cBhvr>
                                        <p:cTn id="190" dur="500" fill="hold"/>
                                        <p:tgtEl>
                                          <p:spTgt spid="40"/>
                                        </p:tgtEl>
                                        <p:attrNameLst>
                                          <p:attrName>ppt_h</p:attrName>
                                        </p:attrNameLst>
                                      </p:cBhvr>
                                      <p:tavLst>
                                        <p:tav tm="0">
                                          <p:val>
                                            <p:strVal val="#ppt_h"/>
                                          </p:val>
                                        </p:tav>
                                        <p:tav tm="100000">
                                          <p:val>
                                            <p:strVal val="#ppt_h"/>
                                          </p:val>
                                        </p:tav>
                                      </p:tavLst>
                                    </p:anim>
                                  </p:childTnLst>
                                </p:cTn>
                              </p:par>
                              <p:par>
                                <p:cTn id="191" presetID="17" presetClass="entr" presetSubtype="8" fill="hold" grpId="0" nodeType="withEffect">
                                  <p:stCondLst>
                                    <p:cond delay="0"/>
                                  </p:stCondLst>
                                  <p:childTnLst>
                                    <p:set>
                                      <p:cBhvr>
                                        <p:cTn id="192" dur="1" fill="hold">
                                          <p:stCondLst>
                                            <p:cond delay="0"/>
                                          </p:stCondLst>
                                        </p:cTn>
                                        <p:tgtEl>
                                          <p:spTgt spid="37"/>
                                        </p:tgtEl>
                                        <p:attrNameLst>
                                          <p:attrName>style.visibility</p:attrName>
                                        </p:attrNameLst>
                                      </p:cBhvr>
                                      <p:to>
                                        <p:strVal val="visible"/>
                                      </p:to>
                                    </p:set>
                                    <p:anim calcmode="lin" valueType="num">
                                      <p:cBhvr>
                                        <p:cTn id="193" dur="500" fill="hold"/>
                                        <p:tgtEl>
                                          <p:spTgt spid="37"/>
                                        </p:tgtEl>
                                        <p:attrNameLst>
                                          <p:attrName>ppt_x</p:attrName>
                                        </p:attrNameLst>
                                      </p:cBhvr>
                                      <p:tavLst>
                                        <p:tav tm="0">
                                          <p:val>
                                            <p:strVal val="#ppt_x-#ppt_w/2"/>
                                          </p:val>
                                        </p:tav>
                                        <p:tav tm="100000">
                                          <p:val>
                                            <p:strVal val="#ppt_x"/>
                                          </p:val>
                                        </p:tav>
                                      </p:tavLst>
                                    </p:anim>
                                    <p:anim calcmode="lin" valueType="num">
                                      <p:cBhvr>
                                        <p:cTn id="194" dur="500" fill="hold"/>
                                        <p:tgtEl>
                                          <p:spTgt spid="37"/>
                                        </p:tgtEl>
                                        <p:attrNameLst>
                                          <p:attrName>ppt_y</p:attrName>
                                        </p:attrNameLst>
                                      </p:cBhvr>
                                      <p:tavLst>
                                        <p:tav tm="0">
                                          <p:val>
                                            <p:strVal val="#ppt_y"/>
                                          </p:val>
                                        </p:tav>
                                        <p:tav tm="100000">
                                          <p:val>
                                            <p:strVal val="#ppt_y"/>
                                          </p:val>
                                        </p:tav>
                                      </p:tavLst>
                                    </p:anim>
                                    <p:anim calcmode="lin" valueType="num">
                                      <p:cBhvr>
                                        <p:cTn id="195" dur="500" fill="hold"/>
                                        <p:tgtEl>
                                          <p:spTgt spid="37"/>
                                        </p:tgtEl>
                                        <p:attrNameLst>
                                          <p:attrName>ppt_w</p:attrName>
                                        </p:attrNameLst>
                                      </p:cBhvr>
                                      <p:tavLst>
                                        <p:tav tm="0">
                                          <p:val>
                                            <p:fltVal val="0"/>
                                          </p:val>
                                        </p:tav>
                                        <p:tav tm="100000">
                                          <p:val>
                                            <p:strVal val="#ppt_w"/>
                                          </p:val>
                                        </p:tav>
                                      </p:tavLst>
                                    </p:anim>
                                    <p:anim calcmode="lin" valueType="num">
                                      <p:cBhvr>
                                        <p:cTn id="196" dur="500" fill="hold"/>
                                        <p:tgtEl>
                                          <p:spTgt spid="37"/>
                                        </p:tgtEl>
                                        <p:attrNameLst>
                                          <p:attrName>ppt_h</p:attrName>
                                        </p:attrNameLst>
                                      </p:cBhvr>
                                      <p:tavLst>
                                        <p:tav tm="0">
                                          <p:val>
                                            <p:strVal val="#ppt_h"/>
                                          </p:val>
                                        </p:tav>
                                        <p:tav tm="100000">
                                          <p:val>
                                            <p:strVal val="#ppt_h"/>
                                          </p:val>
                                        </p:tav>
                                      </p:tavLst>
                                    </p:anim>
                                  </p:childTnLst>
                                </p:cTn>
                              </p:par>
                              <p:par>
                                <p:cTn id="197" presetID="17" presetClass="entr" presetSubtype="8" fill="hold" grpId="0" nodeType="withEffect">
                                  <p:stCondLst>
                                    <p:cond delay="0"/>
                                  </p:stCondLst>
                                  <p:childTnLst>
                                    <p:set>
                                      <p:cBhvr>
                                        <p:cTn id="198" dur="1" fill="hold">
                                          <p:stCondLst>
                                            <p:cond delay="0"/>
                                          </p:stCondLst>
                                        </p:cTn>
                                        <p:tgtEl>
                                          <p:spTgt spid="36"/>
                                        </p:tgtEl>
                                        <p:attrNameLst>
                                          <p:attrName>style.visibility</p:attrName>
                                        </p:attrNameLst>
                                      </p:cBhvr>
                                      <p:to>
                                        <p:strVal val="visible"/>
                                      </p:to>
                                    </p:set>
                                    <p:anim calcmode="lin" valueType="num">
                                      <p:cBhvr>
                                        <p:cTn id="199" dur="500" fill="hold"/>
                                        <p:tgtEl>
                                          <p:spTgt spid="36"/>
                                        </p:tgtEl>
                                        <p:attrNameLst>
                                          <p:attrName>ppt_x</p:attrName>
                                        </p:attrNameLst>
                                      </p:cBhvr>
                                      <p:tavLst>
                                        <p:tav tm="0">
                                          <p:val>
                                            <p:strVal val="#ppt_x-#ppt_w/2"/>
                                          </p:val>
                                        </p:tav>
                                        <p:tav tm="100000">
                                          <p:val>
                                            <p:strVal val="#ppt_x"/>
                                          </p:val>
                                        </p:tav>
                                      </p:tavLst>
                                    </p:anim>
                                    <p:anim calcmode="lin" valueType="num">
                                      <p:cBhvr>
                                        <p:cTn id="200" dur="500" fill="hold"/>
                                        <p:tgtEl>
                                          <p:spTgt spid="36"/>
                                        </p:tgtEl>
                                        <p:attrNameLst>
                                          <p:attrName>ppt_y</p:attrName>
                                        </p:attrNameLst>
                                      </p:cBhvr>
                                      <p:tavLst>
                                        <p:tav tm="0">
                                          <p:val>
                                            <p:strVal val="#ppt_y"/>
                                          </p:val>
                                        </p:tav>
                                        <p:tav tm="100000">
                                          <p:val>
                                            <p:strVal val="#ppt_y"/>
                                          </p:val>
                                        </p:tav>
                                      </p:tavLst>
                                    </p:anim>
                                    <p:anim calcmode="lin" valueType="num">
                                      <p:cBhvr>
                                        <p:cTn id="201" dur="500" fill="hold"/>
                                        <p:tgtEl>
                                          <p:spTgt spid="36"/>
                                        </p:tgtEl>
                                        <p:attrNameLst>
                                          <p:attrName>ppt_w</p:attrName>
                                        </p:attrNameLst>
                                      </p:cBhvr>
                                      <p:tavLst>
                                        <p:tav tm="0">
                                          <p:val>
                                            <p:fltVal val="0"/>
                                          </p:val>
                                        </p:tav>
                                        <p:tav tm="100000">
                                          <p:val>
                                            <p:strVal val="#ppt_w"/>
                                          </p:val>
                                        </p:tav>
                                      </p:tavLst>
                                    </p:anim>
                                    <p:anim calcmode="lin" valueType="num">
                                      <p:cBhvr>
                                        <p:cTn id="202" dur="500" fill="hold"/>
                                        <p:tgtEl>
                                          <p:spTgt spid="36"/>
                                        </p:tgtEl>
                                        <p:attrNameLst>
                                          <p:attrName>ppt_h</p:attrName>
                                        </p:attrNameLst>
                                      </p:cBhvr>
                                      <p:tavLst>
                                        <p:tav tm="0">
                                          <p:val>
                                            <p:strVal val="#ppt_h"/>
                                          </p:val>
                                        </p:tav>
                                        <p:tav tm="100000">
                                          <p:val>
                                            <p:strVal val="#ppt_h"/>
                                          </p:val>
                                        </p:tav>
                                      </p:tavLst>
                                    </p:anim>
                                  </p:childTnLst>
                                </p:cTn>
                              </p:par>
                            </p:childTnLst>
                          </p:cTn>
                        </p:par>
                      </p:childTnLst>
                    </p:cTn>
                  </p:par>
                  <p:par>
                    <p:cTn id="203" fill="hold">
                      <p:stCondLst>
                        <p:cond delay="indefinite"/>
                      </p:stCondLst>
                      <p:childTnLst>
                        <p:par>
                          <p:cTn id="204" fill="hold">
                            <p:stCondLst>
                              <p:cond delay="0"/>
                            </p:stCondLst>
                            <p:childTnLst>
                              <p:par>
                                <p:cTn id="205" presetID="21" presetClass="entr" presetSubtype="4" fill="hold" grpId="0" nodeType="clickEffect">
                                  <p:stCondLst>
                                    <p:cond delay="0"/>
                                  </p:stCondLst>
                                  <p:childTnLst>
                                    <p:set>
                                      <p:cBhvr>
                                        <p:cTn id="206" dur="1" fill="hold">
                                          <p:stCondLst>
                                            <p:cond delay="0"/>
                                          </p:stCondLst>
                                        </p:cTn>
                                        <p:tgtEl>
                                          <p:spTgt spid="41"/>
                                        </p:tgtEl>
                                        <p:attrNameLst>
                                          <p:attrName>style.visibility</p:attrName>
                                        </p:attrNameLst>
                                      </p:cBhvr>
                                      <p:to>
                                        <p:strVal val="visible"/>
                                      </p:to>
                                    </p:set>
                                    <p:animEffect transition="in" filter="wheel(4)">
                                      <p:cBhvr>
                                        <p:cTn id="207" dur="1000"/>
                                        <p:tgtEl>
                                          <p:spTgt spid="41"/>
                                        </p:tgtEl>
                                      </p:cBhvr>
                                    </p:animEffect>
                                  </p:childTnLst>
                                </p:cTn>
                              </p:par>
                            </p:childTnLst>
                          </p:cTn>
                        </p:par>
                        <p:par>
                          <p:cTn id="208" fill="hold">
                            <p:stCondLst>
                              <p:cond delay="1000"/>
                            </p:stCondLst>
                            <p:childTnLst>
                              <p:par>
                                <p:cTn id="209" presetID="21" presetClass="entr" presetSubtype="4" fill="hold" grpId="0" nodeType="afterEffect">
                                  <p:stCondLst>
                                    <p:cond delay="0"/>
                                  </p:stCondLst>
                                  <p:childTnLst>
                                    <p:set>
                                      <p:cBhvr>
                                        <p:cTn id="210" dur="1" fill="hold">
                                          <p:stCondLst>
                                            <p:cond delay="0"/>
                                          </p:stCondLst>
                                        </p:cTn>
                                        <p:tgtEl>
                                          <p:spTgt spid="42"/>
                                        </p:tgtEl>
                                        <p:attrNameLst>
                                          <p:attrName>style.visibility</p:attrName>
                                        </p:attrNameLst>
                                      </p:cBhvr>
                                      <p:to>
                                        <p:strVal val="visible"/>
                                      </p:to>
                                    </p:set>
                                    <p:animEffect transition="in" filter="wheel(4)">
                                      <p:cBhvr>
                                        <p:cTn id="211" dur="1000"/>
                                        <p:tgtEl>
                                          <p:spTgt spid="42"/>
                                        </p:tgtEl>
                                      </p:cBhvr>
                                    </p:animEffect>
                                  </p:childTnLst>
                                </p:cTn>
                              </p:par>
                            </p:childTnLst>
                          </p:cTn>
                        </p:par>
                        <p:par>
                          <p:cTn id="212" fill="hold">
                            <p:stCondLst>
                              <p:cond delay="2000"/>
                            </p:stCondLst>
                            <p:childTnLst>
                              <p:par>
                                <p:cTn id="213" presetID="21" presetClass="entr" presetSubtype="4" fill="hold" grpId="0" nodeType="afterEffect">
                                  <p:stCondLst>
                                    <p:cond delay="0"/>
                                  </p:stCondLst>
                                  <p:childTnLst>
                                    <p:set>
                                      <p:cBhvr>
                                        <p:cTn id="214" dur="1" fill="hold">
                                          <p:stCondLst>
                                            <p:cond delay="0"/>
                                          </p:stCondLst>
                                        </p:cTn>
                                        <p:tgtEl>
                                          <p:spTgt spid="43"/>
                                        </p:tgtEl>
                                        <p:attrNameLst>
                                          <p:attrName>style.visibility</p:attrName>
                                        </p:attrNameLst>
                                      </p:cBhvr>
                                      <p:to>
                                        <p:strVal val="visible"/>
                                      </p:to>
                                    </p:set>
                                    <p:animEffect transition="in" filter="wheel(4)">
                                      <p:cBhvr>
                                        <p:cTn id="215" dur="1000"/>
                                        <p:tgtEl>
                                          <p:spTgt spid="43"/>
                                        </p:tgtEl>
                                      </p:cBhvr>
                                    </p:animEffect>
                                  </p:childTnLst>
                                </p:cTn>
                              </p:par>
                            </p:childTnLst>
                          </p:cTn>
                        </p:par>
                      </p:childTnLst>
                    </p:cTn>
                  </p:par>
                  <p:par>
                    <p:cTn id="216" fill="hold">
                      <p:stCondLst>
                        <p:cond delay="indefinite"/>
                      </p:stCondLst>
                      <p:childTnLst>
                        <p:par>
                          <p:cTn id="217" fill="hold">
                            <p:stCondLst>
                              <p:cond delay="0"/>
                            </p:stCondLst>
                            <p:childTnLst>
                              <p:par>
                                <p:cTn id="218" presetID="21" presetClass="entr" presetSubtype="4" fill="hold" grpId="0" nodeType="clickEffect">
                                  <p:stCondLst>
                                    <p:cond delay="0"/>
                                  </p:stCondLst>
                                  <p:childTnLst>
                                    <p:set>
                                      <p:cBhvr>
                                        <p:cTn id="219" dur="1" fill="hold">
                                          <p:stCondLst>
                                            <p:cond delay="0"/>
                                          </p:stCondLst>
                                        </p:cTn>
                                        <p:tgtEl>
                                          <p:spTgt spid="44"/>
                                        </p:tgtEl>
                                        <p:attrNameLst>
                                          <p:attrName>style.visibility</p:attrName>
                                        </p:attrNameLst>
                                      </p:cBhvr>
                                      <p:to>
                                        <p:strVal val="visible"/>
                                      </p:to>
                                    </p:set>
                                    <p:animEffect transition="in" filter="wheel(4)">
                                      <p:cBhvr>
                                        <p:cTn id="220" dur="1000"/>
                                        <p:tgtEl>
                                          <p:spTgt spid="44"/>
                                        </p:tgtEl>
                                      </p:cBhvr>
                                    </p:animEffect>
                                  </p:childTnLst>
                                </p:cTn>
                              </p:par>
                              <p:par>
                                <p:cTn id="221" presetID="21" presetClass="entr" presetSubtype="4" fill="hold" grpId="0" nodeType="withEffect">
                                  <p:stCondLst>
                                    <p:cond delay="0"/>
                                  </p:stCondLst>
                                  <p:childTnLst>
                                    <p:set>
                                      <p:cBhvr>
                                        <p:cTn id="222" dur="1" fill="hold">
                                          <p:stCondLst>
                                            <p:cond delay="0"/>
                                          </p:stCondLst>
                                        </p:cTn>
                                        <p:tgtEl>
                                          <p:spTgt spid="45"/>
                                        </p:tgtEl>
                                        <p:attrNameLst>
                                          <p:attrName>style.visibility</p:attrName>
                                        </p:attrNameLst>
                                      </p:cBhvr>
                                      <p:to>
                                        <p:strVal val="visible"/>
                                      </p:to>
                                    </p:set>
                                    <p:animEffect transition="in" filter="wheel(4)">
                                      <p:cBhvr>
                                        <p:cTn id="223" dur="1000"/>
                                        <p:tgtEl>
                                          <p:spTgt spid="45"/>
                                        </p:tgtEl>
                                      </p:cBhvr>
                                    </p:animEffect>
                                  </p:childTnLst>
                                </p:cTn>
                              </p:par>
                              <p:par>
                                <p:cTn id="224" presetID="21" presetClass="entr" presetSubtype="4" fill="hold" grpId="0" nodeType="withEffect">
                                  <p:stCondLst>
                                    <p:cond delay="0"/>
                                  </p:stCondLst>
                                  <p:childTnLst>
                                    <p:set>
                                      <p:cBhvr>
                                        <p:cTn id="225" dur="1" fill="hold">
                                          <p:stCondLst>
                                            <p:cond delay="0"/>
                                          </p:stCondLst>
                                        </p:cTn>
                                        <p:tgtEl>
                                          <p:spTgt spid="46"/>
                                        </p:tgtEl>
                                        <p:attrNameLst>
                                          <p:attrName>style.visibility</p:attrName>
                                        </p:attrNameLst>
                                      </p:cBhvr>
                                      <p:to>
                                        <p:strVal val="visible"/>
                                      </p:to>
                                    </p:set>
                                    <p:animEffect transition="in" filter="wheel(4)">
                                      <p:cBhvr>
                                        <p:cTn id="226" dur="1000"/>
                                        <p:tgtEl>
                                          <p:spTgt spid="46"/>
                                        </p:tgtEl>
                                      </p:cBhvr>
                                    </p:animEffect>
                                  </p:childTnLst>
                                </p:cTn>
                              </p:par>
                            </p:childTnLst>
                          </p:cTn>
                        </p:par>
                      </p:childTnLst>
                    </p:cTn>
                  </p:par>
                  <p:par>
                    <p:cTn id="227" fill="hold">
                      <p:stCondLst>
                        <p:cond delay="indefinite"/>
                      </p:stCondLst>
                      <p:childTnLst>
                        <p:par>
                          <p:cTn id="228" fill="hold">
                            <p:stCondLst>
                              <p:cond delay="0"/>
                            </p:stCondLst>
                            <p:childTnLst>
                              <p:par>
                                <p:cTn id="229" presetID="21" presetClass="entr" presetSubtype="4" fill="hold" grpId="0" nodeType="clickEffect">
                                  <p:stCondLst>
                                    <p:cond delay="0"/>
                                  </p:stCondLst>
                                  <p:childTnLst>
                                    <p:set>
                                      <p:cBhvr>
                                        <p:cTn id="230" dur="1" fill="hold">
                                          <p:stCondLst>
                                            <p:cond delay="0"/>
                                          </p:stCondLst>
                                        </p:cTn>
                                        <p:tgtEl>
                                          <p:spTgt spid="47"/>
                                        </p:tgtEl>
                                        <p:attrNameLst>
                                          <p:attrName>style.visibility</p:attrName>
                                        </p:attrNameLst>
                                      </p:cBhvr>
                                      <p:to>
                                        <p:strVal val="visible"/>
                                      </p:to>
                                    </p:set>
                                    <p:animEffect transition="in" filter="wheel(4)">
                                      <p:cBhvr>
                                        <p:cTn id="231" dur="1000"/>
                                        <p:tgtEl>
                                          <p:spTgt spid="47"/>
                                        </p:tgtEl>
                                      </p:cBhvr>
                                    </p:animEffect>
                                  </p:childTnLst>
                                </p:cTn>
                              </p:par>
                              <p:par>
                                <p:cTn id="232" presetID="21" presetClass="entr" presetSubtype="4" fill="hold" grpId="0" nodeType="withEffect">
                                  <p:stCondLst>
                                    <p:cond delay="0"/>
                                  </p:stCondLst>
                                  <p:childTnLst>
                                    <p:set>
                                      <p:cBhvr>
                                        <p:cTn id="233" dur="1" fill="hold">
                                          <p:stCondLst>
                                            <p:cond delay="0"/>
                                          </p:stCondLst>
                                        </p:cTn>
                                        <p:tgtEl>
                                          <p:spTgt spid="48"/>
                                        </p:tgtEl>
                                        <p:attrNameLst>
                                          <p:attrName>style.visibility</p:attrName>
                                        </p:attrNameLst>
                                      </p:cBhvr>
                                      <p:to>
                                        <p:strVal val="visible"/>
                                      </p:to>
                                    </p:set>
                                    <p:animEffect transition="in" filter="wheel(4)">
                                      <p:cBhvr>
                                        <p:cTn id="234" dur="1000"/>
                                        <p:tgtEl>
                                          <p:spTgt spid="48"/>
                                        </p:tgtEl>
                                      </p:cBhvr>
                                    </p:animEffect>
                                  </p:childTnLst>
                                </p:cTn>
                              </p:par>
                            </p:childTnLst>
                          </p:cTn>
                        </p:par>
                      </p:childTnLst>
                    </p:cTn>
                  </p:par>
                  <p:par>
                    <p:cTn id="235" fill="hold">
                      <p:stCondLst>
                        <p:cond delay="indefinite"/>
                      </p:stCondLst>
                      <p:childTnLst>
                        <p:par>
                          <p:cTn id="236" fill="hold">
                            <p:stCondLst>
                              <p:cond delay="0"/>
                            </p:stCondLst>
                            <p:childTnLst>
                              <p:par>
                                <p:cTn id="237" presetID="21" presetClass="entr" presetSubtype="4" fill="hold" grpId="0" nodeType="clickEffect">
                                  <p:stCondLst>
                                    <p:cond delay="0"/>
                                  </p:stCondLst>
                                  <p:childTnLst>
                                    <p:set>
                                      <p:cBhvr>
                                        <p:cTn id="238" dur="1" fill="hold">
                                          <p:stCondLst>
                                            <p:cond delay="0"/>
                                          </p:stCondLst>
                                        </p:cTn>
                                        <p:tgtEl>
                                          <p:spTgt spid="49"/>
                                        </p:tgtEl>
                                        <p:attrNameLst>
                                          <p:attrName>style.visibility</p:attrName>
                                        </p:attrNameLst>
                                      </p:cBhvr>
                                      <p:to>
                                        <p:strVal val="visible"/>
                                      </p:to>
                                    </p:set>
                                    <p:animEffect transition="in" filter="wheel(4)">
                                      <p:cBhvr>
                                        <p:cTn id="239" dur="1000"/>
                                        <p:tgtEl>
                                          <p:spTgt spid="49"/>
                                        </p:tgtEl>
                                      </p:cBhvr>
                                    </p:animEffect>
                                  </p:childTnLst>
                                </p:cTn>
                              </p:par>
                              <p:par>
                                <p:cTn id="240" presetID="21" presetClass="entr" presetSubtype="4" fill="hold" grpId="0" nodeType="withEffect">
                                  <p:stCondLst>
                                    <p:cond delay="0"/>
                                  </p:stCondLst>
                                  <p:childTnLst>
                                    <p:set>
                                      <p:cBhvr>
                                        <p:cTn id="241" dur="1" fill="hold">
                                          <p:stCondLst>
                                            <p:cond delay="0"/>
                                          </p:stCondLst>
                                        </p:cTn>
                                        <p:tgtEl>
                                          <p:spTgt spid="50"/>
                                        </p:tgtEl>
                                        <p:attrNameLst>
                                          <p:attrName>style.visibility</p:attrName>
                                        </p:attrNameLst>
                                      </p:cBhvr>
                                      <p:to>
                                        <p:strVal val="visible"/>
                                      </p:to>
                                    </p:set>
                                    <p:animEffect transition="in" filter="wheel(4)">
                                      <p:cBhvr>
                                        <p:cTn id="242" dur="1000"/>
                                        <p:tgtEl>
                                          <p:spTgt spid="50"/>
                                        </p:tgtEl>
                                      </p:cBhvr>
                                    </p:animEffect>
                                  </p:childTnLst>
                                </p:cTn>
                              </p:par>
                            </p:childTnLst>
                          </p:cTn>
                        </p:par>
                      </p:childTnLst>
                    </p:cTn>
                  </p:par>
                  <p:par>
                    <p:cTn id="243" fill="hold">
                      <p:stCondLst>
                        <p:cond delay="indefinite"/>
                      </p:stCondLst>
                      <p:childTnLst>
                        <p:par>
                          <p:cTn id="244" fill="hold">
                            <p:stCondLst>
                              <p:cond delay="0"/>
                            </p:stCondLst>
                            <p:childTnLst>
                              <p:par>
                                <p:cTn id="245" presetID="21" presetClass="entr" presetSubtype="4" fill="hold" grpId="0" nodeType="clickEffect">
                                  <p:stCondLst>
                                    <p:cond delay="0"/>
                                  </p:stCondLst>
                                  <p:childTnLst>
                                    <p:set>
                                      <p:cBhvr>
                                        <p:cTn id="246" dur="1" fill="hold">
                                          <p:stCondLst>
                                            <p:cond delay="0"/>
                                          </p:stCondLst>
                                        </p:cTn>
                                        <p:tgtEl>
                                          <p:spTgt spid="51"/>
                                        </p:tgtEl>
                                        <p:attrNameLst>
                                          <p:attrName>style.visibility</p:attrName>
                                        </p:attrNameLst>
                                      </p:cBhvr>
                                      <p:to>
                                        <p:strVal val="visible"/>
                                      </p:to>
                                    </p:set>
                                    <p:animEffect transition="in" filter="wheel(4)">
                                      <p:cBhvr>
                                        <p:cTn id="247" dur="1000"/>
                                        <p:tgtEl>
                                          <p:spTgt spid="51"/>
                                        </p:tgtEl>
                                      </p:cBhvr>
                                    </p:animEffect>
                                  </p:childTnLst>
                                </p:cTn>
                              </p:par>
                              <p:par>
                                <p:cTn id="248" presetID="21" presetClass="entr" presetSubtype="4" fill="hold" grpId="0" nodeType="withEffect">
                                  <p:stCondLst>
                                    <p:cond delay="0"/>
                                  </p:stCondLst>
                                  <p:childTnLst>
                                    <p:set>
                                      <p:cBhvr>
                                        <p:cTn id="249" dur="1" fill="hold">
                                          <p:stCondLst>
                                            <p:cond delay="0"/>
                                          </p:stCondLst>
                                        </p:cTn>
                                        <p:tgtEl>
                                          <p:spTgt spid="53"/>
                                        </p:tgtEl>
                                        <p:attrNameLst>
                                          <p:attrName>style.visibility</p:attrName>
                                        </p:attrNameLst>
                                      </p:cBhvr>
                                      <p:to>
                                        <p:strVal val="visible"/>
                                      </p:to>
                                    </p:set>
                                    <p:animEffect transition="in" filter="wheel(4)">
                                      <p:cBhvr>
                                        <p:cTn id="250" dur="1000"/>
                                        <p:tgtEl>
                                          <p:spTgt spid="53"/>
                                        </p:tgtEl>
                                      </p:cBhvr>
                                    </p:animEffect>
                                  </p:childTnLst>
                                </p:cTn>
                              </p:par>
                              <p:par>
                                <p:cTn id="251" presetID="21" presetClass="entr" presetSubtype="4" fill="hold" grpId="0" nodeType="withEffect">
                                  <p:stCondLst>
                                    <p:cond delay="0"/>
                                  </p:stCondLst>
                                  <p:childTnLst>
                                    <p:set>
                                      <p:cBhvr>
                                        <p:cTn id="252" dur="1" fill="hold">
                                          <p:stCondLst>
                                            <p:cond delay="0"/>
                                          </p:stCondLst>
                                        </p:cTn>
                                        <p:tgtEl>
                                          <p:spTgt spid="54"/>
                                        </p:tgtEl>
                                        <p:attrNameLst>
                                          <p:attrName>style.visibility</p:attrName>
                                        </p:attrNameLst>
                                      </p:cBhvr>
                                      <p:to>
                                        <p:strVal val="visible"/>
                                      </p:to>
                                    </p:set>
                                    <p:animEffect transition="in" filter="wheel(4)">
                                      <p:cBhvr>
                                        <p:cTn id="253" dur="1000"/>
                                        <p:tgtEl>
                                          <p:spTgt spid="54"/>
                                        </p:tgtEl>
                                      </p:cBhvr>
                                    </p:animEffect>
                                  </p:childTnLst>
                                </p:cTn>
                              </p:par>
                            </p:childTnLst>
                          </p:cTn>
                        </p:par>
                      </p:childTnLst>
                    </p:cTn>
                  </p:par>
                  <p:par>
                    <p:cTn id="254" fill="hold">
                      <p:stCondLst>
                        <p:cond delay="indefinite"/>
                      </p:stCondLst>
                      <p:childTnLst>
                        <p:par>
                          <p:cTn id="255" fill="hold">
                            <p:stCondLst>
                              <p:cond delay="0"/>
                            </p:stCondLst>
                            <p:childTnLst>
                              <p:par>
                                <p:cTn id="256" presetID="21" presetClass="entr" presetSubtype="4" fill="hold" grpId="0" nodeType="clickEffect">
                                  <p:stCondLst>
                                    <p:cond delay="0"/>
                                  </p:stCondLst>
                                  <p:childTnLst>
                                    <p:set>
                                      <p:cBhvr>
                                        <p:cTn id="257" dur="1" fill="hold">
                                          <p:stCondLst>
                                            <p:cond delay="0"/>
                                          </p:stCondLst>
                                        </p:cTn>
                                        <p:tgtEl>
                                          <p:spTgt spid="55"/>
                                        </p:tgtEl>
                                        <p:attrNameLst>
                                          <p:attrName>style.visibility</p:attrName>
                                        </p:attrNameLst>
                                      </p:cBhvr>
                                      <p:to>
                                        <p:strVal val="visible"/>
                                      </p:to>
                                    </p:set>
                                    <p:animEffect transition="in" filter="wheel(4)">
                                      <p:cBhvr>
                                        <p:cTn id="258" dur="1000"/>
                                        <p:tgtEl>
                                          <p:spTgt spid="55"/>
                                        </p:tgtEl>
                                      </p:cBhvr>
                                    </p:animEffect>
                                  </p:childTnLst>
                                </p:cTn>
                              </p:par>
                              <p:par>
                                <p:cTn id="259" presetID="21" presetClass="entr" presetSubtype="4" fill="hold" grpId="0" nodeType="withEffect">
                                  <p:stCondLst>
                                    <p:cond delay="0"/>
                                  </p:stCondLst>
                                  <p:childTnLst>
                                    <p:set>
                                      <p:cBhvr>
                                        <p:cTn id="260" dur="1" fill="hold">
                                          <p:stCondLst>
                                            <p:cond delay="0"/>
                                          </p:stCondLst>
                                        </p:cTn>
                                        <p:tgtEl>
                                          <p:spTgt spid="56"/>
                                        </p:tgtEl>
                                        <p:attrNameLst>
                                          <p:attrName>style.visibility</p:attrName>
                                        </p:attrNameLst>
                                      </p:cBhvr>
                                      <p:to>
                                        <p:strVal val="visible"/>
                                      </p:to>
                                    </p:set>
                                    <p:animEffect transition="in" filter="wheel(4)">
                                      <p:cBhvr>
                                        <p:cTn id="261" dur="1000"/>
                                        <p:tgtEl>
                                          <p:spTgt spid="56"/>
                                        </p:tgtEl>
                                      </p:cBhvr>
                                    </p:animEffect>
                                  </p:childTnLst>
                                </p:cTn>
                              </p:par>
                              <p:par>
                                <p:cTn id="262" presetID="21" presetClass="entr" presetSubtype="4" fill="hold" grpId="0" nodeType="withEffect">
                                  <p:stCondLst>
                                    <p:cond delay="0"/>
                                  </p:stCondLst>
                                  <p:childTnLst>
                                    <p:set>
                                      <p:cBhvr>
                                        <p:cTn id="263" dur="1" fill="hold">
                                          <p:stCondLst>
                                            <p:cond delay="0"/>
                                          </p:stCondLst>
                                        </p:cTn>
                                        <p:tgtEl>
                                          <p:spTgt spid="57"/>
                                        </p:tgtEl>
                                        <p:attrNameLst>
                                          <p:attrName>style.visibility</p:attrName>
                                        </p:attrNameLst>
                                      </p:cBhvr>
                                      <p:to>
                                        <p:strVal val="visible"/>
                                      </p:to>
                                    </p:set>
                                    <p:animEffect transition="in" filter="wheel(4)">
                                      <p:cBhvr>
                                        <p:cTn id="264"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p:bldP spid="51" grpId="0"/>
      <p:bldP spid="53" grpId="0"/>
      <p:bldP spid="54" grpId="0"/>
      <p:bldP spid="55"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زاوية مطوية 4"/>
          <p:cNvSpPr/>
          <p:nvPr/>
        </p:nvSpPr>
        <p:spPr>
          <a:xfrm rot="834941">
            <a:off x="7115865" y="465454"/>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ثانياً</a:t>
            </a:r>
            <a:endParaRPr lang="ar-SA" sz="2800" b="1" dirty="0">
              <a:solidFill>
                <a:srgbClr val="C00000"/>
              </a:solidFill>
            </a:endParaRPr>
          </a:p>
        </p:txBody>
      </p:sp>
      <p:sp>
        <p:nvSpPr>
          <p:cNvPr id="6" name="مربع نص 5"/>
          <p:cNvSpPr txBox="1"/>
          <p:nvPr/>
        </p:nvSpPr>
        <p:spPr>
          <a:xfrm>
            <a:off x="928662" y="285728"/>
            <a:ext cx="6215106" cy="1077218"/>
          </a:xfrm>
          <a:prstGeom prst="rect">
            <a:avLst/>
          </a:prstGeom>
          <a:noFill/>
        </p:spPr>
        <p:txBody>
          <a:bodyPr wrap="square" rtlCol="1">
            <a:spAutoFit/>
          </a:bodyPr>
          <a:lstStyle/>
          <a:p>
            <a:pPr algn="ctr"/>
            <a:r>
              <a:rPr lang="ar-SA" sz="3200" b="1" dirty="0" smtClean="0">
                <a:cs typeface="DecoType Naskh Extensions" pitchFamily="2" charset="-78"/>
              </a:rPr>
              <a:t>1) أصل الكلمات في مجموعة(أ) بما يناسب معناها في مجموعة(ب): </a:t>
            </a:r>
            <a:endParaRPr lang="ar-SA" sz="3200" b="1" dirty="0">
              <a:cs typeface="DecoType Naskh Extensions" pitchFamily="2" charset="-78"/>
            </a:endParaRPr>
          </a:p>
        </p:txBody>
      </p:sp>
      <p:sp>
        <p:nvSpPr>
          <p:cNvPr id="8" name="سهم إلى اليسار 7"/>
          <p:cNvSpPr/>
          <p:nvPr/>
        </p:nvSpPr>
        <p:spPr>
          <a:xfrm>
            <a:off x="6286512" y="1500174"/>
            <a:ext cx="2428892" cy="1428760"/>
          </a:xfrm>
          <a:prstGeom prst="leftArrow">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الاقتصاد</a:t>
            </a:r>
            <a:endParaRPr lang="ar-SA" sz="4000" b="1" dirty="0">
              <a:solidFill>
                <a:schemeClr val="tx1"/>
              </a:solidFill>
            </a:endParaRPr>
          </a:p>
        </p:txBody>
      </p:sp>
      <p:sp>
        <p:nvSpPr>
          <p:cNvPr id="9" name="مستطيل مستدير الزوايا 8"/>
          <p:cNvSpPr/>
          <p:nvPr/>
        </p:nvSpPr>
        <p:spPr>
          <a:xfrm>
            <a:off x="642910" y="1857364"/>
            <a:ext cx="5143536" cy="642942"/>
          </a:xfrm>
          <a:prstGeom prst="round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4000" b="1" dirty="0" smtClean="0">
                <a:solidFill>
                  <a:schemeClr val="tx1"/>
                </a:solidFill>
              </a:rPr>
              <a:t>    فلاحة الأرض</a:t>
            </a:r>
          </a:p>
        </p:txBody>
      </p:sp>
      <p:sp>
        <p:nvSpPr>
          <p:cNvPr id="10" name="سهم إلى اليسار 9"/>
          <p:cNvSpPr/>
          <p:nvPr/>
        </p:nvSpPr>
        <p:spPr>
          <a:xfrm>
            <a:off x="6286512" y="3000372"/>
            <a:ext cx="2428892" cy="1428760"/>
          </a:xfrm>
          <a:prstGeom prst="leftArrow">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التجارة</a:t>
            </a:r>
            <a:endParaRPr lang="ar-SA" sz="4000" b="1" dirty="0">
              <a:solidFill>
                <a:schemeClr val="tx1"/>
              </a:solidFill>
            </a:endParaRPr>
          </a:p>
        </p:txBody>
      </p:sp>
      <p:sp>
        <p:nvSpPr>
          <p:cNvPr id="11" name="مستطيل مستدير الزوايا 10"/>
          <p:cNvSpPr/>
          <p:nvPr/>
        </p:nvSpPr>
        <p:spPr>
          <a:xfrm>
            <a:off x="642910" y="3357562"/>
            <a:ext cx="5143536" cy="642942"/>
          </a:xfrm>
          <a:prstGeom prst="round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علم يبحث في إدارة واستغلال الموارد</a:t>
            </a:r>
          </a:p>
        </p:txBody>
      </p:sp>
      <p:sp>
        <p:nvSpPr>
          <p:cNvPr id="12" name="سهم إلى اليسار 11"/>
          <p:cNvSpPr/>
          <p:nvPr/>
        </p:nvSpPr>
        <p:spPr>
          <a:xfrm>
            <a:off x="6286512" y="4500570"/>
            <a:ext cx="2428892" cy="1428760"/>
          </a:xfrm>
          <a:prstGeom prst="leftArrow">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الزراعة</a:t>
            </a:r>
            <a:endParaRPr lang="ar-SA" sz="4000" b="1" dirty="0">
              <a:solidFill>
                <a:schemeClr val="tx1"/>
              </a:solidFill>
            </a:endParaRPr>
          </a:p>
        </p:txBody>
      </p:sp>
      <p:sp>
        <p:nvSpPr>
          <p:cNvPr id="13" name="مستطيل مستدير الزوايا 12"/>
          <p:cNvSpPr/>
          <p:nvPr/>
        </p:nvSpPr>
        <p:spPr>
          <a:xfrm>
            <a:off x="642910" y="4857760"/>
            <a:ext cx="5143536" cy="642942"/>
          </a:xfrm>
          <a:prstGeom prst="round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ممارسة البيع والشراء</a:t>
            </a:r>
          </a:p>
        </p:txBody>
      </p:sp>
      <p:sp>
        <p:nvSpPr>
          <p:cNvPr id="14" name="شكل بيضاوي 13"/>
          <p:cNvSpPr/>
          <p:nvPr/>
        </p:nvSpPr>
        <p:spPr>
          <a:xfrm>
            <a:off x="7143768" y="1214422"/>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أ</a:t>
            </a:r>
            <a:endParaRPr lang="ar-SA" sz="3200" b="1" dirty="0">
              <a:solidFill>
                <a:schemeClr val="tx1"/>
              </a:solidFill>
            </a:endParaRPr>
          </a:p>
        </p:txBody>
      </p:sp>
      <p:sp>
        <p:nvSpPr>
          <p:cNvPr id="15" name="شكل بيضاوي 14"/>
          <p:cNvSpPr/>
          <p:nvPr/>
        </p:nvSpPr>
        <p:spPr>
          <a:xfrm>
            <a:off x="2928926" y="1214422"/>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a:t>
            </a:r>
            <a:endParaRPr lang="ar-SA" sz="3200" b="1" dirty="0">
              <a:solidFill>
                <a:schemeClr val="tx1"/>
              </a:solidFill>
            </a:endParaRPr>
          </a:p>
        </p:txBody>
      </p:sp>
      <p:cxnSp>
        <p:nvCxnSpPr>
          <p:cNvPr id="17" name="رابط مستقيم 16"/>
          <p:cNvCxnSpPr/>
          <p:nvPr/>
        </p:nvCxnSpPr>
        <p:spPr>
          <a:xfrm rot="5400000">
            <a:off x="5643570" y="2357430"/>
            <a:ext cx="1214446" cy="1214446"/>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رابط مستقيم 18"/>
          <p:cNvCxnSpPr/>
          <p:nvPr/>
        </p:nvCxnSpPr>
        <p:spPr>
          <a:xfrm rot="10800000" flipV="1">
            <a:off x="5286380" y="3786190"/>
            <a:ext cx="1714512" cy="1357322"/>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رابط مستقيم 20"/>
          <p:cNvCxnSpPr/>
          <p:nvPr/>
        </p:nvCxnSpPr>
        <p:spPr>
          <a:xfrm rot="16200000" flipV="1">
            <a:off x="4607719" y="2893215"/>
            <a:ext cx="3000396" cy="1643074"/>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1000"/>
                                        <p:tgtEl>
                                          <p:spTgt spid="6"/>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4)">
                                      <p:cBhvr>
                                        <p:cTn id="10" dur="1000"/>
                                        <p:tgtEl>
                                          <p:spTgt spid="5"/>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out)">
                                      <p:cBhvr>
                                        <p:cTn id="13" dur="1000"/>
                                        <p:tgtEl>
                                          <p:spTgt spid="8"/>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out)">
                                      <p:cBhvr>
                                        <p:cTn id="16" dur="1000"/>
                                        <p:tgtEl>
                                          <p:spTgt spid="9"/>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out)">
                                      <p:cBhvr>
                                        <p:cTn id="19" dur="1000"/>
                                        <p:tgtEl>
                                          <p:spTgt spid="10"/>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out)">
                                      <p:cBhvr>
                                        <p:cTn id="22" dur="1000"/>
                                        <p:tgtEl>
                                          <p:spTgt spid="11"/>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out)">
                                      <p:cBhvr>
                                        <p:cTn id="25" dur="1000"/>
                                        <p:tgtEl>
                                          <p:spTgt spid="12"/>
                                        </p:tgtEl>
                                      </p:cBhvr>
                                    </p:animEffect>
                                  </p:childTnLst>
                                </p:cTn>
                              </p:par>
                              <p:par>
                                <p:cTn id="26" presetID="6" presetClass="entr" presetSubtype="3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ircle(out)">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7" presetClass="entr" presetSubtype="8"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1000" fill="hold"/>
                                        <p:tgtEl>
                                          <p:spTgt spid="17"/>
                                        </p:tgtEl>
                                        <p:attrNameLst>
                                          <p:attrName>ppt_x</p:attrName>
                                        </p:attrNameLst>
                                      </p:cBhvr>
                                      <p:tavLst>
                                        <p:tav tm="0">
                                          <p:val>
                                            <p:strVal val="0-#ppt_w/2"/>
                                          </p:val>
                                        </p:tav>
                                        <p:tav tm="100000">
                                          <p:val>
                                            <p:strVal val="#ppt_x"/>
                                          </p:val>
                                        </p:tav>
                                      </p:tavLst>
                                    </p:anim>
                                    <p:anim calcmode="lin" valueType="num">
                                      <p:cBhvr additive="base">
                                        <p:cTn id="34"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7" presetClass="entr" presetSubtype="8"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1000" fill="hold"/>
                                        <p:tgtEl>
                                          <p:spTgt spid="19"/>
                                        </p:tgtEl>
                                        <p:attrNameLst>
                                          <p:attrName>ppt_x</p:attrName>
                                        </p:attrNameLst>
                                      </p:cBhvr>
                                      <p:tavLst>
                                        <p:tav tm="0">
                                          <p:val>
                                            <p:strVal val="0-#ppt_w/2"/>
                                          </p:val>
                                        </p:tav>
                                        <p:tav tm="100000">
                                          <p:val>
                                            <p:strVal val="#ppt_x"/>
                                          </p:val>
                                        </p:tav>
                                      </p:tavLst>
                                    </p:anim>
                                    <p:anim calcmode="lin" valueType="num">
                                      <p:cBhvr additive="base">
                                        <p:cTn id="40"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7" presetClass="entr" presetSubtype="8"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1000" fill="hold"/>
                                        <p:tgtEl>
                                          <p:spTgt spid="21"/>
                                        </p:tgtEl>
                                        <p:attrNameLst>
                                          <p:attrName>ppt_x</p:attrName>
                                        </p:attrNameLst>
                                      </p:cBhvr>
                                      <p:tavLst>
                                        <p:tav tm="0">
                                          <p:val>
                                            <p:strVal val="0-#ppt_w/2"/>
                                          </p:val>
                                        </p:tav>
                                        <p:tav tm="100000">
                                          <p:val>
                                            <p:strVal val="#ppt_x"/>
                                          </p:val>
                                        </p:tav>
                                      </p:tavLst>
                                    </p:anim>
                                    <p:anim calcmode="lin" valueType="num">
                                      <p:cBhvr additive="base">
                                        <p:cTn id="46"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500034" y="285728"/>
            <a:ext cx="7643866" cy="584775"/>
          </a:xfrm>
          <a:prstGeom prst="rect">
            <a:avLst/>
          </a:prstGeom>
          <a:noFill/>
        </p:spPr>
        <p:txBody>
          <a:bodyPr wrap="square" rtlCol="1">
            <a:spAutoFit/>
          </a:bodyPr>
          <a:lstStyle/>
          <a:p>
            <a:pPr algn="ctr"/>
            <a:r>
              <a:rPr lang="ar-SA" sz="3200" b="1" dirty="0" smtClean="0">
                <a:cs typeface="DecoType Naskh Extensions" pitchFamily="2" charset="-78"/>
              </a:rPr>
              <a:t>2) أختار الإجابة الصحيحة فيما يلي:</a:t>
            </a:r>
            <a:endParaRPr lang="ar-SA" sz="3200" b="1" dirty="0">
              <a:cs typeface="DecoType Naskh Extensions" pitchFamily="2" charset="-78"/>
            </a:endParaRPr>
          </a:p>
        </p:txBody>
      </p:sp>
      <p:sp>
        <p:nvSpPr>
          <p:cNvPr id="4" name="شكل بيضاوي 3"/>
          <p:cNvSpPr/>
          <p:nvPr/>
        </p:nvSpPr>
        <p:spPr>
          <a:xfrm>
            <a:off x="4214810" y="785794"/>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أ</a:t>
            </a:r>
            <a:endParaRPr lang="ar-SA" sz="3200" b="1" dirty="0">
              <a:solidFill>
                <a:schemeClr val="tx1"/>
              </a:solidFill>
            </a:endParaRPr>
          </a:p>
        </p:txBody>
      </p:sp>
      <p:sp>
        <p:nvSpPr>
          <p:cNvPr id="5" name="مربع نص 4"/>
          <p:cNvSpPr txBox="1"/>
          <p:nvPr/>
        </p:nvSpPr>
        <p:spPr>
          <a:xfrm>
            <a:off x="428596" y="1395699"/>
            <a:ext cx="8001056" cy="830997"/>
          </a:xfrm>
          <a:prstGeom prst="rect">
            <a:avLst/>
          </a:prstGeom>
          <a:noFill/>
        </p:spPr>
        <p:txBody>
          <a:bodyPr wrap="square" rtlCol="1">
            <a:spAutoFit/>
          </a:bodyPr>
          <a:lstStyle/>
          <a:p>
            <a:pPr algn="ctr"/>
            <a:r>
              <a:rPr lang="ar-SA" sz="2400" b="1" dirty="0" smtClean="0"/>
              <a:t>(وابتعد عنه أقاربه حين رفض أن </a:t>
            </a:r>
            <a:r>
              <a:rPr lang="ar-SA" sz="2400" b="1" u="sng" dirty="0" smtClean="0">
                <a:solidFill>
                  <a:srgbClr val="C00000"/>
                </a:solidFill>
              </a:rPr>
              <a:t>يعدل</a:t>
            </a:r>
            <a:r>
              <a:rPr lang="ar-SA" sz="2400" b="1" dirty="0" smtClean="0"/>
              <a:t> عن فكرته) الكلمة التي تحتها خط تعني:</a:t>
            </a:r>
          </a:p>
          <a:p>
            <a:pPr algn="ctr"/>
            <a:r>
              <a:rPr lang="ar-SA" sz="2400" b="1" dirty="0" smtClean="0"/>
              <a:t>يُنصف              يرجع              يسوي</a:t>
            </a:r>
            <a:endParaRPr lang="ar-SA" sz="2400" b="1" dirty="0"/>
          </a:p>
        </p:txBody>
      </p:sp>
      <p:sp>
        <p:nvSpPr>
          <p:cNvPr id="6" name="مستطيل مستدير الزوايا 5"/>
          <p:cNvSpPr/>
          <p:nvPr/>
        </p:nvSpPr>
        <p:spPr>
          <a:xfrm>
            <a:off x="6572264" y="185736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4786314" y="185736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ستطيل مستدير الزوايا 7"/>
          <p:cNvSpPr/>
          <p:nvPr/>
        </p:nvSpPr>
        <p:spPr>
          <a:xfrm>
            <a:off x="3071802" y="185736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شكل بيضاوي 8"/>
          <p:cNvSpPr/>
          <p:nvPr/>
        </p:nvSpPr>
        <p:spPr>
          <a:xfrm>
            <a:off x="4214810" y="2488164"/>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a:t>
            </a:r>
            <a:endParaRPr lang="ar-SA" sz="3200" b="1" dirty="0">
              <a:solidFill>
                <a:schemeClr val="tx1"/>
              </a:solidFill>
            </a:endParaRPr>
          </a:p>
        </p:txBody>
      </p:sp>
      <p:sp>
        <p:nvSpPr>
          <p:cNvPr id="10" name="مربع نص 9"/>
          <p:cNvSpPr txBox="1"/>
          <p:nvPr/>
        </p:nvSpPr>
        <p:spPr>
          <a:xfrm>
            <a:off x="428596" y="3098069"/>
            <a:ext cx="8001056" cy="830997"/>
          </a:xfrm>
          <a:prstGeom prst="rect">
            <a:avLst/>
          </a:prstGeom>
          <a:noFill/>
        </p:spPr>
        <p:txBody>
          <a:bodyPr wrap="square" rtlCol="1">
            <a:spAutoFit/>
          </a:bodyPr>
          <a:lstStyle/>
          <a:p>
            <a:pPr algn="ctr"/>
            <a:r>
              <a:rPr lang="ar-SA" sz="2400" b="1" dirty="0" smtClean="0"/>
              <a:t>(ولكنه </a:t>
            </a:r>
            <a:r>
              <a:rPr lang="ar-SA" sz="2400" b="1" u="sng" dirty="0" smtClean="0">
                <a:solidFill>
                  <a:srgbClr val="C00000"/>
                </a:solidFill>
              </a:rPr>
              <a:t>أخفق</a:t>
            </a:r>
            <a:r>
              <a:rPr lang="ar-SA" sz="2400" b="1" dirty="0" smtClean="0"/>
              <a:t> ثانية لفقده الخبرة) الكلمة التي تحتها خط تعني:</a:t>
            </a:r>
          </a:p>
          <a:p>
            <a:pPr algn="ctr"/>
            <a:r>
              <a:rPr lang="ar-SA" sz="2400" b="1" dirty="0" smtClean="0"/>
              <a:t>عَادَ                 أصرَّ               فَشِلَ</a:t>
            </a:r>
            <a:endParaRPr lang="ar-SA" sz="2400" b="1" dirty="0"/>
          </a:p>
        </p:txBody>
      </p:sp>
      <p:sp>
        <p:nvSpPr>
          <p:cNvPr id="11" name="مستطيل مستدير الزوايا 10"/>
          <p:cNvSpPr/>
          <p:nvPr/>
        </p:nvSpPr>
        <p:spPr>
          <a:xfrm>
            <a:off x="6572264" y="355973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مستطيل مستدير الزوايا 11"/>
          <p:cNvSpPr/>
          <p:nvPr/>
        </p:nvSpPr>
        <p:spPr>
          <a:xfrm>
            <a:off x="4786314" y="355973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3071802" y="3559734"/>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شكل بيضاوي 13"/>
          <p:cNvSpPr/>
          <p:nvPr/>
        </p:nvSpPr>
        <p:spPr>
          <a:xfrm>
            <a:off x="4214810" y="4131238"/>
            <a:ext cx="642942" cy="571504"/>
          </a:xfrm>
          <a:prstGeom prst="ellipse">
            <a:avLst/>
          </a:prstGeom>
          <a:gradFill flip="none" rotWithShape="1">
            <a:gsLst>
              <a:gs pos="0">
                <a:schemeClr val="accent3">
                  <a:lumMod val="40000"/>
                  <a:lumOff val="60000"/>
                  <a:shade val="30000"/>
                  <a:satMod val="115000"/>
                </a:schemeClr>
              </a:gs>
              <a:gs pos="50000">
                <a:schemeClr val="accent3">
                  <a:lumMod val="40000"/>
                  <a:lumOff val="60000"/>
                  <a:shade val="67500"/>
                  <a:satMod val="115000"/>
                </a:schemeClr>
              </a:gs>
              <a:gs pos="100000">
                <a:schemeClr val="accent3">
                  <a:lumMod val="40000"/>
                  <a:lumOff val="60000"/>
                  <a:shade val="100000"/>
                  <a:satMod val="115000"/>
                </a:schemeClr>
              </a:gs>
            </a:gsLst>
            <a:lin ang="2700000" scaled="1"/>
            <a:tileRect/>
          </a:gra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ج</a:t>
            </a:r>
            <a:endParaRPr lang="ar-SA" sz="3200" b="1" dirty="0">
              <a:solidFill>
                <a:schemeClr val="tx1"/>
              </a:solidFill>
            </a:endParaRPr>
          </a:p>
        </p:txBody>
      </p:sp>
      <p:sp>
        <p:nvSpPr>
          <p:cNvPr id="15" name="مربع نص 14"/>
          <p:cNvSpPr txBox="1"/>
          <p:nvPr/>
        </p:nvSpPr>
        <p:spPr>
          <a:xfrm>
            <a:off x="428596" y="4741143"/>
            <a:ext cx="8001056" cy="1200329"/>
          </a:xfrm>
          <a:prstGeom prst="rect">
            <a:avLst/>
          </a:prstGeom>
          <a:noFill/>
        </p:spPr>
        <p:txBody>
          <a:bodyPr wrap="square" rtlCol="1">
            <a:spAutoFit/>
          </a:bodyPr>
          <a:lstStyle/>
          <a:p>
            <a:pPr algn="ctr"/>
            <a:r>
              <a:rPr lang="ar-SA" sz="2400" b="1" dirty="0" smtClean="0"/>
              <a:t>(وعرف منه أن المحارة تقوم بإفراز مادة</a:t>
            </a:r>
            <a:r>
              <a:rPr lang="ar-SA" sz="2400" b="1" dirty="0" smtClean="0">
                <a:solidFill>
                  <a:srgbClr val="C00000"/>
                </a:solidFill>
              </a:rPr>
              <a:t> </a:t>
            </a:r>
            <a:r>
              <a:rPr lang="ar-SA" sz="2400" b="1" dirty="0" err="1" smtClean="0"/>
              <a:t>كلسية</a:t>
            </a:r>
            <a:r>
              <a:rPr lang="ar-SA" sz="2400" b="1" dirty="0" smtClean="0">
                <a:solidFill>
                  <a:srgbClr val="C00000"/>
                </a:solidFill>
              </a:rPr>
              <a:t> </a:t>
            </a:r>
            <a:r>
              <a:rPr lang="ar-SA" sz="2400" b="1" dirty="0" smtClean="0"/>
              <a:t>عندما </a:t>
            </a:r>
            <a:r>
              <a:rPr lang="ar-SA" sz="2400" b="1" u="sng" dirty="0" smtClean="0">
                <a:solidFill>
                  <a:srgbClr val="FF0000"/>
                </a:solidFill>
              </a:rPr>
              <a:t>يتسلل</a:t>
            </a:r>
            <a:r>
              <a:rPr lang="ar-SA" sz="2400" b="1" dirty="0" smtClean="0"/>
              <a:t> جسم غريب إلى صدفتها) الكلمة التي تحتها خط تعني:</a:t>
            </a:r>
          </a:p>
          <a:p>
            <a:pPr algn="ctr"/>
            <a:r>
              <a:rPr lang="ar-SA" sz="2400" b="1" dirty="0" smtClean="0"/>
              <a:t>يدخل خُفية                  يخرج  خُفية             يسرق خُفية</a:t>
            </a:r>
            <a:endParaRPr lang="ar-SA" sz="2400" b="1" dirty="0"/>
          </a:p>
        </p:txBody>
      </p:sp>
      <p:sp>
        <p:nvSpPr>
          <p:cNvPr id="16" name="مستطيل مستدير الزوايا 15"/>
          <p:cNvSpPr/>
          <p:nvPr/>
        </p:nvSpPr>
        <p:spPr>
          <a:xfrm>
            <a:off x="7572396" y="5572140"/>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ستطيل مستدير الزوايا 16"/>
          <p:cNvSpPr/>
          <p:nvPr/>
        </p:nvSpPr>
        <p:spPr>
          <a:xfrm>
            <a:off x="5000628" y="5572140"/>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2786050" y="5572140"/>
            <a:ext cx="500066" cy="35719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مربع نص 18"/>
          <p:cNvSpPr txBox="1"/>
          <p:nvPr/>
        </p:nvSpPr>
        <p:spPr>
          <a:xfrm>
            <a:off x="4786314" y="1785926"/>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20" name="مربع نص 19"/>
          <p:cNvSpPr txBox="1"/>
          <p:nvPr/>
        </p:nvSpPr>
        <p:spPr>
          <a:xfrm>
            <a:off x="3071802" y="3500438"/>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21" name="مربع نص 20"/>
          <p:cNvSpPr txBox="1"/>
          <p:nvPr/>
        </p:nvSpPr>
        <p:spPr>
          <a:xfrm>
            <a:off x="7643834" y="5500702"/>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43"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
                                        <p:tgtEl>
                                          <p:spTgt spid="4"/>
                                        </p:tgtEl>
                                      </p:cBhvr>
                                    </p:animEffect>
                                    <p:anim calcmode="lin" valueType="num">
                                      <p:cBhvr>
                                        <p:cTn id="11" dur="400" fill="hold"/>
                                        <p:tgtEl>
                                          <p:spTgt spid="4"/>
                                        </p:tgtEl>
                                        <p:attrNameLst>
                                          <p:attrName>ppt_x</p:attrName>
                                        </p:attrNameLst>
                                      </p:cBhvr>
                                      <p:tavLst>
                                        <p:tav tm="0">
                                          <p:val>
                                            <p:strVal val="#ppt_x"/>
                                          </p:val>
                                        </p:tav>
                                        <p:tav tm="100000">
                                          <p:val>
                                            <p:strVal val="#ppt_x"/>
                                          </p:val>
                                        </p:tav>
                                      </p:tavLst>
                                    </p:anim>
                                    <p:anim calcmode="lin" valueType="num">
                                      <p:cBhvr>
                                        <p:cTn id="12" dur="400" fill="hold"/>
                                        <p:tgtEl>
                                          <p:spTgt spid="4"/>
                                        </p:tgtEl>
                                        <p:attrNameLst>
                                          <p:attrName>ppt_y</p:attrName>
                                        </p:attrNameLst>
                                      </p:cBhvr>
                                      <p:tavLst>
                                        <p:tav tm="0">
                                          <p:val>
                                            <p:strVal val="#ppt_y+0.31"/>
                                          </p:val>
                                        </p:tav>
                                        <p:tav tm="100000">
                                          <p:val>
                                            <p:strVal val="#ppt_y+0.31"/>
                                          </p:val>
                                        </p:tav>
                                      </p:tavLst>
                                    </p:anim>
                                    <p:anim calcmode="lin" valueType="num">
                                      <p:cBhvr>
                                        <p:cTn id="13"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4"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5" presetID="43"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
                                        <p:tgtEl>
                                          <p:spTgt spid="5"/>
                                        </p:tgtEl>
                                      </p:cBhvr>
                                    </p:animEffect>
                                    <p:anim calcmode="lin" valueType="num">
                                      <p:cBhvr>
                                        <p:cTn id="18" dur="400" fill="hold"/>
                                        <p:tgtEl>
                                          <p:spTgt spid="5"/>
                                        </p:tgtEl>
                                        <p:attrNameLst>
                                          <p:attrName>ppt_x</p:attrName>
                                        </p:attrNameLst>
                                      </p:cBhvr>
                                      <p:tavLst>
                                        <p:tav tm="0">
                                          <p:val>
                                            <p:strVal val="#ppt_x"/>
                                          </p:val>
                                        </p:tav>
                                        <p:tav tm="100000">
                                          <p:val>
                                            <p:strVal val="#ppt_x"/>
                                          </p:val>
                                        </p:tav>
                                      </p:tavLst>
                                    </p:anim>
                                    <p:anim calcmode="lin" valueType="num">
                                      <p:cBhvr>
                                        <p:cTn id="19" dur="400" fill="hold"/>
                                        <p:tgtEl>
                                          <p:spTgt spid="5"/>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2" presetID="43"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
                                        <p:tgtEl>
                                          <p:spTgt spid="6"/>
                                        </p:tgtEl>
                                      </p:cBhvr>
                                    </p:animEffect>
                                    <p:anim calcmode="lin" valueType="num">
                                      <p:cBhvr>
                                        <p:cTn id="25" dur="400" fill="hold"/>
                                        <p:tgtEl>
                                          <p:spTgt spid="6"/>
                                        </p:tgtEl>
                                        <p:attrNameLst>
                                          <p:attrName>ppt_x</p:attrName>
                                        </p:attrNameLst>
                                      </p:cBhvr>
                                      <p:tavLst>
                                        <p:tav tm="0">
                                          <p:val>
                                            <p:strVal val="#ppt_x"/>
                                          </p:val>
                                        </p:tav>
                                        <p:tav tm="100000">
                                          <p:val>
                                            <p:strVal val="#ppt_x"/>
                                          </p:val>
                                        </p:tav>
                                      </p:tavLst>
                                    </p:anim>
                                    <p:anim calcmode="lin" valueType="num">
                                      <p:cBhvr>
                                        <p:cTn id="26" dur="400" fill="hold"/>
                                        <p:tgtEl>
                                          <p:spTgt spid="6"/>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9" presetID="43"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
                                        <p:tgtEl>
                                          <p:spTgt spid="7"/>
                                        </p:tgtEl>
                                      </p:cBhvr>
                                    </p:animEffect>
                                    <p:anim calcmode="lin" valueType="num">
                                      <p:cBhvr>
                                        <p:cTn id="32" dur="400" fill="hold"/>
                                        <p:tgtEl>
                                          <p:spTgt spid="7"/>
                                        </p:tgtEl>
                                        <p:attrNameLst>
                                          <p:attrName>ppt_x</p:attrName>
                                        </p:attrNameLst>
                                      </p:cBhvr>
                                      <p:tavLst>
                                        <p:tav tm="0">
                                          <p:val>
                                            <p:strVal val="#ppt_x"/>
                                          </p:val>
                                        </p:tav>
                                        <p:tav tm="100000">
                                          <p:val>
                                            <p:strVal val="#ppt_x"/>
                                          </p:val>
                                        </p:tav>
                                      </p:tavLst>
                                    </p:anim>
                                    <p:anim calcmode="lin" valueType="num">
                                      <p:cBhvr>
                                        <p:cTn id="33" dur="400" fill="hold"/>
                                        <p:tgtEl>
                                          <p:spTgt spid="7"/>
                                        </p:tgtEl>
                                        <p:attrNameLst>
                                          <p:attrName>ppt_y</p:attrName>
                                        </p:attrNameLst>
                                      </p:cBhvr>
                                      <p:tavLst>
                                        <p:tav tm="0">
                                          <p:val>
                                            <p:strVal val="#ppt_y+0.31"/>
                                          </p:val>
                                        </p:tav>
                                        <p:tav tm="100000">
                                          <p:val>
                                            <p:strVal val="#ppt_y+0.31"/>
                                          </p:val>
                                        </p:tav>
                                      </p:tavLst>
                                    </p:anim>
                                    <p:anim calcmode="lin" valueType="num">
                                      <p:cBhvr>
                                        <p:cTn id="34"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5"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6" presetID="43"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
                                        <p:tgtEl>
                                          <p:spTgt spid="8"/>
                                        </p:tgtEl>
                                      </p:cBhvr>
                                    </p:animEffect>
                                    <p:anim calcmode="lin" valueType="num">
                                      <p:cBhvr>
                                        <p:cTn id="39" dur="400" fill="hold"/>
                                        <p:tgtEl>
                                          <p:spTgt spid="8"/>
                                        </p:tgtEl>
                                        <p:attrNameLst>
                                          <p:attrName>ppt_x</p:attrName>
                                        </p:attrNameLst>
                                      </p:cBhvr>
                                      <p:tavLst>
                                        <p:tav tm="0">
                                          <p:val>
                                            <p:strVal val="#ppt_x"/>
                                          </p:val>
                                        </p:tav>
                                        <p:tav tm="100000">
                                          <p:val>
                                            <p:strVal val="#ppt_x"/>
                                          </p:val>
                                        </p:tav>
                                      </p:tavLst>
                                    </p:anim>
                                    <p:anim calcmode="lin" valueType="num">
                                      <p:cBhvr>
                                        <p:cTn id="40" dur="400" fill="hold"/>
                                        <p:tgtEl>
                                          <p:spTgt spid="8"/>
                                        </p:tgtEl>
                                        <p:attrNameLst>
                                          <p:attrName>ppt_y</p:attrName>
                                        </p:attrNameLst>
                                      </p:cBhvr>
                                      <p:tavLst>
                                        <p:tav tm="0">
                                          <p:val>
                                            <p:strVal val="#ppt_y+0.31"/>
                                          </p:val>
                                        </p:tav>
                                        <p:tav tm="100000">
                                          <p:val>
                                            <p:strVal val="#ppt_y+0.31"/>
                                          </p:val>
                                        </p:tav>
                                      </p:tavLst>
                                    </p:anim>
                                    <p:anim calcmode="lin" valueType="num">
                                      <p:cBhvr>
                                        <p:cTn id="41"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2"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3" presetID="43" presetClass="entr" presetSubtype="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
                                        <p:tgtEl>
                                          <p:spTgt spid="9"/>
                                        </p:tgtEl>
                                      </p:cBhvr>
                                    </p:animEffect>
                                    <p:anim calcmode="lin" valueType="num">
                                      <p:cBhvr>
                                        <p:cTn id="46" dur="400" fill="hold"/>
                                        <p:tgtEl>
                                          <p:spTgt spid="9"/>
                                        </p:tgtEl>
                                        <p:attrNameLst>
                                          <p:attrName>ppt_x</p:attrName>
                                        </p:attrNameLst>
                                      </p:cBhvr>
                                      <p:tavLst>
                                        <p:tav tm="0">
                                          <p:val>
                                            <p:strVal val="#ppt_x"/>
                                          </p:val>
                                        </p:tav>
                                        <p:tav tm="100000">
                                          <p:val>
                                            <p:strVal val="#ppt_x"/>
                                          </p:val>
                                        </p:tav>
                                      </p:tavLst>
                                    </p:anim>
                                    <p:anim calcmode="lin" valueType="num">
                                      <p:cBhvr>
                                        <p:cTn id="47" dur="400" fill="hold"/>
                                        <p:tgtEl>
                                          <p:spTgt spid="9"/>
                                        </p:tgtEl>
                                        <p:attrNameLst>
                                          <p:attrName>ppt_y</p:attrName>
                                        </p:attrNameLst>
                                      </p:cBhvr>
                                      <p:tavLst>
                                        <p:tav tm="0">
                                          <p:val>
                                            <p:strVal val="#ppt_y+0.31"/>
                                          </p:val>
                                        </p:tav>
                                        <p:tav tm="100000">
                                          <p:val>
                                            <p:strVal val="#ppt_y+0.31"/>
                                          </p:val>
                                        </p:tav>
                                      </p:tavLst>
                                    </p:anim>
                                    <p:anim calcmode="lin" valueType="num">
                                      <p:cBhvr>
                                        <p:cTn id="48"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9"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0" presetID="43"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
                                        <p:tgtEl>
                                          <p:spTgt spid="10"/>
                                        </p:tgtEl>
                                      </p:cBhvr>
                                    </p:animEffect>
                                    <p:anim calcmode="lin" valueType="num">
                                      <p:cBhvr>
                                        <p:cTn id="53" dur="400" fill="hold"/>
                                        <p:tgtEl>
                                          <p:spTgt spid="10"/>
                                        </p:tgtEl>
                                        <p:attrNameLst>
                                          <p:attrName>ppt_x</p:attrName>
                                        </p:attrNameLst>
                                      </p:cBhvr>
                                      <p:tavLst>
                                        <p:tav tm="0">
                                          <p:val>
                                            <p:strVal val="#ppt_x"/>
                                          </p:val>
                                        </p:tav>
                                        <p:tav tm="100000">
                                          <p:val>
                                            <p:strVal val="#ppt_x"/>
                                          </p:val>
                                        </p:tav>
                                      </p:tavLst>
                                    </p:anim>
                                    <p:anim calcmode="lin" valueType="num">
                                      <p:cBhvr>
                                        <p:cTn id="54" dur="400" fill="hold"/>
                                        <p:tgtEl>
                                          <p:spTgt spid="10"/>
                                        </p:tgtEl>
                                        <p:attrNameLst>
                                          <p:attrName>ppt_y</p:attrName>
                                        </p:attrNameLst>
                                      </p:cBhvr>
                                      <p:tavLst>
                                        <p:tav tm="0">
                                          <p:val>
                                            <p:strVal val="#ppt_y+0.31"/>
                                          </p:val>
                                        </p:tav>
                                        <p:tav tm="100000">
                                          <p:val>
                                            <p:strVal val="#ppt_y+0.31"/>
                                          </p:val>
                                        </p:tav>
                                      </p:tavLst>
                                    </p:anim>
                                    <p:anim calcmode="lin" valueType="num">
                                      <p:cBhvr>
                                        <p:cTn id="55" dur="600" decel="50000" fill="hold">
                                          <p:stCondLst>
                                            <p:cond delay="40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6" dur="600" decel="50000" fill="hold">
                                          <p:stCondLst>
                                            <p:cond delay="400"/>
                                          </p:stCondLst>
                                        </p:cTn>
                                        <p:tgtEl>
                                          <p:spTgt spid="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7" presetID="43" presetClass="entr" presetSubtype="0"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
                                        <p:tgtEl>
                                          <p:spTgt spid="11"/>
                                        </p:tgtEl>
                                      </p:cBhvr>
                                    </p:animEffect>
                                    <p:anim calcmode="lin" valueType="num">
                                      <p:cBhvr>
                                        <p:cTn id="60" dur="400" fill="hold"/>
                                        <p:tgtEl>
                                          <p:spTgt spid="11"/>
                                        </p:tgtEl>
                                        <p:attrNameLst>
                                          <p:attrName>ppt_x</p:attrName>
                                        </p:attrNameLst>
                                      </p:cBhvr>
                                      <p:tavLst>
                                        <p:tav tm="0">
                                          <p:val>
                                            <p:strVal val="#ppt_x"/>
                                          </p:val>
                                        </p:tav>
                                        <p:tav tm="100000">
                                          <p:val>
                                            <p:strVal val="#ppt_x"/>
                                          </p:val>
                                        </p:tav>
                                      </p:tavLst>
                                    </p:anim>
                                    <p:anim calcmode="lin" valueType="num">
                                      <p:cBhvr>
                                        <p:cTn id="61" dur="400" fill="hold"/>
                                        <p:tgtEl>
                                          <p:spTgt spid="11"/>
                                        </p:tgtEl>
                                        <p:attrNameLst>
                                          <p:attrName>ppt_y</p:attrName>
                                        </p:attrNameLst>
                                      </p:cBhvr>
                                      <p:tavLst>
                                        <p:tav tm="0">
                                          <p:val>
                                            <p:strVal val="#ppt_y+0.31"/>
                                          </p:val>
                                        </p:tav>
                                        <p:tav tm="100000">
                                          <p:val>
                                            <p:strVal val="#ppt_y+0.31"/>
                                          </p:val>
                                        </p:tav>
                                      </p:tavLst>
                                    </p:anim>
                                    <p:anim calcmode="lin" valueType="num">
                                      <p:cBhvr>
                                        <p:cTn id="62" dur="600" decel="50000" fill="hold">
                                          <p:stCondLst>
                                            <p:cond delay="400"/>
                                          </p:stCondLst>
                                        </p:cTn>
                                        <p:tgtEl>
                                          <p:spTgt spid="1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3" dur="600" decel="50000" fill="hold">
                                          <p:stCondLst>
                                            <p:cond delay="400"/>
                                          </p:stCondLst>
                                        </p:cTn>
                                        <p:tgtEl>
                                          <p:spTgt spid="1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64" presetID="43"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
                                        <p:tgtEl>
                                          <p:spTgt spid="12"/>
                                        </p:tgtEl>
                                      </p:cBhvr>
                                    </p:animEffect>
                                    <p:anim calcmode="lin" valueType="num">
                                      <p:cBhvr>
                                        <p:cTn id="67" dur="400" fill="hold"/>
                                        <p:tgtEl>
                                          <p:spTgt spid="12"/>
                                        </p:tgtEl>
                                        <p:attrNameLst>
                                          <p:attrName>ppt_x</p:attrName>
                                        </p:attrNameLst>
                                      </p:cBhvr>
                                      <p:tavLst>
                                        <p:tav tm="0">
                                          <p:val>
                                            <p:strVal val="#ppt_x"/>
                                          </p:val>
                                        </p:tav>
                                        <p:tav tm="100000">
                                          <p:val>
                                            <p:strVal val="#ppt_x"/>
                                          </p:val>
                                        </p:tav>
                                      </p:tavLst>
                                    </p:anim>
                                    <p:anim calcmode="lin" valueType="num">
                                      <p:cBhvr>
                                        <p:cTn id="68" dur="400" fill="hold"/>
                                        <p:tgtEl>
                                          <p:spTgt spid="12"/>
                                        </p:tgtEl>
                                        <p:attrNameLst>
                                          <p:attrName>ppt_y</p:attrName>
                                        </p:attrNameLst>
                                      </p:cBhvr>
                                      <p:tavLst>
                                        <p:tav tm="0">
                                          <p:val>
                                            <p:strVal val="#ppt_y+0.31"/>
                                          </p:val>
                                        </p:tav>
                                        <p:tav tm="100000">
                                          <p:val>
                                            <p:strVal val="#ppt_y+0.31"/>
                                          </p:val>
                                        </p:tav>
                                      </p:tavLst>
                                    </p:anim>
                                    <p:anim calcmode="lin" valueType="num">
                                      <p:cBhvr>
                                        <p:cTn id="69"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0"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71" presetID="43" presetClass="entr" presetSubtype="0" fill="hold"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100"/>
                                        <p:tgtEl>
                                          <p:spTgt spid="13"/>
                                        </p:tgtEl>
                                      </p:cBhvr>
                                    </p:animEffect>
                                    <p:anim calcmode="lin" valueType="num">
                                      <p:cBhvr>
                                        <p:cTn id="74" dur="400" fill="hold"/>
                                        <p:tgtEl>
                                          <p:spTgt spid="13"/>
                                        </p:tgtEl>
                                        <p:attrNameLst>
                                          <p:attrName>ppt_x</p:attrName>
                                        </p:attrNameLst>
                                      </p:cBhvr>
                                      <p:tavLst>
                                        <p:tav tm="0">
                                          <p:val>
                                            <p:strVal val="#ppt_x"/>
                                          </p:val>
                                        </p:tav>
                                        <p:tav tm="100000">
                                          <p:val>
                                            <p:strVal val="#ppt_x"/>
                                          </p:val>
                                        </p:tav>
                                      </p:tavLst>
                                    </p:anim>
                                    <p:anim calcmode="lin" valueType="num">
                                      <p:cBhvr>
                                        <p:cTn id="75" dur="400" fill="hold"/>
                                        <p:tgtEl>
                                          <p:spTgt spid="13"/>
                                        </p:tgtEl>
                                        <p:attrNameLst>
                                          <p:attrName>ppt_y</p:attrName>
                                        </p:attrNameLst>
                                      </p:cBhvr>
                                      <p:tavLst>
                                        <p:tav tm="0">
                                          <p:val>
                                            <p:strVal val="#ppt_y+0.31"/>
                                          </p:val>
                                        </p:tav>
                                        <p:tav tm="100000">
                                          <p:val>
                                            <p:strVal val="#ppt_y+0.31"/>
                                          </p:val>
                                        </p:tav>
                                      </p:tavLst>
                                    </p:anim>
                                    <p:anim calcmode="lin" valueType="num">
                                      <p:cBhvr>
                                        <p:cTn id="76" dur="600" decel="50000" fill="hold">
                                          <p:stCondLst>
                                            <p:cond delay="4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7" dur="600" decel="50000" fill="hold">
                                          <p:stCondLst>
                                            <p:cond delay="4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78" presetID="43" presetClass="entr" presetSubtype="0" fill="hold"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100"/>
                                        <p:tgtEl>
                                          <p:spTgt spid="14"/>
                                        </p:tgtEl>
                                      </p:cBhvr>
                                    </p:animEffect>
                                    <p:anim calcmode="lin" valueType="num">
                                      <p:cBhvr>
                                        <p:cTn id="81" dur="400" fill="hold"/>
                                        <p:tgtEl>
                                          <p:spTgt spid="14"/>
                                        </p:tgtEl>
                                        <p:attrNameLst>
                                          <p:attrName>ppt_x</p:attrName>
                                        </p:attrNameLst>
                                      </p:cBhvr>
                                      <p:tavLst>
                                        <p:tav tm="0">
                                          <p:val>
                                            <p:strVal val="#ppt_x"/>
                                          </p:val>
                                        </p:tav>
                                        <p:tav tm="100000">
                                          <p:val>
                                            <p:strVal val="#ppt_x"/>
                                          </p:val>
                                        </p:tav>
                                      </p:tavLst>
                                    </p:anim>
                                    <p:anim calcmode="lin" valueType="num">
                                      <p:cBhvr>
                                        <p:cTn id="82" dur="400" fill="hold"/>
                                        <p:tgtEl>
                                          <p:spTgt spid="14"/>
                                        </p:tgtEl>
                                        <p:attrNameLst>
                                          <p:attrName>ppt_y</p:attrName>
                                        </p:attrNameLst>
                                      </p:cBhvr>
                                      <p:tavLst>
                                        <p:tav tm="0">
                                          <p:val>
                                            <p:strVal val="#ppt_y+0.31"/>
                                          </p:val>
                                        </p:tav>
                                        <p:tav tm="100000">
                                          <p:val>
                                            <p:strVal val="#ppt_y+0.31"/>
                                          </p:val>
                                        </p:tav>
                                      </p:tavLst>
                                    </p:anim>
                                    <p:anim calcmode="lin" valueType="num">
                                      <p:cBhvr>
                                        <p:cTn id="83" dur="600" decel="50000" fill="hold">
                                          <p:stCondLst>
                                            <p:cond delay="400"/>
                                          </p:stCondLst>
                                        </p:cTn>
                                        <p:tgtEl>
                                          <p:spTgt spid="1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84" dur="600" decel="50000" fill="hold">
                                          <p:stCondLst>
                                            <p:cond delay="400"/>
                                          </p:stCondLst>
                                        </p:cTn>
                                        <p:tgtEl>
                                          <p:spTgt spid="1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85" presetID="43" presetClass="entr" presetSubtype="0" fill="hold"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100"/>
                                        <p:tgtEl>
                                          <p:spTgt spid="15"/>
                                        </p:tgtEl>
                                      </p:cBhvr>
                                    </p:animEffect>
                                    <p:anim calcmode="lin" valueType="num">
                                      <p:cBhvr>
                                        <p:cTn id="88" dur="400" fill="hold"/>
                                        <p:tgtEl>
                                          <p:spTgt spid="15"/>
                                        </p:tgtEl>
                                        <p:attrNameLst>
                                          <p:attrName>ppt_x</p:attrName>
                                        </p:attrNameLst>
                                      </p:cBhvr>
                                      <p:tavLst>
                                        <p:tav tm="0">
                                          <p:val>
                                            <p:strVal val="#ppt_x"/>
                                          </p:val>
                                        </p:tav>
                                        <p:tav tm="100000">
                                          <p:val>
                                            <p:strVal val="#ppt_x"/>
                                          </p:val>
                                        </p:tav>
                                      </p:tavLst>
                                    </p:anim>
                                    <p:anim calcmode="lin" valueType="num">
                                      <p:cBhvr>
                                        <p:cTn id="89" dur="400" fill="hold"/>
                                        <p:tgtEl>
                                          <p:spTgt spid="15"/>
                                        </p:tgtEl>
                                        <p:attrNameLst>
                                          <p:attrName>ppt_y</p:attrName>
                                        </p:attrNameLst>
                                      </p:cBhvr>
                                      <p:tavLst>
                                        <p:tav tm="0">
                                          <p:val>
                                            <p:strVal val="#ppt_y+0.31"/>
                                          </p:val>
                                        </p:tav>
                                        <p:tav tm="100000">
                                          <p:val>
                                            <p:strVal val="#ppt_y+0.31"/>
                                          </p:val>
                                        </p:tav>
                                      </p:tavLst>
                                    </p:anim>
                                    <p:anim calcmode="lin" valueType="num">
                                      <p:cBhvr>
                                        <p:cTn id="90" dur="600" decel="50000" fill="hold">
                                          <p:stCondLst>
                                            <p:cond delay="400"/>
                                          </p:stCondLst>
                                        </p:cTn>
                                        <p:tgtEl>
                                          <p:spTgt spid="1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91" dur="600" decel="50000" fill="hold">
                                          <p:stCondLst>
                                            <p:cond delay="400"/>
                                          </p:stCondLst>
                                        </p:cTn>
                                        <p:tgtEl>
                                          <p:spTgt spid="1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92" presetID="43" presetClass="entr" presetSubtype="0" fill="hold"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100"/>
                                        <p:tgtEl>
                                          <p:spTgt spid="16"/>
                                        </p:tgtEl>
                                      </p:cBhvr>
                                    </p:animEffect>
                                    <p:anim calcmode="lin" valueType="num">
                                      <p:cBhvr>
                                        <p:cTn id="95" dur="400" fill="hold"/>
                                        <p:tgtEl>
                                          <p:spTgt spid="16"/>
                                        </p:tgtEl>
                                        <p:attrNameLst>
                                          <p:attrName>ppt_x</p:attrName>
                                        </p:attrNameLst>
                                      </p:cBhvr>
                                      <p:tavLst>
                                        <p:tav tm="0">
                                          <p:val>
                                            <p:strVal val="#ppt_x"/>
                                          </p:val>
                                        </p:tav>
                                        <p:tav tm="100000">
                                          <p:val>
                                            <p:strVal val="#ppt_x"/>
                                          </p:val>
                                        </p:tav>
                                      </p:tavLst>
                                    </p:anim>
                                    <p:anim calcmode="lin" valueType="num">
                                      <p:cBhvr>
                                        <p:cTn id="96" dur="400" fill="hold"/>
                                        <p:tgtEl>
                                          <p:spTgt spid="16"/>
                                        </p:tgtEl>
                                        <p:attrNameLst>
                                          <p:attrName>ppt_y</p:attrName>
                                        </p:attrNameLst>
                                      </p:cBhvr>
                                      <p:tavLst>
                                        <p:tav tm="0">
                                          <p:val>
                                            <p:strVal val="#ppt_y+0.31"/>
                                          </p:val>
                                        </p:tav>
                                        <p:tav tm="100000">
                                          <p:val>
                                            <p:strVal val="#ppt_y+0.31"/>
                                          </p:val>
                                        </p:tav>
                                      </p:tavLst>
                                    </p:anim>
                                    <p:anim calcmode="lin" valueType="num">
                                      <p:cBhvr>
                                        <p:cTn id="97" dur="600" decel="50000" fill="hold">
                                          <p:stCondLst>
                                            <p:cond delay="400"/>
                                          </p:stCondLst>
                                        </p:cTn>
                                        <p:tgtEl>
                                          <p:spTgt spid="1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98" dur="600" decel="50000" fill="hold">
                                          <p:stCondLst>
                                            <p:cond delay="400"/>
                                          </p:stCondLst>
                                        </p:cTn>
                                        <p:tgtEl>
                                          <p:spTgt spid="1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99" presetID="43" presetClass="entr" presetSubtype="0" fill="hold" nodeType="with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anim calcmode="lin" valueType="num">
                                      <p:cBhvr>
                                        <p:cTn id="102" dur="400" fill="hold"/>
                                        <p:tgtEl>
                                          <p:spTgt spid="17"/>
                                        </p:tgtEl>
                                        <p:attrNameLst>
                                          <p:attrName>ppt_x</p:attrName>
                                        </p:attrNameLst>
                                      </p:cBhvr>
                                      <p:tavLst>
                                        <p:tav tm="0">
                                          <p:val>
                                            <p:strVal val="#ppt_x"/>
                                          </p:val>
                                        </p:tav>
                                        <p:tav tm="100000">
                                          <p:val>
                                            <p:strVal val="#ppt_x"/>
                                          </p:val>
                                        </p:tav>
                                      </p:tavLst>
                                    </p:anim>
                                    <p:anim calcmode="lin" valueType="num">
                                      <p:cBhvr>
                                        <p:cTn id="103" dur="400" fill="hold"/>
                                        <p:tgtEl>
                                          <p:spTgt spid="17"/>
                                        </p:tgtEl>
                                        <p:attrNameLst>
                                          <p:attrName>ppt_y</p:attrName>
                                        </p:attrNameLst>
                                      </p:cBhvr>
                                      <p:tavLst>
                                        <p:tav tm="0">
                                          <p:val>
                                            <p:strVal val="#ppt_y+0.31"/>
                                          </p:val>
                                        </p:tav>
                                        <p:tav tm="100000">
                                          <p:val>
                                            <p:strVal val="#ppt_y+0.31"/>
                                          </p:val>
                                        </p:tav>
                                      </p:tavLst>
                                    </p:anim>
                                    <p:anim calcmode="lin" valueType="num">
                                      <p:cBhvr>
                                        <p:cTn id="104"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05"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06" presetID="43" presetClass="entr" presetSubtype="0" fill="hold"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100"/>
                                        <p:tgtEl>
                                          <p:spTgt spid="18"/>
                                        </p:tgtEl>
                                      </p:cBhvr>
                                    </p:animEffect>
                                    <p:anim calcmode="lin" valueType="num">
                                      <p:cBhvr>
                                        <p:cTn id="109" dur="400" fill="hold"/>
                                        <p:tgtEl>
                                          <p:spTgt spid="18"/>
                                        </p:tgtEl>
                                        <p:attrNameLst>
                                          <p:attrName>ppt_x</p:attrName>
                                        </p:attrNameLst>
                                      </p:cBhvr>
                                      <p:tavLst>
                                        <p:tav tm="0">
                                          <p:val>
                                            <p:strVal val="#ppt_x"/>
                                          </p:val>
                                        </p:tav>
                                        <p:tav tm="100000">
                                          <p:val>
                                            <p:strVal val="#ppt_x"/>
                                          </p:val>
                                        </p:tav>
                                      </p:tavLst>
                                    </p:anim>
                                    <p:anim calcmode="lin" valueType="num">
                                      <p:cBhvr>
                                        <p:cTn id="110" dur="400" fill="hold"/>
                                        <p:tgtEl>
                                          <p:spTgt spid="18"/>
                                        </p:tgtEl>
                                        <p:attrNameLst>
                                          <p:attrName>ppt_y</p:attrName>
                                        </p:attrNameLst>
                                      </p:cBhvr>
                                      <p:tavLst>
                                        <p:tav tm="0">
                                          <p:val>
                                            <p:strVal val="#ppt_y+0.31"/>
                                          </p:val>
                                        </p:tav>
                                        <p:tav tm="100000">
                                          <p:val>
                                            <p:strVal val="#ppt_y+0.31"/>
                                          </p:val>
                                        </p:tav>
                                      </p:tavLst>
                                    </p:anim>
                                    <p:anim calcmode="lin" valueType="num">
                                      <p:cBhvr>
                                        <p:cTn id="111" dur="600" decel="50000" fill="hold">
                                          <p:stCondLst>
                                            <p:cond delay="400"/>
                                          </p:stCondLst>
                                        </p:cTn>
                                        <p:tgtEl>
                                          <p:spTgt spid="1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2" dur="600" decel="50000" fill="hold">
                                          <p:stCondLst>
                                            <p:cond delay="400"/>
                                          </p:stCondLst>
                                        </p:cTn>
                                        <p:tgtEl>
                                          <p:spTgt spid="1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7" presetClass="entr" presetSubtype="8" fill="hold" nodeType="clickEffect">
                                  <p:stCondLst>
                                    <p:cond delay="0"/>
                                  </p:stCondLst>
                                  <p:childTnLst>
                                    <p:set>
                                      <p:cBhvr>
                                        <p:cTn id="116" dur="1" fill="hold">
                                          <p:stCondLst>
                                            <p:cond delay="0"/>
                                          </p:stCondLst>
                                        </p:cTn>
                                        <p:tgtEl>
                                          <p:spTgt spid="19">
                                            <p:txEl>
                                              <p:pRg st="0" end="0"/>
                                            </p:txEl>
                                          </p:spTgt>
                                        </p:tgtEl>
                                        <p:attrNameLst>
                                          <p:attrName>style.visibility</p:attrName>
                                        </p:attrNameLst>
                                      </p:cBhvr>
                                      <p:to>
                                        <p:strVal val="visible"/>
                                      </p:to>
                                    </p:set>
                                    <p:anim calcmode="lin" valueType="num">
                                      <p:cBhvr>
                                        <p:cTn id="117" dur="500" fill="hold"/>
                                        <p:tgtEl>
                                          <p:spTgt spid="19">
                                            <p:txEl>
                                              <p:pRg st="0" end="0"/>
                                            </p:txEl>
                                          </p:spTgt>
                                        </p:tgtEl>
                                        <p:attrNameLst>
                                          <p:attrName>ppt_x</p:attrName>
                                        </p:attrNameLst>
                                      </p:cBhvr>
                                      <p:tavLst>
                                        <p:tav tm="0">
                                          <p:val>
                                            <p:strVal val="#ppt_x-#ppt_w/2"/>
                                          </p:val>
                                        </p:tav>
                                        <p:tav tm="100000">
                                          <p:val>
                                            <p:strVal val="#ppt_x"/>
                                          </p:val>
                                        </p:tav>
                                      </p:tavLst>
                                    </p:anim>
                                    <p:anim calcmode="lin" valueType="num">
                                      <p:cBhvr>
                                        <p:cTn id="118" dur="50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119"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120" dur="500" fill="hold"/>
                                        <p:tgtEl>
                                          <p:spTgt spid="19">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21" fill="hold">
                      <p:stCondLst>
                        <p:cond delay="indefinite"/>
                      </p:stCondLst>
                      <p:childTnLst>
                        <p:par>
                          <p:cTn id="122" fill="hold">
                            <p:stCondLst>
                              <p:cond delay="0"/>
                            </p:stCondLst>
                            <p:childTnLst>
                              <p:par>
                                <p:cTn id="123" presetID="17" presetClass="entr" presetSubtype="8" fill="hold" nodeType="clickEffect">
                                  <p:stCondLst>
                                    <p:cond delay="0"/>
                                  </p:stCondLst>
                                  <p:childTnLst>
                                    <p:set>
                                      <p:cBhvr>
                                        <p:cTn id="124" dur="1" fill="hold">
                                          <p:stCondLst>
                                            <p:cond delay="0"/>
                                          </p:stCondLst>
                                        </p:cTn>
                                        <p:tgtEl>
                                          <p:spTgt spid="20">
                                            <p:txEl>
                                              <p:pRg st="0" end="0"/>
                                            </p:txEl>
                                          </p:spTgt>
                                        </p:tgtEl>
                                        <p:attrNameLst>
                                          <p:attrName>style.visibility</p:attrName>
                                        </p:attrNameLst>
                                      </p:cBhvr>
                                      <p:to>
                                        <p:strVal val="visible"/>
                                      </p:to>
                                    </p:set>
                                    <p:anim calcmode="lin" valueType="num">
                                      <p:cBhvr>
                                        <p:cTn id="125" dur="500" fill="hold"/>
                                        <p:tgtEl>
                                          <p:spTgt spid="20">
                                            <p:txEl>
                                              <p:pRg st="0" end="0"/>
                                            </p:txEl>
                                          </p:spTgt>
                                        </p:tgtEl>
                                        <p:attrNameLst>
                                          <p:attrName>ppt_x</p:attrName>
                                        </p:attrNameLst>
                                      </p:cBhvr>
                                      <p:tavLst>
                                        <p:tav tm="0">
                                          <p:val>
                                            <p:strVal val="#ppt_x-#ppt_w/2"/>
                                          </p:val>
                                        </p:tav>
                                        <p:tav tm="100000">
                                          <p:val>
                                            <p:strVal val="#ppt_x"/>
                                          </p:val>
                                        </p:tav>
                                      </p:tavLst>
                                    </p:anim>
                                    <p:anim calcmode="lin" valueType="num">
                                      <p:cBhvr>
                                        <p:cTn id="126" dur="50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127"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2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29" fill="hold">
                      <p:stCondLst>
                        <p:cond delay="indefinite"/>
                      </p:stCondLst>
                      <p:childTnLst>
                        <p:par>
                          <p:cTn id="130" fill="hold">
                            <p:stCondLst>
                              <p:cond delay="0"/>
                            </p:stCondLst>
                            <p:childTnLst>
                              <p:par>
                                <p:cTn id="131" presetID="17" presetClass="entr" presetSubtype="8" fill="hold" nodeType="clickEffect">
                                  <p:stCondLst>
                                    <p:cond delay="0"/>
                                  </p:stCondLst>
                                  <p:childTnLst>
                                    <p:set>
                                      <p:cBhvr>
                                        <p:cTn id="132" dur="1" fill="hold">
                                          <p:stCondLst>
                                            <p:cond delay="0"/>
                                          </p:stCondLst>
                                        </p:cTn>
                                        <p:tgtEl>
                                          <p:spTgt spid="21">
                                            <p:txEl>
                                              <p:pRg st="0" end="0"/>
                                            </p:txEl>
                                          </p:spTgt>
                                        </p:tgtEl>
                                        <p:attrNameLst>
                                          <p:attrName>style.visibility</p:attrName>
                                        </p:attrNameLst>
                                      </p:cBhvr>
                                      <p:to>
                                        <p:strVal val="visible"/>
                                      </p:to>
                                    </p:set>
                                    <p:anim calcmode="lin" valueType="num">
                                      <p:cBhvr>
                                        <p:cTn id="133" dur="500" fill="hold"/>
                                        <p:tgtEl>
                                          <p:spTgt spid="21">
                                            <p:txEl>
                                              <p:pRg st="0" end="0"/>
                                            </p:txEl>
                                          </p:spTgt>
                                        </p:tgtEl>
                                        <p:attrNameLst>
                                          <p:attrName>ppt_x</p:attrName>
                                        </p:attrNameLst>
                                      </p:cBhvr>
                                      <p:tavLst>
                                        <p:tav tm="0">
                                          <p:val>
                                            <p:strVal val="#ppt_x-#ppt_w/2"/>
                                          </p:val>
                                        </p:tav>
                                        <p:tav tm="100000">
                                          <p:val>
                                            <p:strVal val="#ppt_x"/>
                                          </p:val>
                                        </p:tav>
                                      </p:tavLst>
                                    </p:anim>
                                    <p:anim calcmode="lin" valueType="num">
                                      <p:cBhvr>
                                        <p:cTn id="134"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135"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36" dur="500" fill="hold"/>
                                        <p:tgtEl>
                                          <p:spTgt spid="2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زاوية مطوية 2"/>
          <p:cNvSpPr/>
          <p:nvPr/>
        </p:nvSpPr>
        <p:spPr>
          <a:xfrm rot="834941">
            <a:off x="6556590" y="1523793"/>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ثالثاً</a:t>
            </a:r>
            <a:endParaRPr lang="ar-SA" sz="2800" b="1" dirty="0">
              <a:solidFill>
                <a:srgbClr val="C00000"/>
              </a:solidFill>
            </a:endParaRPr>
          </a:p>
        </p:txBody>
      </p:sp>
      <p:sp>
        <p:nvSpPr>
          <p:cNvPr id="4" name="مربع نص 3"/>
          <p:cNvSpPr txBox="1"/>
          <p:nvPr/>
        </p:nvSpPr>
        <p:spPr>
          <a:xfrm>
            <a:off x="714380" y="1445959"/>
            <a:ext cx="7500958" cy="3046988"/>
          </a:xfrm>
          <a:prstGeom prst="rect">
            <a:avLst/>
          </a:prstGeom>
          <a:noFill/>
        </p:spPr>
        <p:txBody>
          <a:bodyPr wrap="square" rtlCol="1">
            <a:spAutoFit/>
          </a:bodyPr>
          <a:lstStyle/>
          <a:p>
            <a:pPr algn="ctr"/>
            <a:r>
              <a:rPr lang="ar-SA" sz="3200" b="1" dirty="0" smtClean="0">
                <a:cs typeface="DecoType Naskh Extensions" pitchFamily="2" charset="-78"/>
              </a:rPr>
              <a:t>أنسج على غرار المثال التالي:</a:t>
            </a:r>
          </a:p>
          <a:p>
            <a:pPr algn="ctr"/>
            <a:endParaRPr lang="ar-SA" sz="3200" b="1" dirty="0" smtClean="0">
              <a:cs typeface="DecoType Naskh Extensions" pitchFamily="2" charset="-78"/>
            </a:endParaRPr>
          </a:p>
          <a:p>
            <a:pPr algn="ctr"/>
            <a:r>
              <a:rPr lang="ar-SA" sz="3200" b="1" dirty="0" smtClean="0">
                <a:cs typeface="DecoType Naskh Extensions" pitchFamily="2" charset="-78"/>
              </a:rPr>
              <a:t>* فذهب إلى ميناء ”شيحا“؛ليعمل بحّاراً في صيد الأسماك واللؤلؤ.</a:t>
            </a:r>
          </a:p>
          <a:p>
            <a:pPr algn="ctr"/>
            <a:r>
              <a:rPr lang="ar-SA" sz="3200" b="1" dirty="0" smtClean="0">
                <a:cs typeface="DecoType Naskh Extensions" pitchFamily="2" charset="-78"/>
              </a:rPr>
              <a:t>* فذهب إلى المتجر؛ليعمل........في ........</a:t>
            </a:r>
          </a:p>
          <a:p>
            <a:pPr algn="ctr"/>
            <a:r>
              <a:rPr lang="ar-SA" sz="3200" b="1" dirty="0" smtClean="0">
                <a:cs typeface="DecoType Naskh Extensions" pitchFamily="2" charset="-78"/>
              </a:rPr>
              <a:t>* فذهب إلى.........ليعمل في...........</a:t>
            </a:r>
            <a:endParaRPr lang="ar-SA" sz="3200" b="1" dirty="0">
              <a:cs typeface="DecoType Naskh Extensions" pitchFamily="2" charset="-78"/>
            </a:endParaRPr>
          </a:p>
        </p:txBody>
      </p:sp>
      <p:sp>
        <p:nvSpPr>
          <p:cNvPr id="15" name="مربع نص 14"/>
          <p:cNvSpPr txBox="1"/>
          <p:nvPr/>
        </p:nvSpPr>
        <p:spPr>
          <a:xfrm>
            <a:off x="3074082" y="3348281"/>
            <a:ext cx="1785950" cy="584775"/>
          </a:xfrm>
          <a:prstGeom prst="rect">
            <a:avLst/>
          </a:prstGeom>
          <a:noFill/>
        </p:spPr>
        <p:txBody>
          <a:bodyPr wrap="square" rtlCol="1">
            <a:spAutoFit/>
          </a:bodyPr>
          <a:lstStyle/>
          <a:p>
            <a:pPr algn="ctr"/>
            <a:r>
              <a:rPr lang="ar-SA" sz="3200" b="1" dirty="0" smtClean="0">
                <a:solidFill>
                  <a:srgbClr val="C00000"/>
                </a:solidFill>
              </a:rPr>
              <a:t>تاجراً</a:t>
            </a:r>
            <a:endParaRPr lang="ar-SA" sz="2400" b="1" dirty="0">
              <a:solidFill>
                <a:srgbClr val="C00000"/>
              </a:solidFill>
            </a:endParaRPr>
          </a:p>
        </p:txBody>
      </p:sp>
      <p:sp>
        <p:nvSpPr>
          <p:cNvPr id="16" name="مربع نص 15"/>
          <p:cNvSpPr txBox="1"/>
          <p:nvPr/>
        </p:nvSpPr>
        <p:spPr>
          <a:xfrm>
            <a:off x="0" y="3399383"/>
            <a:ext cx="2857488" cy="461665"/>
          </a:xfrm>
          <a:prstGeom prst="rect">
            <a:avLst/>
          </a:prstGeom>
          <a:noFill/>
        </p:spPr>
        <p:txBody>
          <a:bodyPr wrap="square" rtlCol="1">
            <a:spAutoFit/>
          </a:bodyPr>
          <a:lstStyle/>
          <a:p>
            <a:pPr algn="ctr"/>
            <a:r>
              <a:rPr lang="ar-SA" sz="2400" b="1" dirty="0" smtClean="0">
                <a:solidFill>
                  <a:srgbClr val="C00000"/>
                </a:solidFill>
              </a:rPr>
              <a:t>بيع الخضروات والفواكه</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in)">
                                      <p:cBhvr>
                                        <p:cTn id="15" dur="1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ircle(in)">
                                      <p:cBhvr>
                                        <p:cTn id="2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ذو زوايا قطرية مخدوشة 2"/>
          <p:cNvSpPr/>
          <p:nvPr/>
        </p:nvSpPr>
        <p:spPr>
          <a:xfrm rot="20532257">
            <a:off x="7767640" y="157884"/>
            <a:ext cx="1114151" cy="517125"/>
          </a:xfrm>
          <a:prstGeom prst="snip2DiagRect">
            <a:avLst>
              <a:gd name="adj1" fmla="val 0"/>
              <a:gd name="adj2" fmla="val 50000"/>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أجيب</a:t>
            </a:r>
            <a:endParaRPr lang="ar-SA" sz="2400" b="1" dirty="0">
              <a:solidFill>
                <a:srgbClr val="C00000"/>
              </a:solidFill>
            </a:endParaRPr>
          </a:p>
        </p:txBody>
      </p:sp>
      <p:sp>
        <p:nvSpPr>
          <p:cNvPr id="4" name="زاوية مطوية 3"/>
          <p:cNvSpPr/>
          <p:nvPr/>
        </p:nvSpPr>
        <p:spPr>
          <a:xfrm rot="834941">
            <a:off x="7401617" y="1179834"/>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أولاً</a:t>
            </a:r>
            <a:endParaRPr lang="ar-SA" sz="2800" b="1" dirty="0">
              <a:solidFill>
                <a:srgbClr val="C00000"/>
              </a:solidFill>
            </a:endParaRPr>
          </a:p>
        </p:txBody>
      </p:sp>
      <p:sp>
        <p:nvSpPr>
          <p:cNvPr id="5" name="مربع نص 4"/>
          <p:cNvSpPr txBox="1"/>
          <p:nvPr/>
        </p:nvSpPr>
        <p:spPr>
          <a:xfrm>
            <a:off x="857224" y="928670"/>
            <a:ext cx="6643734" cy="1077218"/>
          </a:xfrm>
          <a:prstGeom prst="rect">
            <a:avLst/>
          </a:prstGeom>
          <a:noFill/>
        </p:spPr>
        <p:txBody>
          <a:bodyPr wrap="square" rtlCol="1">
            <a:spAutoFit/>
          </a:bodyPr>
          <a:lstStyle/>
          <a:p>
            <a:pPr algn="ctr"/>
            <a:r>
              <a:rPr lang="ar-SA" sz="3200" b="1" dirty="0" smtClean="0">
                <a:cs typeface="DecoType Naskh Extensions" pitchFamily="2" charset="-78"/>
              </a:rPr>
              <a:t>فيم كان يعمل البحارة قديماً؟ما التجارة التي كانت تدرَ عليهم أرباحاً طائلة.</a:t>
            </a:r>
            <a:endParaRPr lang="ar-SA" sz="3200" b="1" dirty="0">
              <a:cs typeface="DecoType Naskh Extensions" pitchFamily="2" charset="-78"/>
            </a:endParaRPr>
          </a:p>
        </p:txBody>
      </p:sp>
      <p:sp>
        <p:nvSpPr>
          <p:cNvPr id="6" name="مربع نص 5"/>
          <p:cNvSpPr txBox="1"/>
          <p:nvPr/>
        </p:nvSpPr>
        <p:spPr>
          <a:xfrm>
            <a:off x="642910" y="2000240"/>
            <a:ext cx="6929486" cy="1077218"/>
          </a:xfrm>
          <a:prstGeom prst="rect">
            <a:avLst/>
          </a:prstGeom>
          <a:noFill/>
        </p:spPr>
        <p:txBody>
          <a:bodyPr wrap="square" rtlCol="1">
            <a:spAutoFit/>
          </a:bodyPr>
          <a:lstStyle/>
          <a:p>
            <a:pPr algn="ctr"/>
            <a:r>
              <a:rPr lang="ar-SA" sz="3200" b="1" dirty="0" smtClean="0">
                <a:solidFill>
                  <a:srgbClr val="C00000"/>
                </a:solidFill>
              </a:rPr>
              <a:t>في صيد الأسماك،والغوص بحثاً عن اللؤلؤ.</a:t>
            </a:r>
          </a:p>
          <a:p>
            <a:pPr algn="ctr"/>
            <a:r>
              <a:rPr lang="ar-SA" sz="3200" b="1" dirty="0" smtClean="0">
                <a:solidFill>
                  <a:srgbClr val="C00000"/>
                </a:solidFill>
              </a:rPr>
              <a:t>تجارة اللؤلؤ.</a:t>
            </a:r>
            <a:endParaRPr lang="ar-SA" sz="2400" b="1" dirty="0">
              <a:solidFill>
                <a:srgbClr val="C00000"/>
              </a:solidFill>
            </a:endParaRPr>
          </a:p>
        </p:txBody>
      </p:sp>
      <p:sp>
        <p:nvSpPr>
          <p:cNvPr id="7" name="زاوية مطوية 6"/>
          <p:cNvSpPr/>
          <p:nvPr/>
        </p:nvSpPr>
        <p:spPr>
          <a:xfrm rot="834941">
            <a:off x="7330179" y="3317326"/>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ثانياً</a:t>
            </a:r>
            <a:endParaRPr lang="ar-SA" sz="2800" b="1" dirty="0">
              <a:solidFill>
                <a:srgbClr val="C00000"/>
              </a:solidFill>
            </a:endParaRPr>
          </a:p>
        </p:txBody>
      </p:sp>
      <p:sp>
        <p:nvSpPr>
          <p:cNvPr id="8" name="مربع نص 7"/>
          <p:cNvSpPr txBox="1"/>
          <p:nvPr/>
        </p:nvSpPr>
        <p:spPr>
          <a:xfrm>
            <a:off x="785786" y="3066162"/>
            <a:ext cx="6643734" cy="1077218"/>
          </a:xfrm>
          <a:prstGeom prst="rect">
            <a:avLst/>
          </a:prstGeom>
          <a:noFill/>
        </p:spPr>
        <p:txBody>
          <a:bodyPr wrap="square" rtlCol="1">
            <a:spAutoFit/>
          </a:bodyPr>
          <a:lstStyle/>
          <a:p>
            <a:pPr algn="ctr"/>
            <a:r>
              <a:rPr lang="ar-SA" sz="3200" b="1" dirty="0" smtClean="0">
                <a:cs typeface="DecoType Naskh Extensions" pitchFamily="2" charset="-78"/>
              </a:rPr>
              <a:t>ما الحرفة التي كان يحترفها(ميكوموتو)قبل أن يعمل في صيد الأسماك واللؤلؤ؟ولم تركها؟</a:t>
            </a:r>
            <a:endParaRPr lang="ar-SA" sz="3200" b="1" dirty="0">
              <a:cs typeface="DecoType Naskh Extensions" pitchFamily="2" charset="-78"/>
            </a:endParaRPr>
          </a:p>
        </p:txBody>
      </p:sp>
      <p:sp>
        <p:nvSpPr>
          <p:cNvPr id="9" name="مربع نص 8"/>
          <p:cNvSpPr txBox="1"/>
          <p:nvPr/>
        </p:nvSpPr>
        <p:spPr>
          <a:xfrm>
            <a:off x="571472" y="4137732"/>
            <a:ext cx="6929486" cy="1077218"/>
          </a:xfrm>
          <a:prstGeom prst="rect">
            <a:avLst/>
          </a:prstGeom>
          <a:noFill/>
        </p:spPr>
        <p:txBody>
          <a:bodyPr wrap="square" rtlCol="1">
            <a:spAutoFit/>
          </a:bodyPr>
          <a:lstStyle/>
          <a:p>
            <a:pPr algn="ctr"/>
            <a:r>
              <a:rPr lang="ar-SA" sz="3200" b="1" dirty="0" smtClean="0">
                <a:solidFill>
                  <a:srgbClr val="C00000"/>
                </a:solidFill>
              </a:rPr>
              <a:t>يعمل في بيع الأرز.</a:t>
            </a:r>
          </a:p>
          <a:p>
            <a:pPr algn="ctr"/>
            <a:r>
              <a:rPr lang="ar-SA" sz="3200" b="1" dirty="0" smtClean="0">
                <a:solidFill>
                  <a:srgbClr val="C00000"/>
                </a:solidFill>
              </a:rPr>
              <a:t>لأنه يريد  عملاً يتناسب مع طموحه.</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4)">
                                      <p:cBhvr>
                                        <p:cTn id="13" dur="1000"/>
                                        <p:tgtEl>
                                          <p:spTgt spid="8"/>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4)">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وسيلة شرح بيضاوية 2"/>
          <p:cNvSpPr/>
          <p:nvPr/>
        </p:nvSpPr>
        <p:spPr>
          <a:xfrm>
            <a:off x="7072330" y="357166"/>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4" name="مربع نص 3"/>
          <p:cNvSpPr txBox="1"/>
          <p:nvPr/>
        </p:nvSpPr>
        <p:spPr>
          <a:xfrm>
            <a:off x="500034" y="260315"/>
            <a:ext cx="7286676"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أبحث في القرص المدمج المرفق(</a:t>
            </a:r>
            <a:r>
              <a:rPr lang="en-US" sz="2800" b="1" dirty="0" smtClean="0">
                <a:effectLst>
                  <a:glow rad="139700">
                    <a:schemeClr val="accent6">
                      <a:satMod val="175000"/>
                      <a:alpha val="40000"/>
                    </a:schemeClr>
                  </a:glow>
                </a:effectLst>
              </a:rPr>
              <a:t>CD</a:t>
            </a:r>
            <a:r>
              <a:rPr lang="ar-SA" sz="2800" b="1" dirty="0" smtClean="0">
                <a:effectLst>
                  <a:glow rad="139700">
                    <a:schemeClr val="accent6">
                      <a:satMod val="175000"/>
                      <a:alpha val="40000"/>
                    </a:schemeClr>
                  </a:glow>
                </a:effectLst>
              </a:rPr>
              <a:t>)الذي يحوي معاجم/قواميس للوصول إلى معاني الكلمات التالية:  </a:t>
            </a:r>
            <a:endParaRPr lang="ar-SA" sz="2800" b="1" dirty="0">
              <a:effectLst>
                <a:glow rad="139700">
                  <a:schemeClr val="accent6">
                    <a:satMod val="175000"/>
                    <a:alpha val="40000"/>
                  </a:schemeClr>
                </a:glow>
              </a:effectLst>
            </a:endParaRPr>
          </a:p>
        </p:txBody>
      </p:sp>
      <p:graphicFrame>
        <p:nvGraphicFramePr>
          <p:cNvPr id="5" name="جدول 4"/>
          <p:cNvGraphicFramePr>
            <a:graphicFrameLocks noGrp="1"/>
          </p:cNvGraphicFramePr>
          <p:nvPr/>
        </p:nvGraphicFramePr>
        <p:xfrm>
          <a:off x="1285852" y="1357298"/>
          <a:ext cx="6096000" cy="1981200"/>
        </p:xfrm>
        <a:graphic>
          <a:graphicData uri="http://schemas.openxmlformats.org/drawingml/2006/table">
            <a:tbl>
              <a:tblPr rtl="1" firstRow="1" bandRow="1">
                <a:tableStyleId>{93296810-A885-4BE3-A3E7-6D5BEEA58F35}</a:tableStyleId>
              </a:tblPr>
              <a:tblGrid>
                <a:gridCol w="3048000"/>
                <a:gridCol w="3048000"/>
              </a:tblGrid>
              <a:tr h="370840">
                <a:tc>
                  <a:txBody>
                    <a:bodyPr/>
                    <a:lstStyle/>
                    <a:p>
                      <a:pPr algn="ctr" rtl="1"/>
                      <a:r>
                        <a:rPr lang="ar-SA" sz="2000" b="1" dirty="0" smtClean="0">
                          <a:solidFill>
                            <a:schemeClr val="tx1"/>
                          </a:solidFill>
                        </a:rPr>
                        <a:t>الكلمة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معناها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كلسية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الكَرّة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تدرّ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kern="1200" dirty="0" smtClean="0">
                          <a:solidFill>
                            <a:schemeClr val="tx1"/>
                          </a:solidFill>
                          <a:latin typeface="+mn-lt"/>
                          <a:ea typeface="+mn-ea"/>
                          <a:cs typeface="+mn-cs"/>
                        </a:rPr>
                        <a:t>تكمنان</a:t>
                      </a:r>
                      <a:endParaRPr lang="ar-SA" sz="20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وسيلة شرح بيضاوية 5"/>
          <p:cNvSpPr/>
          <p:nvPr/>
        </p:nvSpPr>
        <p:spPr>
          <a:xfrm>
            <a:off x="7072330" y="350043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 </a:t>
            </a:r>
            <a:endParaRPr lang="ar-SA" sz="2400" b="1" dirty="0">
              <a:solidFill>
                <a:schemeClr val="tx1"/>
              </a:solidFill>
            </a:endParaRPr>
          </a:p>
        </p:txBody>
      </p:sp>
      <p:sp>
        <p:nvSpPr>
          <p:cNvPr id="7" name="مربع نص 6"/>
          <p:cNvSpPr txBox="1"/>
          <p:nvPr/>
        </p:nvSpPr>
        <p:spPr>
          <a:xfrm>
            <a:off x="500034" y="3475025"/>
            <a:ext cx="6786610"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أبحث عن استخدامات للكلمات التالية:الخبرة-الطموح-الإنتاج-العاملون.</a:t>
            </a:r>
            <a:endParaRPr lang="ar-SA" sz="2800" b="1" dirty="0">
              <a:effectLst>
                <a:glow rad="139700">
                  <a:schemeClr val="accent6">
                    <a:satMod val="175000"/>
                    <a:alpha val="40000"/>
                  </a:schemeClr>
                </a:glow>
              </a:effectLst>
            </a:endParaRPr>
          </a:p>
        </p:txBody>
      </p:sp>
      <p:sp>
        <p:nvSpPr>
          <p:cNvPr id="8" name="وسيلة شرح بيضاوية 7"/>
          <p:cNvSpPr/>
          <p:nvPr/>
        </p:nvSpPr>
        <p:spPr>
          <a:xfrm>
            <a:off x="7072330" y="4572008"/>
            <a:ext cx="1285884" cy="571504"/>
          </a:xfrm>
          <a:prstGeom prst="wedgeEllipseCallou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 </a:t>
            </a:r>
            <a:endParaRPr lang="ar-SA" sz="2400" b="1" dirty="0">
              <a:solidFill>
                <a:schemeClr val="tx1"/>
              </a:solidFill>
            </a:endParaRPr>
          </a:p>
        </p:txBody>
      </p:sp>
      <p:sp>
        <p:nvSpPr>
          <p:cNvPr id="9" name="مربع نص 8"/>
          <p:cNvSpPr txBox="1"/>
          <p:nvPr/>
        </p:nvSpPr>
        <p:spPr>
          <a:xfrm>
            <a:off x="928662" y="4475157"/>
            <a:ext cx="6357982" cy="954107"/>
          </a:xfrm>
          <a:prstGeom prst="rect">
            <a:avLst/>
          </a:prstGeom>
          <a:noFill/>
        </p:spPr>
        <p:txBody>
          <a:bodyPr wrap="square" rtlCol="1">
            <a:spAutoFit/>
          </a:bodyPr>
          <a:lstStyle/>
          <a:p>
            <a:pPr algn="ctr"/>
            <a:r>
              <a:rPr lang="ar-SA" sz="2800" b="1" dirty="0" smtClean="0">
                <a:effectLst>
                  <a:glow rad="139700">
                    <a:schemeClr val="accent6">
                      <a:satMod val="175000"/>
                      <a:alpha val="40000"/>
                    </a:schemeClr>
                  </a:glow>
                </a:effectLst>
              </a:rPr>
              <a:t>أوظف الكلمات السابقة في جمل وعبارات تصلح أن تكون فقرة بعنوان(طريقي إلى مهنتي)</a:t>
            </a:r>
            <a:endParaRPr lang="ar-SA" sz="2800" b="1" dirty="0">
              <a:effectLst>
                <a:glow rad="139700">
                  <a:schemeClr val="accent6">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1000"/>
                                        <p:tgtEl>
                                          <p:spTgt spid="4"/>
                                        </p:tgtEl>
                                      </p:cBhvr>
                                    </p:animEffect>
                                  </p:childTnLst>
                                </p:cTn>
                              </p:par>
                              <p:par>
                                <p:cTn id="11" presetID="8"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out)">
                                      <p:cBhvr>
                                        <p:cTn id="13" dur="1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1000"/>
                                        <p:tgtEl>
                                          <p:spTgt spid="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1000"/>
                                        <p:tgtEl>
                                          <p:spTgt spid="7"/>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1000"/>
                                        <p:tgtEl>
                                          <p:spTgt spid="8"/>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amond(in)">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زاوية مطوية 2"/>
          <p:cNvSpPr/>
          <p:nvPr/>
        </p:nvSpPr>
        <p:spPr>
          <a:xfrm rot="834941">
            <a:off x="7758807" y="388368"/>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ثالثاً</a:t>
            </a:r>
            <a:endParaRPr lang="ar-SA" sz="2800" b="1" dirty="0">
              <a:solidFill>
                <a:srgbClr val="C00000"/>
              </a:solidFill>
            </a:endParaRPr>
          </a:p>
        </p:txBody>
      </p:sp>
      <p:sp>
        <p:nvSpPr>
          <p:cNvPr id="4" name="مربع نص 3"/>
          <p:cNvSpPr txBox="1"/>
          <p:nvPr/>
        </p:nvSpPr>
        <p:spPr>
          <a:xfrm>
            <a:off x="71438" y="137204"/>
            <a:ext cx="7715272" cy="1569660"/>
          </a:xfrm>
          <a:prstGeom prst="rect">
            <a:avLst/>
          </a:prstGeom>
          <a:noFill/>
        </p:spPr>
        <p:txBody>
          <a:bodyPr wrap="square" rtlCol="1">
            <a:spAutoFit/>
          </a:bodyPr>
          <a:lstStyle/>
          <a:p>
            <a:pPr algn="ctr"/>
            <a:r>
              <a:rPr lang="ar-SA" sz="3200" b="1" dirty="0" smtClean="0">
                <a:cs typeface="DecoType Naskh Extensions" pitchFamily="2" charset="-78"/>
              </a:rPr>
              <a:t>أشارك مجموعتي مع الاستفادة من الجدول التالي؛لذكر من عقبتين من العقبات التي واجهت الفتى(ميكوموتو)،وكيف تغلب عليهما؟</a:t>
            </a:r>
            <a:endParaRPr lang="ar-SA" sz="3200" b="1" dirty="0">
              <a:cs typeface="DecoType Naskh Extensions" pitchFamily="2" charset="-78"/>
            </a:endParaRPr>
          </a:p>
        </p:txBody>
      </p:sp>
      <p:graphicFrame>
        <p:nvGraphicFramePr>
          <p:cNvPr id="5" name="جدول 4"/>
          <p:cNvGraphicFramePr>
            <a:graphicFrameLocks noGrp="1"/>
          </p:cNvGraphicFramePr>
          <p:nvPr/>
        </p:nvGraphicFramePr>
        <p:xfrm>
          <a:off x="428596" y="1643050"/>
          <a:ext cx="8286808" cy="1828800"/>
        </p:xfrm>
        <a:graphic>
          <a:graphicData uri="http://schemas.openxmlformats.org/drawingml/2006/table">
            <a:tbl>
              <a:tblPr rtl="1" firstRow="1" bandRow="1">
                <a:tableStyleId>{5C22544A-7EE6-4342-B048-85BDC9FD1C3A}</a:tableStyleId>
              </a:tblPr>
              <a:tblGrid>
                <a:gridCol w="1650820"/>
                <a:gridCol w="6635988"/>
              </a:tblGrid>
              <a:tr h="370840">
                <a:tc>
                  <a:txBody>
                    <a:bodyPr/>
                    <a:lstStyle/>
                    <a:p>
                      <a:pPr algn="ctr" rtl="1"/>
                      <a:r>
                        <a:rPr lang="ar-SA" sz="2400" b="1" dirty="0" smtClean="0">
                          <a:solidFill>
                            <a:schemeClr val="tx1"/>
                          </a:solidFill>
                        </a:rPr>
                        <a:t>العقبات </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كيف تغلب عليها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rtl="1"/>
                      <a:r>
                        <a:rPr lang="ar-SA" sz="2400" b="1" dirty="0" smtClean="0">
                          <a:solidFill>
                            <a:schemeClr val="tx1"/>
                          </a:solidFill>
                        </a:rPr>
                        <a:t>قلة الخبرة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بالدراسة،والتجربة،وسؤاله أحد المختصين في الحيوانات البحرية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bl>
          </a:graphicData>
        </a:graphic>
      </p:graphicFrame>
      <p:sp>
        <p:nvSpPr>
          <p:cNvPr id="6" name="زاوية مطوية 5"/>
          <p:cNvSpPr/>
          <p:nvPr/>
        </p:nvSpPr>
        <p:spPr>
          <a:xfrm rot="834941">
            <a:off x="7628160" y="360880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رابعاً</a:t>
            </a:r>
            <a:endParaRPr lang="ar-SA" sz="2800" b="1" dirty="0">
              <a:solidFill>
                <a:srgbClr val="C00000"/>
              </a:solidFill>
            </a:endParaRPr>
          </a:p>
        </p:txBody>
      </p:sp>
      <p:sp>
        <p:nvSpPr>
          <p:cNvPr id="7" name="مربع نص 6"/>
          <p:cNvSpPr txBox="1"/>
          <p:nvPr/>
        </p:nvSpPr>
        <p:spPr>
          <a:xfrm>
            <a:off x="142876" y="3558605"/>
            <a:ext cx="7715272" cy="584775"/>
          </a:xfrm>
          <a:prstGeom prst="rect">
            <a:avLst/>
          </a:prstGeom>
          <a:noFill/>
        </p:spPr>
        <p:txBody>
          <a:bodyPr wrap="square" rtlCol="1">
            <a:spAutoFit/>
          </a:bodyPr>
          <a:lstStyle/>
          <a:p>
            <a:pPr algn="ctr"/>
            <a:r>
              <a:rPr lang="ar-SA" sz="3200" b="1" dirty="0" smtClean="0">
                <a:cs typeface="DecoType Naskh Extensions" pitchFamily="2" charset="-78"/>
              </a:rPr>
              <a:t>أربط بين الحدث في المجموعة(أ)وتاريخه في المجموعة(ب):</a:t>
            </a:r>
            <a:endParaRPr lang="ar-SA" sz="3200" b="1" dirty="0">
              <a:cs typeface="DecoType Naskh Extensions" pitchFamily="2" charset="-78"/>
            </a:endParaRPr>
          </a:p>
        </p:txBody>
      </p:sp>
      <p:sp>
        <p:nvSpPr>
          <p:cNvPr id="8" name="مستطيل مستدير الزوايا 7"/>
          <p:cNvSpPr/>
          <p:nvPr/>
        </p:nvSpPr>
        <p:spPr>
          <a:xfrm>
            <a:off x="428596" y="4357694"/>
            <a:ext cx="8215370" cy="1928826"/>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000" b="1" dirty="0" smtClean="0">
                <a:solidFill>
                  <a:schemeClr val="tx1"/>
                </a:solidFill>
              </a:rPr>
              <a:t>                               المجموعة                                                    مجموعة(ب)</a:t>
            </a:r>
          </a:p>
          <a:p>
            <a:pPr algn="ctr">
              <a:buFontTx/>
              <a:buChar char="-"/>
            </a:pPr>
            <a:r>
              <a:rPr lang="ar-SA" sz="2000" b="1" dirty="0" smtClean="0">
                <a:solidFill>
                  <a:schemeClr val="tx1"/>
                </a:solidFill>
              </a:rPr>
              <a:t>اكتشاف(ميكوموتو) زراعة اللؤلؤ وتتويجه ملكاً في هذا المجال.                      1890م</a:t>
            </a:r>
          </a:p>
          <a:p>
            <a:pPr algn="ctr">
              <a:buFontTx/>
              <a:buChar char="-"/>
            </a:pPr>
            <a:r>
              <a:rPr lang="ar-SA" sz="2000" b="1" dirty="0" smtClean="0">
                <a:solidFill>
                  <a:schemeClr val="tx1"/>
                </a:solidFill>
              </a:rPr>
              <a:t> قيام (ميكوموتو) بإجراء تجاربه حول دراسة المحارة.                                 1888م</a:t>
            </a:r>
          </a:p>
          <a:p>
            <a:pPr algn="ctr">
              <a:buFontTx/>
              <a:buChar char="-"/>
            </a:pPr>
            <a:r>
              <a:rPr lang="ar-SA" sz="2000" b="1" dirty="0" smtClean="0">
                <a:solidFill>
                  <a:schemeClr val="tx1"/>
                </a:solidFill>
              </a:rPr>
              <a:t> لقاء(ميكوموتو) أحد الأساتذة الذي أجابه عن أسئلته.                                  1809م</a:t>
            </a:r>
          </a:p>
          <a:p>
            <a:pPr algn="ctr"/>
            <a:r>
              <a:rPr lang="ar-SA" sz="2000" b="1" dirty="0" smtClean="0">
                <a:solidFill>
                  <a:schemeClr val="tx1"/>
                </a:solidFill>
              </a:rPr>
              <a:t>                                                                                                 1908م</a:t>
            </a:r>
            <a:endParaRPr lang="ar-SA" sz="2000" b="1" dirty="0">
              <a:solidFill>
                <a:schemeClr val="tx1"/>
              </a:solidFill>
            </a:endParaRPr>
          </a:p>
        </p:txBody>
      </p:sp>
      <p:cxnSp>
        <p:nvCxnSpPr>
          <p:cNvPr id="23" name="رابط مستقيم 22"/>
          <p:cNvCxnSpPr/>
          <p:nvPr/>
        </p:nvCxnSpPr>
        <p:spPr>
          <a:xfrm rot="10800000" flipV="1">
            <a:off x="1500166" y="5072074"/>
            <a:ext cx="1500198" cy="785818"/>
          </a:xfrm>
          <a:prstGeom prst="line">
            <a:avLst/>
          </a:prstGeom>
        </p:spPr>
        <p:style>
          <a:lnRef idx="2">
            <a:schemeClr val="accent3"/>
          </a:lnRef>
          <a:fillRef idx="0">
            <a:schemeClr val="accent3"/>
          </a:fillRef>
          <a:effectRef idx="1">
            <a:schemeClr val="accent3"/>
          </a:effectRef>
          <a:fontRef idx="minor">
            <a:schemeClr val="tx1"/>
          </a:fontRef>
        </p:style>
      </p:cxnSp>
      <p:cxnSp>
        <p:nvCxnSpPr>
          <p:cNvPr id="26" name="رابط مستقيم 25"/>
          <p:cNvCxnSpPr/>
          <p:nvPr/>
        </p:nvCxnSpPr>
        <p:spPr>
          <a:xfrm rot="10800000">
            <a:off x="1571604" y="5357826"/>
            <a:ext cx="2224102" cy="1588"/>
          </a:xfrm>
          <a:prstGeom prst="line">
            <a:avLst/>
          </a:prstGeom>
        </p:spPr>
        <p:style>
          <a:lnRef idx="2">
            <a:schemeClr val="accent3"/>
          </a:lnRef>
          <a:fillRef idx="0">
            <a:schemeClr val="accent3"/>
          </a:fillRef>
          <a:effectRef idx="1">
            <a:schemeClr val="accent3"/>
          </a:effectRef>
          <a:fontRef idx="minor">
            <a:schemeClr val="tx1"/>
          </a:fontRef>
        </p:style>
      </p:cxnSp>
      <p:cxnSp>
        <p:nvCxnSpPr>
          <p:cNvPr id="29" name="رابط مستقيم 28"/>
          <p:cNvCxnSpPr/>
          <p:nvPr/>
        </p:nvCxnSpPr>
        <p:spPr>
          <a:xfrm rot="10800000">
            <a:off x="1500166" y="5072074"/>
            <a:ext cx="2366978" cy="573092"/>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4)">
                                      <p:cBhvr>
                                        <p:cTn id="16" dur="1000"/>
                                        <p:tgtEl>
                                          <p:spTgt spid="7"/>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4)">
                                      <p:cBhvr>
                                        <p:cTn id="19" dur="1000"/>
                                        <p:tgtEl>
                                          <p:spTgt spid="6"/>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4)">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9" presetClass="entr" presetSubtype="0" accel="10000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23"/>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23"/>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9" presetClass="entr" presetSubtype="0" accel="10000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26"/>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26"/>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9" presetClass="entr" presetSubtype="0" accel="10000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ppt_h</p:attrName>
                                        </p:attrNameLst>
                                      </p:cBhvr>
                                      <p:tavLst>
                                        <p:tav tm="0">
                                          <p:val>
                                            <p:strVal val="#ppt_h/20"/>
                                          </p:val>
                                        </p:tav>
                                        <p:tav tm="50000">
                                          <p:val>
                                            <p:strVal val="#ppt_h/20"/>
                                          </p:val>
                                        </p:tav>
                                        <p:tav tm="100000">
                                          <p:val>
                                            <p:strVal val="#ppt_h"/>
                                          </p:val>
                                        </p:tav>
                                      </p:tavLst>
                                    </p:anim>
                                    <p:anim calcmode="lin" valueType="num">
                                      <p:cBhvr>
                                        <p:cTn id="44" dur="500" fill="hold"/>
                                        <p:tgtEl>
                                          <p:spTgt spid="29"/>
                                        </p:tgtEl>
                                        <p:attrNameLst>
                                          <p:attrName>ppt_w</p:attrName>
                                        </p:attrNameLst>
                                      </p:cBhvr>
                                      <p:tavLst>
                                        <p:tav tm="0">
                                          <p:val>
                                            <p:strVal val="#ppt_w+.3"/>
                                          </p:val>
                                        </p:tav>
                                        <p:tav tm="50000">
                                          <p:val>
                                            <p:strVal val="#ppt_w+.3"/>
                                          </p:val>
                                        </p:tav>
                                        <p:tav tm="100000">
                                          <p:val>
                                            <p:strVal val="#ppt_w"/>
                                          </p:val>
                                        </p:tav>
                                      </p:tavLst>
                                    </p:anim>
                                    <p:anim calcmode="lin" valueType="num">
                                      <p:cBhvr>
                                        <p:cTn id="45" dur="500" fill="hold"/>
                                        <p:tgtEl>
                                          <p:spTgt spid="29"/>
                                        </p:tgtEl>
                                        <p:attrNameLst>
                                          <p:attrName>ppt_x</p:attrName>
                                        </p:attrNameLst>
                                      </p:cBhvr>
                                      <p:tavLst>
                                        <p:tav tm="0">
                                          <p:val>
                                            <p:strVal val="#ppt_x-.3"/>
                                          </p:val>
                                        </p:tav>
                                        <p:tav tm="5000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زاوية مطوية 2"/>
          <p:cNvSpPr/>
          <p:nvPr/>
        </p:nvSpPr>
        <p:spPr>
          <a:xfrm rot="834941">
            <a:off x="7758807" y="52366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400" b="1" dirty="0" smtClean="0">
                <a:solidFill>
                  <a:schemeClr val="tx1"/>
                </a:solidFill>
              </a:rPr>
              <a:t>  خامساً</a:t>
            </a:r>
            <a:endParaRPr lang="ar-SA" sz="2400" b="1" dirty="0">
              <a:solidFill>
                <a:srgbClr val="C00000"/>
              </a:solidFill>
            </a:endParaRPr>
          </a:p>
        </p:txBody>
      </p:sp>
      <p:sp>
        <p:nvSpPr>
          <p:cNvPr id="4" name="مربع نص 3"/>
          <p:cNvSpPr txBox="1"/>
          <p:nvPr/>
        </p:nvSpPr>
        <p:spPr>
          <a:xfrm>
            <a:off x="273523" y="473461"/>
            <a:ext cx="7715272" cy="1077218"/>
          </a:xfrm>
          <a:prstGeom prst="rect">
            <a:avLst/>
          </a:prstGeom>
          <a:noFill/>
        </p:spPr>
        <p:txBody>
          <a:bodyPr wrap="square" rtlCol="1">
            <a:spAutoFit/>
          </a:bodyPr>
          <a:lstStyle/>
          <a:p>
            <a:pPr algn="ctr"/>
            <a:r>
              <a:rPr lang="ar-SA" sz="3200" b="1" dirty="0" smtClean="0">
                <a:cs typeface="DecoType Naskh Extensions" pitchFamily="2" charset="-78"/>
              </a:rPr>
              <a:t>أشارك مجموعتي لصياغة أسئلة تكون إجابتها على النحو التالي:</a:t>
            </a:r>
            <a:endParaRPr lang="ar-SA" sz="3200" b="1" dirty="0">
              <a:cs typeface="DecoType Naskh Extensions" pitchFamily="2" charset="-78"/>
            </a:endParaRPr>
          </a:p>
        </p:txBody>
      </p:sp>
      <p:sp>
        <p:nvSpPr>
          <p:cNvPr id="5" name="مستطيل مستدير الزوايا 4"/>
          <p:cNvSpPr/>
          <p:nvPr/>
        </p:nvSpPr>
        <p:spPr>
          <a:xfrm>
            <a:off x="857224" y="1500174"/>
            <a:ext cx="7358114" cy="714380"/>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السؤال:</a:t>
            </a:r>
            <a:r>
              <a:rPr lang="ar-SA" sz="2200" b="1" dirty="0" smtClean="0">
                <a:solidFill>
                  <a:schemeClr val="tx1">
                    <a:lumMod val="50000"/>
                    <a:lumOff val="50000"/>
                  </a:schemeClr>
                </a:solidFill>
              </a:rPr>
              <a:t>................................................................................</a:t>
            </a:r>
            <a:endParaRPr lang="ar-SA" sz="2200" b="1" dirty="0">
              <a:solidFill>
                <a:schemeClr val="tx1">
                  <a:lumMod val="50000"/>
                  <a:lumOff val="50000"/>
                </a:schemeClr>
              </a:solidFill>
            </a:endParaRPr>
          </a:p>
        </p:txBody>
      </p:sp>
      <p:sp>
        <p:nvSpPr>
          <p:cNvPr id="6" name="مستطيل مستدير الزوايا 5"/>
          <p:cNvSpPr/>
          <p:nvPr/>
        </p:nvSpPr>
        <p:spPr>
          <a:xfrm>
            <a:off x="785786" y="2357430"/>
            <a:ext cx="7358114" cy="500066"/>
          </a:xfrm>
          <a:prstGeom prst="roundRect">
            <a:avLst/>
          </a:prstGeom>
          <a:solidFill>
            <a:schemeClr val="accent1">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الإجابة:وهو في السابعة والأربعين من عمره.</a:t>
            </a:r>
            <a:endParaRPr lang="ar-SA" sz="2200" b="1" dirty="0">
              <a:solidFill>
                <a:schemeClr val="tx1"/>
              </a:solidFill>
            </a:endParaRPr>
          </a:p>
        </p:txBody>
      </p:sp>
      <p:sp>
        <p:nvSpPr>
          <p:cNvPr id="7" name="مستطيل مستدير الزوايا 6"/>
          <p:cNvSpPr/>
          <p:nvPr/>
        </p:nvSpPr>
        <p:spPr>
          <a:xfrm>
            <a:off x="785786" y="3000372"/>
            <a:ext cx="7358114" cy="714380"/>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السؤال:</a:t>
            </a:r>
            <a:r>
              <a:rPr lang="ar-SA" sz="2200" b="1" dirty="0" smtClean="0">
                <a:solidFill>
                  <a:schemeClr val="tx1">
                    <a:lumMod val="50000"/>
                    <a:lumOff val="50000"/>
                  </a:schemeClr>
                </a:solidFill>
              </a:rPr>
              <a:t>................................................................................</a:t>
            </a:r>
            <a:endParaRPr lang="ar-SA" sz="2200" b="1" dirty="0">
              <a:solidFill>
                <a:schemeClr val="tx1">
                  <a:lumMod val="50000"/>
                  <a:lumOff val="50000"/>
                </a:schemeClr>
              </a:solidFill>
            </a:endParaRPr>
          </a:p>
        </p:txBody>
      </p:sp>
      <p:sp>
        <p:nvSpPr>
          <p:cNvPr id="8" name="مستطيل مستدير الزوايا 7"/>
          <p:cNvSpPr/>
          <p:nvPr/>
        </p:nvSpPr>
        <p:spPr>
          <a:xfrm>
            <a:off x="785786" y="3857628"/>
            <a:ext cx="7358114" cy="500066"/>
          </a:xfrm>
          <a:prstGeom prst="roundRect">
            <a:avLst/>
          </a:prstGeom>
          <a:solidFill>
            <a:schemeClr val="accent1">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الإجابة:1- الصبر.  2- الاعتماد على التجربة.  3- السؤال.    - العمل الدؤوب</a:t>
            </a:r>
            <a:endParaRPr lang="ar-SA" sz="2200" b="1" dirty="0">
              <a:solidFill>
                <a:schemeClr val="tx1"/>
              </a:solidFill>
            </a:endParaRPr>
          </a:p>
        </p:txBody>
      </p:sp>
      <p:sp>
        <p:nvSpPr>
          <p:cNvPr id="9" name="مستطيل مستدير الزوايا 8"/>
          <p:cNvSpPr/>
          <p:nvPr/>
        </p:nvSpPr>
        <p:spPr>
          <a:xfrm>
            <a:off x="785786" y="4500570"/>
            <a:ext cx="7358114" cy="714380"/>
          </a:xfrm>
          <a:prstGeom prst="roundRect">
            <a:avLst/>
          </a:prstGeom>
          <a:solidFill>
            <a:schemeClr val="accent6">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السؤال:</a:t>
            </a:r>
            <a:r>
              <a:rPr lang="ar-SA" sz="2200" b="1" dirty="0" smtClean="0">
                <a:solidFill>
                  <a:schemeClr val="tx1">
                    <a:lumMod val="50000"/>
                    <a:lumOff val="50000"/>
                  </a:schemeClr>
                </a:solidFill>
              </a:rPr>
              <a:t>................................................................................</a:t>
            </a:r>
            <a:endParaRPr lang="ar-SA" sz="2200" b="1" dirty="0">
              <a:solidFill>
                <a:schemeClr val="tx1">
                  <a:lumMod val="50000"/>
                  <a:lumOff val="50000"/>
                </a:schemeClr>
              </a:solidFill>
            </a:endParaRPr>
          </a:p>
        </p:txBody>
      </p:sp>
      <p:sp>
        <p:nvSpPr>
          <p:cNvPr id="10" name="مستطيل مستدير الزوايا 9"/>
          <p:cNvSpPr/>
          <p:nvPr/>
        </p:nvSpPr>
        <p:spPr>
          <a:xfrm>
            <a:off x="785786" y="5357826"/>
            <a:ext cx="7358114" cy="500066"/>
          </a:xfrm>
          <a:prstGeom prst="roundRect">
            <a:avLst/>
          </a:prstGeom>
          <a:solidFill>
            <a:schemeClr val="accent1">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الإجابة:نعم،وذلك لسهولة زراعته،وانخفاض ثمنه.</a:t>
            </a:r>
            <a:endParaRPr lang="ar-SA" sz="2200" b="1" dirty="0">
              <a:solidFill>
                <a:schemeClr val="tx1"/>
              </a:solidFill>
            </a:endParaRPr>
          </a:p>
        </p:txBody>
      </p:sp>
      <p:sp>
        <p:nvSpPr>
          <p:cNvPr id="11" name="مربع نص 10"/>
          <p:cNvSpPr txBox="1"/>
          <p:nvPr/>
        </p:nvSpPr>
        <p:spPr>
          <a:xfrm>
            <a:off x="1857356" y="1477020"/>
            <a:ext cx="5143536" cy="523220"/>
          </a:xfrm>
          <a:prstGeom prst="rect">
            <a:avLst/>
          </a:prstGeom>
          <a:noFill/>
        </p:spPr>
        <p:txBody>
          <a:bodyPr wrap="square" rtlCol="1">
            <a:spAutoFit/>
          </a:bodyPr>
          <a:lstStyle/>
          <a:p>
            <a:pPr algn="ctr"/>
            <a:r>
              <a:rPr lang="ar-SA" sz="2800" b="1" dirty="0" smtClean="0">
                <a:solidFill>
                  <a:srgbClr val="C00000"/>
                </a:solidFill>
              </a:rPr>
              <a:t>في أي سني عمره حقق(ميكوموتو)حلمه؟</a:t>
            </a:r>
            <a:endParaRPr lang="ar-SA" sz="2800" b="1" dirty="0">
              <a:solidFill>
                <a:srgbClr val="C00000"/>
              </a:solidFill>
            </a:endParaRPr>
          </a:p>
        </p:txBody>
      </p:sp>
      <p:sp>
        <p:nvSpPr>
          <p:cNvPr id="12" name="مربع نص 11"/>
          <p:cNvSpPr txBox="1"/>
          <p:nvPr/>
        </p:nvSpPr>
        <p:spPr>
          <a:xfrm>
            <a:off x="1857356" y="2977218"/>
            <a:ext cx="5143536" cy="523220"/>
          </a:xfrm>
          <a:prstGeom prst="rect">
            <a:avLst/>
          </a:prstGeom>
          <a:noFill/>
        </p:spPr>
        <p:txBody>
          <a:bodyPr wrap="square" rtlCol="1">
            <a:spAutoFit/>
          </a:bodyPr>
          <a:lstStyle/>
          <a:p>
            <a:pPr algn="ctr"/>
            <a:r>
              <a:rPr lang="ar-SA" sz="2800" b="1" dirty="0" smtClean="0">
                <a:solidFill>
                  <a:srgbClr val="C00000"/>
                </a:solidFill>
              </a:rPr>
              <a:t>ما الخطوات التي اتبعها حتى يثبت تجاربه؟</a:t>
            </a:r>
            <a:endParaRPr lang="ar-SA" sz="2800" b="1" dirty="0">
              <a:solidFill>
                <a:srgbClr val="C00000"/>
              </a:solidFill>
            </a:endParaRPr>
          </a:p>
        </p:txBody>
      </p:sp>
      <p:sp>
        <p:nvSpPr>
          <p:cNvPr id="13" name="مربع نص 12"/>
          <p:cNvSpPr txBox="1"/>
          <p:nvPr/>
        </p:nvSpPr>
        <p:spPr>
          <a:xfrm>
            <a:off x="642910" y="4455391"/>
            <a:ext cx="7072362" cy="830997"/>
          </a:xfrm>
          <a:prstGeom prst="rect">
            <a:avLst/>
          </a:prstGeom>
          <a:noFill/>
        </p:spPr>
        <p:txBody>
          <a:bodyPr wrap="square" rtlCol="1">
            <a:spAutoFit/>
          </a:bodyPr>
          <a:lstStyle/>
          <a:p>
            <a:pPr algn="ctr"/>
            <a:r>
              <a:rPr lang="ar-SA" sz="2400" b="1" dirty="0" smtClean="0">
                <a:solidFill>
                  <a:srgbClr val="C00000"/>
                </a:solidFill>
              </a:rPr>
              <a:t>هل كان لاكتشافه أثر في المجتمعات التي تعمل في تجارة اللؤلؤ؟</a:t>
            </a:r>
          </a:p>
          <a:p>
            <a:pPr algn="ctr"/>
            <a:r>
              <a:rPr lang="ar-SA" sz="2400" b="1" dirty="0" smtClean="0">
                <a:solidFill>
                  <a:srgbClr val="C00000"/>
                </a:solidFill>
              </a:rPr>
              <a:t>علل ما تقول؟ </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26"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290">
                                          <p:stCondLst>
                                            <p:cond delay="0"/>
                                          </p:stCondLst>
                                        </p:cTn>
                                        <p:tgtEl>
                                          <p:spTgt spid="5"/>
                                        </p:tgtEl>
                                      </p:cBhvr>
                                    </p:animEffect>
                                    <p:anim calcmode="lin" valueType="num">
                                      <p:cBhvr>
                                        <p:cTn id="14"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7"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8"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9" dur="13">
                                          <p:stCondLst>
                                            <p:cond delay="325"/>
                                          </p:stCondLst>
                                        </p:cTn>
                                        <p:tgtEl>
                                          <p:spTgt spid="5"/>
                                        </p:tgtEl>
                                      </p:cBhvr>
                                      <p:to x="100000" y="60000"/>
                                    </p:animScale>
                                    <p:animScale>
                                      <p:cBhvr>
                                        <p:cTn id="20" dur="83" decel="50000">
                                          <p:stCondLst>
                                            <p:cond delay="338"/>
                                          </p:stCondLst>
                                        </p:cTn>
                                        <p:tgtEl>
                                          <p:spTgt spid="5"/>
                                        </p:tgtEl>
                                      </p:cBhvr>
                                      <p:to x="100000" y="100000"/>
                                    </p:animScale>
                                    <p:animScale>
                                      <p:cBhvr>
                                        <p:cTn id="21" dur="13">
                                          <p:stCondLst>
                                            <p:cond delay="656"/>
                                          </p:stCondLst>
                                        </p:cTn>
                                        <p:tgtEl>
                                          <p:spTgt spid="5"/>
                                        </p:tgtEl>
                                      </p:cBhvr>
                                      <p:to x="100000" y="80000"/>
                                    </p:animScale>
                                    <p:animScale>
                                      <p:cBhvr>
                                        <p:cTn id="22" dur="83" decel="50000">
                                          <p:stCondLst>
                                            <p:cond delay="669"/>
                                          </p:stCondLst>
                                        </p:cTn>
                                        <p:tgtEl>
                                          <p:spTgt spid="5"/>
                                        </p:tgtEl>
                                      </p:cBhvr>
                                      <p:to x="100000" y="100000"/>
                                    </p:animScale>
                                    <p:animScale>
                                      <p:cBhvr>
                                        <p:cTn id="23" dur="13">
                                          <p:stCondLst>
                                            <p:cond delay="821"/>
                                          </p:stCondLst>
                                        </p:cTn>
                                        <p:tgtEl>
                                          <p:spTgt spid="5"/>
                                        </p:tgtEl>
                                      </p:cBhvr>
                                      <p:to x="100000" y="90000"/>
                                    </p:animScale>
                                    <p:animScale>
                                      <p:cBhvr>
                                        <p:cTn id="24" dur="83" decel="50000">
                                          <p:stCondLst>
                                            <p:cond delay="834"/>
                                          </p:stCondLst>
                                        </p:cTn>
                                        <p:tgtEl>
                                          <p:spTgt spid="5"/>
                                        </p:tgtEl>
                                      </p:cBhvr>
                                      <p:to x="100000" y="100000"/>
                                    </p:animScale>
                                    <p:animScale>
                                      <p:cBhvr>
                                        <p:cTn id="25" dur="13">
                                          <p:stCondLst>
                                            <p:cond delay="904"/>
                                          </p:stCondLst>
                                        </p:cTn>
                                        <p:tgtEl>
                                          <p:spTgt spid="5"/>
                                        </p:tgtEl>
                                      </p:cBhvr>
                                      <p:to x="100000" y="95000"/>
                                    </p:animScale>
                                    <p:animScale>
                                      <p:cBhvr>
                                        <p:cTn id="26" dur="83" decel="50000">
                                          <p:stCondLst>
                                            <p:cond delay="917"/>
                                          </p:stCondLst>
                                        </p:cTn>
                                        <p:tgtEl>
                                          <p:spTgt spid="5"/>
                                        </p:tgtEl>
                                      </p:cBhvr>
                                      <p:to x="100000" y="100000"/>
                                    </p:animScale>
                                  </p:childTnLst>
                                </p:cTn>
                              </p:par>
                              <p:par>
                                <p:cTn id="27" presetID="26"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290">
                                          <p:stCondLst>
                                            <p:cond delay="0"/>
                                          </p:stCondLst>
                                        </p:cTn>
                                        <p:tgtEl>
                                          <p:spTgt spid="6"/>
                                        </p:tgtEl>
                                      </p:cBhvr>
                                    </p:animEffect>
                                    <p:anim calcmode="lin" valueType="num">
                                      <p:cBhvr>
                                        <p:cTn id="30"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1"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2"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33"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34"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35" dur="13">
                                          <p:stCondLst>
                                            <p:cond delay="325"/>
                                          </p:stCondLst>
                                        </p:cTn>
                                        <p:tgtEl>
                                          <p:spTgt spid="6"/>
                                        </p:tgtEl>
                                      </p:cBhvr>
                                      <p:to x="100000" y="60000"/>
                                    </p:animScale>
                                    <p:animScale>
                                      <p:cBhvr>
                                        <p:cTn id="36" dur="83" decel="50000">
                                          <p:stCondLst>
                                            <p:cond delay="338"/>
                                          </p:stCondLst>
                                        </p:cTn>
                                        <p:tgtEl>
                                          <p:spTgt spid="6"/>
                                        </p:tgtEl>
                                      </p:cBhvr>
                                      <p:to x="100000" y="100000"/>
                                    </p:animScale>
                                    <p:animScale>
                                      <p:cBhvr>
                                        <p:cTn id="37" dur="13">
                                          <p:stCondLst>
                                            <p:cond delay="656"/>
                                          </p:stCondLst>
                                        </p:cTn>
                                        <p:tgtEl>
                                          <p:spTgt spid="6"/>
                                        </p:tgtEl>
                                      </p:cBhvr>
                                      <p:to x="100000" y="80000"/>
                                    </p:animScale>
                                    <p:animScale>
                                      <p:cBhvr>
                                        <p:cTn id="38" dur="83" decel="50000">
                                          <p:stCondLst>
                                            <p:cond delay="669"/>
                                          </p:stCondLst>
                                        </p:cTn>
                                        <p:tgtEl>
                                          <p:spTgt spid="6"/>
                                        </p:tgtEl>
                                      </p:cBhvr>
                                      <p:to x="100000" y="100000"/>
                                    </p:animScale>
                                    <p:animScale>
                                      <p:cBhvr>
                                        <p:cTn id="39" dur="13">
                                          <p:stCondLst>
                                            <p:cond delay="821"/>
                                          </p:stCondLst>
                                        </p:cTn>
                                        <p:tgtEl>
                                          <p:spTgt spid="6"/>
                                        </p:tgtEl>
                                      </p:cBhvr>
                                      <p:to x="100000" y="90000"/>
                                    </p:animScale>
                                    <p:animScale>
                                      <p:cBhvr>
                                        <p:cTn id="40" dur="83" decel="50000">
                                          <p:stCondLst>
                                            <p:cond delay="834"/>
                                          </p:stCondLst>
                                        </p:cTn>
                                        <p:tgtEl>
                                          <p:spTgt spid="6"/>
                                        </p:tgtEl>
                                      </p:cBhvr>
                                      <p:to x="100000" y="100000"/>
                                    </p:animScale>
                                    <p:animScale>
                                      <p:cBhvr>
                                        <p:cTn id="41" dur="13">
                                          <p:stCondLst>
                                            <p:cond delay="904"/>
                                          </p:stCondLst>
                                        </p:cTn>
                                        <p:tgtEl>
                                          <p:spTgt spid="6"/>
                                        </p:tgtEl>
                                      </p:cBhvr>
                                      <p:to x="100000" y="95000"/>
                                    </p:animScale>
                                    <p:animScale>
                                      <p:cBhvr>
                                        <p:cTn id="42" dur="83" decel="50000">
                                          <p:stCondLst>
                                            <p:cond delay="917"/>
                                          </p:stCondLst>
                                        </p:cTn>
                                        <p:tgtEl>
                                          <p:spTgt spid="6"/>
                                        </p:tgtEl>
                                      </p:cBhvr>
                                      <p:to x="100000" y="100000"/>
                                    </p:animScale>
                                  </p:childTnLst>
                                </p:cTn>
                              </p:par>
                              <p:par>
                                <p:cTn id="43" presetID="26"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down)">
                                      <p:cBhvr>
                                        <p:cTn id="45" dur="290">
                                          <p:stCondLst>
                                            <p:cond delay="0"/>
                                          </p:stCondLst>
                                        </p:cTn>
                                        <p:tgtEl>
                                          <p:spTgt spid="7"/>
                                        </p:tgtEl>
                                      </p:cBhvr>
                                    </p:animEffect>
                                    <p:anim calcmode="lin" valueType="num">
                                      <p:cBhvr>
                                        <p:cTn id="46"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51" dur="13">
                                          <p:stCondLst>
                                            <p:cond delay="325"/>
                                          </p:stCondLst>
                                        </p:cTn>
                                        <p:tgtEl>
                                          <p:spTgt spid="7"/>
                                        </p:tgtEl>
                                      </p:cBhvr>
                                      <p:to x="100000" y="60000"/>
                                    </p:animScale>
                                    <p:animScale>
                                      <p:cBhvr>
                                        <p:cTn id="52" dur="83" decel="50000">
                                          <p:stCondLst>
                                            <p:cond delay="338"/>
                                          </p:stCondLst>
                                        </p:cTn>
                                        <p:tgtEl>
                                          <p:spTgt spid="7"/>
                                        </p:tgtEl>
                                      </p:cBhvr>
                                      <p:to x="100000" y="100000"/>
                                    </p:animScale>
                                    <p:animScale>
                                      <p:cBhvr>
                                        <p:cTn id="53" dur="13">
                                          <p:stCondLst>
                                            <p:cond delay="656"/>
                                          </p:stCondLst>
                                        </p:cTn>
                                        <p:tgtEl>
                                          <p:spTgt spid="7"/>
                                        </p:tgtEl>
                                      </p:cBhvr>
                                      <p:to x="100000" y="80000"/>
                                    </p:animScale>
                                    <p:animScale>
                                      <p:cBhvr>
                                        <p:cTn id="54" dur="83" decel="50000">
                                          <p:stCondLst>
                                            <p:cond delay="669"/>
                                          </p:stCondLst>
                                        </p:cTn>
                                        <p:tgtEl>
                                          <p:spTgt spid="7"/>
                                        </p:tgtEl>
                                      </p:cBhvr>
                                      <p:to x="100000" y="100000"/>
                                    </p:animScale>
                                    <p:animScale>
                                      <p:cBhvr>
                                        <p:cTn id="55" dur="13">
                                          <p:stCondLst>
                                            <p:cond delay="821"/>
                                          </p:stCondLst>
                                        </p:cTn>
                                        <p:tgtEl>
                                          <p:spTgt spid="7"/>
                                        </p:tgtEl>
                                      </p:cBhvr>
                                      <p:to x="100000" y="90000"/>
                                    </p:animScale>
                                    <p:animScale>
                                      <p:cBhvr>
                                        <p:cTn id="56" dur="83" decel="50000">
                                          <p:stCondLst>
                                            <p:cond delay="834"/>
                                          </p:stCondLst>
                                        </p:cTn>
                                        <p:tgtEl>
                                          <p:spTgt spid="7"/>
                                        </p:tgtEl>
                                      </p:cBhvr>
                                      <p:to x="100000" y="100000"/>
                                    </p:animScale>
                                    <p:animScale>
                                      <p:cBhvr>
                                        <p:cTn id="57" dur="13">
                                          <p:stCondLst>
                                            <p:cond delay="904"/>
                                          </p:stCondLst>
                                        </p:cTn>
                                        <p:tgtEl>
                                          <p:spTgt spid="7"/>
                                        </p:tgtEl>
                                      </p:cBhvr>
                                      <p:to x="100000" y="95000"/>
                                    </p:animScale>
                                    <p:animScale>
                                      <p:cBhvr>
                                        <p:cTn id="58" dur="83" decel="50000">
                                          <p:stCondLst>
                                            <p:cond delay="917"/>
                                          </p:stCondLst>
                                        </p:cTn>
                                        <p:tgtEl>
                                          <p:spTgt spid="7"/>
                                        </p:tgtEl>
                                      </p:cBhvr>
                                      <p:to x="100000" y="100000"/>
                                    </p:animScale>
                                  </p:childTnLst>
                                </p:cTn>
                              </p:par>
                              <p:par>
                                <p:cTn id="59" presetID="26"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down)">
                                      <p:cBhvr>
                                        <p:cTn id="61" dur="290">
                                          <p:stCondLst>
                                            <p:cond delay="0"/>
                                          </p:stCondLst>
                                        </p:cTn>
                                        <p:tgtEl>
                                          <p:spTgt spid="8"/>
                                        </p:tgtEl>
                                      </p:cBhvr>
                                    </p:animEffect>
                                    <p:anim calcmode="lin" valueType="num">
                                      <p:cBhvr>
                                        <p:cTn id="6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6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6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67" dur="13">
                                          <p:stCondLst>
                                            <p:cond delay="325"/>
                                          </p:stCondLst>
                                        </p:cTn>
                                        <p:tgtEl>
                                          <p:spTgt spid="8"/>
                                        </p:tgtEl>
                                      </p:cBhvr>
                                      <p:to x="100000" y="60000"/>
                                    </p:animScale>
                                    <p:animScale>
                                      <p:cBhvr>
                                        <p:cTn id="68" dur="83" decel="50000">
                                          <p:stCondLst>
                                            <p:cond delay="338"/>
                                          </p:stCondLst>
                                        </p:cTn>
                                        <p:tgtEl>
                                          <p:spTgt spid="8"/>
                                        </p:tgtEl>
                                      </p:cBhvr>
                                      <p:to x="100000" y="100000"/>
                                    </p:animScale>
                                    <p:animScale>
                                      <p:cBhvr>
                                        <p:cTn id="69" dur="13">
                                          <p:stCondLst>
                                            <p:cond delay="656"/>
                                          </p:stCondLst>
                                        </p:cTn>
                                        <p:tgtEl>
                                          <p:spTgt spid="8"/>
                                        </p:tgtEl>
                                      </p:cBhvr>
                                      <p:to x="100000" y="80000"/>
                                    </p:animScale>
                                    <p:animScale>
                                      <p:cBhvr>
                                        <p:cTn id="70" dur="83" decel="50000">
                                          <p:stCondLst>
                                            <p:cond delay="669"/>
                                          </p:stCondLst>
                                        </p:cTn>
                                        <p:tgtEl>
                                          <p:spTgt spid="8"/>
                                        </p:tgtEl>
                                      </p:cBhvr>
                                      <p:to x="100000" y="100000"/>
                                    </p:animScale>
                                    <p:animScale>
                                      <p:cBhvr>
                                        <p:cTn id="71" dur="13">
                                          <p:stCondLst>
                                            <p:cond delay="821"/>
                                          </p:stCondLst>
                                        </p:cTn>
                                        <p:tgtEl>
                                          <p:spTgt spid="8"/>
                                        </p:tgtEl>
                                      </p:cBhvr>
                                      <p:to x="100000" y="90000"/>
                                    </p:animScale>
                                    <p:animScale>
                                      <p:cBhvr>
                                        <p:cTn id="72" dur="83" decel="50000">
                                          <p:stCondLst>
                                            <p:cond delay="834"/>
                                          </p:stCondLst>
                                        </p:cTn>
                                        <p:tgtEl>
                                          <p:spTgt spid="8"/>
                                        </p:tgtEl>
                                      </p:cBhvr>
                                      <p:to x="100000" y="100000"/>
                                    </p:animScale>
                                    <p:animScale>
                                      <p:cBhvr>
                                        <p:cTn id="73" dur="13">
                                          <p:stCondLst>
                                            <p:cond delay="904"/>
                                          </p:stCondLst>
                                        </p:cTn>
                                        <p:tgtEl>
                                          <p:spTgt spid="8"/>
                                        </p:tgtEl>
                                      </p:cBhvr>
                                      <p:to x="100000" y="95000"/>
                                    </p:animScale>
                                    <p:animScale>
                                      <p:cBhvr>
                                        <p:cTn id="74" dur="83" decel="50000">
                                          <p:stCondLst>
                                            <p:cond delay="917"/>
                                          </p:stCondLst>
                                        </p:cTn>
                                        <p:tgtEl>
                                          <p:spTgt spid="8"/>
                                        </p:tgtEl>
                                      </p:cBhvr>
                                      <p:to x="100000" y="100000"/>
                                    </p:animScale>
                                  </p:childTnLst>
                                </p:cTn>
                              </p:par>
                              <p:par>
                                <p:cTn id="75" presetID="26" presetClass="entr" presetSubtype="0" fill="hold" grpId="0" nodeType="with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wipe(down)">
                                      <p:cBhvr>
                                        <p:cTn id="77" dur="290">
                                          <p:stCondLst>
                                            <p:cond delay="0"/>
                                          </p:stCondLst>
                                        </p:cTn>
                                        <p:tgtEl>
                                          <p:spTgt spid="9"/>
                                        </p:tgtEl>
                                      </p:cBhvr>
                                    </p:animEffect>
                                    <p:anim calcmode="lin" valueType="num">
                                      <p:cBhvr>
                                        <p:cTn id="7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8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8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83" dur="13">
                                          <p:stCondLst>
                                            <p:cond delay="325"/>
                                          </p:stCondLst>
                                        </p:cTn>
                                        <p:tgtEl>
                                          <p:spTgt spid="9"/>
                                        </p:tgtEl>
                                      </p:cBhvr>
                                      <p:to x="100000" y="60000"/>
                                    </p:animScale>
                                    <p:animScale>
                                      <p:cBhvr>
                                        <p:cTn id="84" dur="83" decel="50000">
                                          <p:stCondLst>
                                            <p:cond delay="338"/>
                                          </p:stCondLst>
                                        </p:cTn>
                                        <p:tgtEl>
                                          <p:spTgt spid="9"/>
                                        </p:tgtEl>
                                      </p:cBhvr>
                                      <p:to x="100000" y="100000"/>
                                    </p:animScale>
                                    <p:animScale>
                                      <p:cBhvr>
                                        <p:cTn id="85" dur="13">
                                          <p:stCondLst>
                                            <p:cond delay="656"/>
                                          </p:stCondLst>
                                        </p:cTn>
                                        <p:tgtEl>
                                          <p:spTgt spid="9"/>
                                        </p:tgtEl>
                                      </p:cBhvr>
                                      <p:to x="100000" y="80000"/>
                                    </p:animScale>
                                    <p:animScale>
                                      <p:cBhvr>
                                        <p:cTn id="86" dur="83" decel="50000">
                                          <p:stCondLst>
                                            <p:cond delay="669"/>
                                          </p:stCondLst>
                                        </p:cTn>
                                        <p:tgtEl>
                                          <p:spTgt spid="9"/>
                                        </p:tgtEl>
                                      </p:cBhvr>
                                      <p:to x="100000" y="100000"/>
                                    </p:animScale>
                                    <p:animScale>
                                      <p:cBhvr>
                                        <p:cTn id="87" dur="13">
                                          <p:stCondLst>
                                            <p:cond delay="821"/>
                                          </p:stCondLst>
                                        </p:cTn>
                                        <p:tgtEl>
                                          <p:spTgt spid="9"/>
                                        </p:tgtEl>
                                      </p:cBhvr>
                                      <p:to x="100000" y="90000"/>
                                    </p:animScale>
                                    <p:animScale>
                                      <p:cBhvr>
                                        <p:cTn id="88" dur="83" decel="50000">
                                          <p:stCondLst>
                                            <p:cond delay="834"/>
                                          </p:stCondLst>
                                        </p:cTn>
                                        <p:tgtEl>
                                          <p:spTgt spid="9"/>
                                        </p:tgtEl>
                                      </p:cBhvr>
                                      <p:to x="100000" y="100000"/>
                                    </p:animScale>
                                    <p:animScale>
                                      <p:cBhvr>
                                        <p:cTn id="89" dur="13">
                                          <p:stCondLst>
                                            <p:cond delay="904"/>
                                          </p:stCondLst>
                                        </p:cTn>
                                        <p:tgtEl>
                                          <p:spTgt spid="9"/>
                                        </p:tgtEl>
                                      </p:cBhvr>
                                      <p:to x="100000" y="95000"/>
                                    </p:animScale>
                                    <p:animScale>
                                      <p:cBhvr>
                                        <p:cTn id="90" dur="83" decel="50000">
                                          <p:stCondLst>
                                            <p:cond delay="917"/>
                                          </p:stCondLst>
                                        </p:cTn>
                                        <p:tgtEl>
                                          <p:spTgt spid="9"/>
                                        </p:tgtEl>
                                      </p:cBhvr>
                                      <p:to x="100000" y="100000"/>
                                    </p:animScale>
                                  </p:childTnLst>
                                </p:cTn>
                              </p:par>
                              <p:par>
                                <p:cTn id="91" presetID="26" presetClass="entr" presetSubtype="0" fill="hold" grpId="0"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wipe(down)">
                                      <p:cBhvr>
                                        <p:cTn id="93" dur="290">
                                          <p:stCondLst>
                                            <p:cond delay="0"/>
                                          </p:stCondLst>
                                        </p:cTn>
                                        <p:tgtEl>
                                          <p:spTgt spid="10"/>
                                        </p:tgtEl>
                                      </p:cBhvr>
                                    </p:animEffect>
                                    <p:anim calcmode="lin" valueType="num">
                                      <p:cBhvr>
                                        <p:cTn id="9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9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9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9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99" dur="13">
                                          <p:stCondLst>
                                            <p:cond delay="325"/>
                                          </p:stCondLst>
                                        </p:cTn>
                                        <p:tgtEl>
                                          <p:spTgt spid="10"/>
                                        </p:tgtEl>
                                      </p:cBhvr>
                                      <p:to x="100000" y="60000"/>
                                    </p:animScale>
                                    <p:animScale>
                                      <p:cBhvr>
                                        <p:cTn id="100" dur="83" decel="50000">
                                          <p:stCondLst>
                                            <p:cond delay="338"/>
                                          </p:stCondLst>
                                        </p:cTn>
                                        <p:tgtEl>
                                          <p:spTgt spid="10"/>
                                        </p:tgtEl>
                                      </p:cBhvr>
                                      <p:to x="100000" y="100000"/>
                                    </p:animScale>
                                    <p:animScale>
                                      <p:cBhvr>
                                        <p:cTn id="101" dur="13">
                                          <p:stCondLst>
                                            <p:cond delay="656"/>
                                          </p:stCondLst>
                                        </p:cTn>
                                        <p:tgtEl>
                                          <p:spTgt spid="10"/>
                                        </p:tgtEl>
                                      </p:cBhvr>
                                      <p:to x="100000" y="80000"/>
                                    </p:animScale>
                                    <p:animScale>
                                      <p:cBhvr>
                                        <p:cTn id="102" dur="83" decel="50000">
                                          <p:stCondLst>
                                            <p:cond delay="669"/>
                                          </p:stCondLst>
                                        </p:cTn>
                                        <p:tgtEl>
                                          <p:spTgt spid="10"/>
                                        </p:tgtEl>
                                      </p:cBhvr>
                                      <p:to x="100000" y="100000"/>
                                    </p:animScale>
                                    <p:animScale>
                                      <p:cBhvr>
                                        <p:cTn id="103" dur="13">
                                          <p:stCondLst>
                                            <p:cond delay="821"/>
                                          </p:stCondLst>
                                        </p:cTn>
                                        <p:tgtEl>
                                          <p:spTgt spid="10"/>
                                        </p:tgtEl>
                                      </p:cBhvr>
                                      <p:to x="100000" y="90000"/>
                                    </p:animScale>
                                    <p:animScale>
                                      <p:cBhvr>
                                        <p:cTn id="104" dur="83" decel="50000">
                                          <p:stCondLst>
                                            <p:cond delay="834"/>
                                          </p:stCondLst>
                                        </p:cTn>
                                        <p:tgtEl>
                                          <p:spTgt spid="10"/>
                                        </p:tgtEl>
                                      </p:cBhvr>
                                      <p:to x="100000" y="100000"/>
                                    </p:animScale>
                                    <p:animScale>
                                      <p:cBhvr>
                                        <p:cTn id="105" dur="13">
                                          <p:stCondLst>
                                            <p:cond delay="904"/>
                                          </p:stCondLst>
                                        </p:cTn>
                                        <p:tgtEl>
                                          <p:spTgt spid="10"/>
                                        </p:tgtEl>
                                      </p:cBhvr>
                                      <p:to x="100000" y="95000"/>
                                    </p:animScale>
                                    <p:animScale>
                                      <p:cBhvr>
                                        <p:cTn id="106" dur="83" decel="50000">
                                          <p:stCondLst>
                                            <p:cond delay="917"/>
                                          </p:stCondLst>
                                        </p:cTn>
                                        <p:tgtEl>
                                          <p:spTgt spid="10"/>
                                        </p:tgtEl>
                                      </p:cBhvr>
                                      <p:to x="100000" y="100000"/>
                                    </p:animScale>
                                  </p:childTnLst>
                                </p:cTn>
                              </p:par>
                            </p:childTnLst>
                          </p:cTn>
                        </p:par>
                      </p:childTnLst>
                    </p:cTn>
                  </p:par>
                  <p:par>
                    <p:cTn id="107" fill="hold">
                      <p:stCondLst>
                        <p:cond delay="indefinite"/>
                      </p:stCondLst>
                      <p:childTnLst>
                        <p:par>
                          <p:cTn id="108" fill="hold">
                            <p:stCondLst>
                              <p:cond delay="0"/>
                            </p:stCondLst>
                            <p:childTnLst>
                              <p:par>
                                <p:cTn id="109" presetID="18" presetClass="entr" presetSubtype="9" fill="hold" grpId="0" nodeType="clickEffect">
                                  <p:stCondLst>
                                    <p:cond delay="0"/>
                                  </p:stCondLst>
                                  <p:childTnLst>
                                    <p:set>
                                      <p:cBhvr>
                                        <p:cTn id="110" dur="1" fill="hold">
                                          <p:stCondLst>
                                            <p:cond delay="0"/>
                                          </p:stCondLst>
                                        </p:cTn>
                                        <p:tgtEl>
                                          <p:spTgt spid="11"/>
                                        </p:tgtEl>
                                        <p:attrNameLst>
                                          <p:attrName>style.visibility</p:attrName>
                                        </p:attrNameLst>
                                      </p:cBhvr>
                                      <p:to>
                                        <p:strVal val="visible"/>
                                      </p:to>
                                    </p:set>
                                    <p:animEffect transition="in" filter="strips(upLeft)">
                                      <p:cBhvr>
                                        <p:cTn id="111" dur="1000"/>
                                        <p:tgtEl>
                                          <p:spTgt spid="11"/>
                                        </p:tgtEl>
                                      </p:cBhvr>
                                    </p:animEffect>
                                  </p:childTnLst>
                                </p:cTn>
                              </p:par>
                            </p:childTnLst>
                          </p:cTn>
                        </p:par>
                      </p:childTnLst>
                    </p:cTn>
                  </p:par>
                  <p:par>
                    <p:cTn id="112" fill="hold">
                      <p:stCondLst>
                        <p:cond delay="indefinite"/>
                      </p:stCondLst>
                      <p:childTnLst>
                        <p:par>
                          <p:cTn id="113" fill="hold">
                            <p:stCondLst>
                              <p:cond delay="0"/>
                            </p:stCondLst>
                            <p:childTnLst>
                              <p:par>
                                <p:cTn id="114" presetID="18" presetClass="entr" presetSubtype="9" fill="hold" grpId="0" nodeType="click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strips(upLeft)">
                                      <p:cBhvr>
                                        <p:cTn id="116" dur="1000"/>
                                        <p:tgtEl>
                                          <p:spTgt spid="12"/>
                                        </p:tgtEl>
                                      </p:cBhvr>
                                    </p:animEffect>
                                  </p:childTnLst>
                                </p:cTn>
                              </p:par>
                            </p:childTnLst>
                          </p:cTn>
                        </p:par>
                      </p:childTnLst>
                    </p:cTn>
                  </p:par>
                  <p:par>
                    <p:cTn id="117" fill="hold">
                      <p:stCondLst>
                        <p:cond delay="indefinite"/>
                      </p:stCondLst>
                      <p:childTnLst>
                        <p:par>
                          <p:cTn id="118" fill="hold">
                            <p:stCondLst>
                              <p:cond delay="0"/>
                            </p:stCondLst>
                            <p:childTnLst>
                              <p:par>
                                <p:cTn id="119" presetID="18" presetClass="entr" presetSubtype="9" fill="hold" grpId="0" nodeType="clickEffect">
                                  <p:stCondLst>
                                    <p:cond delay="0"/>
                                  </p:stCondLst>
                                  <p:childTnLst>
                                    <p:set>
                                      <p:cBhvr>
                                        <p:cTn id="120" dur="1" fill="hold">
                                          <p:stCondLst>
                                            <p:cond delay="0"/>
                                          </p:stCondLst>
                                        </p:cTn>
                                        <p:tgtEl>
                                          <p:spTgt spid="13"/>
                                        </p:tgtEl>
                                        <p:attrNameLst>
                                          <p:attrName>style.visibility</p:attrName>
                                        </p:attrNameLst>
                                      </p:cBhvr>
                                      <p:to>
                                        <p:strVal val="visible"/>
                                      </p:to>
                                    </p:set>
                                    <p:animEffect transition="in" filter="strips(upLeft)">
                                      <p:cBhvr>
                                        <p:cTn id="12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ذو زوايا قطرية مخدوشة 2"/>
          <p:cNvSpPr/>
          <p:nvPr/>
        </p:nvSpPr>
        <p:spPr>
          <a:xfrm rot="20532257">
            <a:off x="7632348" y="179065"/>
            <a:ext cx="1252760" cy="517125"/>
          </a:xfrm>
          <a:prstGeom prst="snip2DiagRect">
            <a:avLst>
              <a:gd name="adj1" fmla="val 0"/>
              <a:gd name="adj2" fmla="val 50000"/>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استثمر</a:t>
            </a:r>
            <a:endParaRPr lang="ar-SA" sz="2400" b="1" dirty="0">
              <a:solidFill>
                <a:srgbClr val="C00000"/>
              </a:solidFill>
            </a:endParaRPr>
          </a:p>
        </p:txBody>
      </p:sp>
      <p:sp>
        <p:nvSpPr>
          <p:cNvPr id="4" name="زاوية مطوية 3"/>
          <p:cNvSpPr/>
          <p:nvPr/>
        </p:nvSpPr>
        <p:spPr>
          <a:xfrm rot="834941">
            <a:off x="6485152" y="39409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أولاً</a:t>
            </a:r>
            <a:endParaRPr lang="ar-SA" sz="2800" b="1" dirty="0">
              <a:solidFill>
                <a:srgbClr val="C00000"/>
              </a:solidFill>
            </a:endParaRPr>
          </a:p>
        </p:txBody>
      </p:sp>
      <p:sp>
        <p:nvSpPr>
          <p:cNvPr id="5" name="مربع نص 4"/>
          <p:cNvSpPr txBox="1"/>
          <p:nvPr/>
        </p:nvSpPr>
        <p:spPr>
          <a:xfrm>
            <a:off x="642910" y="359142"/>
            <a:ext cx="5929354" cy="584775"/>
          </a:xfrm>
          <a:prstGeom prst="rect">
            <a:avLst/>
          </a:prstGeom>
          <a:noFill/>
        </p:spPr>
        <p:txBody>
          <a:bodyPr wrap="square" rtlCol="1">
            <a:spAutoFit/>
          </a:bodyPr>
          <a:lstStyle/>
          <a:p>
            <a:pPr algn="ctr"/>
            <a:r>
              <a:rPr lang="ar-SA" sz="3200" b="1" dirty="0" smtClean="0">
                <a:cs typeface="DecoType Naskh Extensions" pitchFamily="2" charset="-78"/>
              </a:rPr>
              <a:t>أقرأ الفقرة التالية قراءة صحيحة مراعياً الضبط بالشكل:</a:t>
            </a:r>
            <a:endParaRPr lang="ar-SA" sz="3200" b="1" dirty="0">
              <a:cs typeface="DecoType Naskh Extensions" pitchFamily="2" charset="-78"/>
            </a:endParaRPr>
          </a:p>
        </p:txBody>
      </p:sp>
      <p:sp>
        <p:nvSpPr>
          <p:cNvPr id="6" name="مستطيل مستدير الزوايا 5"/>
          <p:cNvSpPr/>
          <p:nvPr/>
        </p:nvSpPr>
        <p:spPr>
          <a:xfrm>
            <a:off x="500034" y="1071546"/>
            <a:ext cx="7786742" cy="1285884"/>
          </a:xfrm>
          <a:prstGeom prst="round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6200000" scaled="1"/>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bg2">
                  <a:lumMod val="50000"/>
                </a:schemeClr>
              </a:solidFill>
            </a:endParaRPr>
          </a:p>
          <a:p>
            <a:pPr algn="ctr"/>
            <a:r>
              <a:rPr lang="ar-SA" sz="2000" b="1" dirty="0" smtClean="0">
                <a:solidFill>
                  <a:schemeClr val="tx1"/>
                </a:solidFill>
              </a:rPr>
              <a:t>لم يهتم (ميكوموتو) بما تنبأ به الناس عن إخفاقه،ورفض قول من قال:إن تلك المحاولة إذا نجحت كفكرة فإنها لن تنجح كصناعة وتجارة.لم يهتم بكل هذه الأقوال،وقال لنفسه:اصبر،ولا تستسلم،ولتعتمد على التجربة والسؤال والعمل الدؤوب حتى تثبت ما تعتقد أنه صحيح.</a:t>
            </a:r>
          </a:p>
          <a:p>
            <a:pPr algn="ctr"/>
            <a:endParaRPr lang="ar-SA" sz="2000" dirty="0"/>
          </a:p>
        </p:txBody>
      </p:sp>
      <p:sp>
        <p:nvSpPr>
          <p:cNvPr id="7" name="زاوية مطوية 6"/>
          <p:cNvSpPr/>
          <p:nvPr/>
        </p:nvSpPr>
        <p:spPr>
          <a:xfrm rot="834941">
            <a:off x="6485152" y="2523925"/>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ثانياً</a:t>
            </a:r>
            <a:endParaRPr lang="ar-SA" sz="2800" b="1" dirty="0">
              <a:solidFill>
                <a:srgbClr val="C00000"/>
              </a:solidFill>
            </a:endParaRPr>
          </a:p>
        </p:txBody>
      </p:sp>
      <p:sp>
        <p:nvSpPr>
          <p:cNvPr id="8" name="مربع نص 7"/>
          <p:cNvSpPr txBox="1"/>
          <p:nvPr/>
        </p:nvSpPr>
        <p:spPr>
          <a:xfrm>
            <a:off x="785786" y="2428868"/>
            <a:ext cx="5929354" cy="584775"/>
          </a:xfrm>
          <a:prstGeom prst="rect">
            <a:avLst/>
          </a:prstGeom>
          <a:noFill/>
        </p:spPr>
        <p:txBody>
          <a:bodyPr wrap="square" rtlCol="1">
            <a:spAutoFit/>
          </a:bodyPr>
          <a:lstStyle/>
          <a:p>
            <a:pPr algn="ctr"/>
            <a:r>
              <a:rPr lang="ar-SA" sz="3200" b="1" dirty="0" smtClean="0">
                <a:cs typeface="DecoType Naskh Extensions" pitchFamily="2" charset="-78"/>
              </a:rPr>
              <a:t>أستخدم الشكل التالي؛لألخص أهم أفكار النص:</a:t>
            </a:r>
            <a:endParaRPr lang="ar-SA" sz="3200" b="1" dirty="0">
              <a:cs typeface="DecoType Naskh Extensions" pitchFamily="2" charset="-78"/>
            </a:endParaRPr>
          </a:p>
        </p:txBody>
      </p:sp>
      <p:sp>
        <p:nvSpPr>
          <p:cNvPr id="9" name="مستطيل مستدير الزوايا 8"/>
          <p:cNvSpPr/>
          <p:nvPr/>
        </p:nvSpPr>
        <p:spPr>
          <a:xfrm>
            <a:off x="4857752" y="3214686"/>
            <a:ext cx="3000396" cy="714380"/>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عمل البحارة قديماً</a:t>
            </a:r>
            <a:endParaRPr lang="ar-SA" sz="2800" b="1" dirty="0">
              <a:solidFill>
                <a:schemeClr val="tx1"/>
              </a:solidFill>
            </a:endParaRPr>
          </a:p>
        </p:txBody>
      </p:sp>
      <p:sp>
        <p:nvSpPr>
          <p:cNvPr id="10" name="شكل بيضاوي 9"/>
          <p:cNvSpPr/>
          <p:nvPr/>
        </p:nvSpPr>
        <p:spPr>
          <a:xfrm>
            <a:off x="2643174" y="4071942"/>
            <a:ext cx="3786214" cy="92869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أهم الأفكار التي وجدتها في نص(زراعة اللؤلؤ)</a:t>
            </a:r>
          </a:p>
        </p:txBody>
      </p:sp>
      <p:sp>
        <p:nvSpPr>
          <p:cNvPr id="11" name="مستطيل مستدير الزوايا 10"/>
          <p:cNvSpPr/>
          <p:nvPr/>
        </p:nvSpPr>
        <p:spPr>
          <a:xfrm>
            <a:off x="1214414" y="3214686"/>
            <a:ext cx="3000396" cy="714380"/>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3" name="مستطيل مستدير الزوايا 12"/>
          <p:cNvSpPr/>
          <p:nvPr/>
        </p:nvSpPr>
        <p:spPr>
          <a:xfrm>
            <a:off x="5000628" y="5357826"/>
            <a:ext cx="3000396" cy="714380"/>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4" name="مستطيل مستدير الزوايا 13"/>
          <p:cNvSpPr/>
          <p:nvPr/>
        </p:nvSpPr>
        <p:spPr>
          <a:xfrm>
            <a:off x="1214414" y="5357826"/>
            <a:ext cx="3000396" cy="714380"/>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5" name="مربع نص 14"/>
          <p:cNvSpPr txBox="1"/>
          <p:nvPr/>
        </p:nvSpPr>
        <p:spPr>
          <a:xfrm>
            <a:off x="1285852" y="3143248"/>
            <a:ext cx="2714644" cy="769441"/>
          </a:xfrm>
          <a:prstGeom prst="rect">
            <a:avLst/>
          </a:prstGeom>
          <a:noFill/>
        </p:spPr>
        <p:txBody>
          <a:bodyPr wrap="square" rtlCol="1">
            <a:spAutoFit/>
          </a:bodyPr>
          <a:lstStyle/>
          <a:p>
            <a:pPr algn="ctr"/>
            <a:r>
              <a:rPr lang="ar-SA" sz="2200" b="1" dirty="0" smtClean="0">
                <a:solidFill>
                  <a:srgbClr val="C00000"/>
                </a:solidFill>
              </a:rPr>
              <a:t>الحدث الذي غيّر في شؤون تجار اللؤلؤ </a:t>
            </a:r>
            <a:endParaRPr lang="ar-SA" sz="2200" b="1" dirty="0">
              <a:solidFill>
                <a:srgbClr val="C00000"/>
              </a:solidFill>
            </a:endParaRPr>
          </a:p>
        </p:txBody>
      </p:sp>
      <p:sp>
        <p:nvSpPr>
          <p:cNvPr id="16" name="مربع نص 15"/>
          <p:cNvSpPr txBox="1"/>
          <p:nvPr/>
        </p:nvSpPr>
        <p:spPr>
          <a:xfrm>
            <a:off x="5143504" y="5302765"/>
            <a:ext cx="2714644" cy="769441"/>
          </a:xfrm>
          <a:prstGeom prst="rect">
            <a:avLst/>
          </a:prstGeom>
          <a:noFill/>
        </p:spPr>
        <p:txBody>
          <a:bodyPr wrap="square" rtlCol="1">
            <a:spAutoFit/>
          </a:bodyPr>
          <a:lstStyle/>
          <a:p>
            <a:pPr algn="ctr"/>
            <a:r>
              <a:rPr lang="ar-SA" sz="2200" b="1" dirty="0" smtClean="0">
                <a:solidFill>
                  <a:srgbClr val="C00000"/>
                </a:solidFill>
              </a:rPr>
              <a:t>العقبات التي واجهت الفتى (ميكوموتو)</a:t>
            </a:r>
            <a:endParaRPr lang="ar-SA" sz="2200" b="1" dirty="0">
              <a:solidFill>
                <a:srgbClr val="C00000"/>
              </a:solidFill>
            </a:endParaRPr>
          </a:p>
        </p:txBody>
      </p:sp>
      <p:sp>
        <p:nvSpPr>
          <p:cNvPr id="17" name="مربع نص 16"/>
          <p:cNvSpPr txBox="1"/>
          <p:nvPr/>
        </p:nvSpPr>
        <p:spPr>
          <a:xfrm>
            <a:off x="1357290" y="5302765"/>
            <a:ext cx="2714644" cy="769441"/>
          </a:xfrm>
          <a:prstGeom prst="rect">
            <a:avLst/>
          </a:prstGeom>
          <a:noFill/>
        </p:spPr>
        <p:txBody>
          <a:bodyPr wrap="square" rtlCol="1">
            <a:spAutoFit/>
          </a:bodyPr>
          <a:lstStyle/>
          <a:p>
            <a:pPr algn="ctr"/>
            <a:r>
              <a:rPr lang="ar-SA" sz="2200" b="1" dirty="0" smtClean="0">
                <a:solidFill>
                  <a:srgbClr val="C00000"/>
                </a:solidFill>
              </a:rPr>
              <a:t>الأثر الذي تركه اكتشاف (ميكوموتو)</a:t>
            </a:r>
            <a:endParaRPr lang="ar-SA" sz="2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4)">
                                      <p:cBhvr>
                                        <p:cTn id="16" dur="1000"/>
                                        <p:tgtEl>
                                          <p:spTgt spid="8"/>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4)">
                                      <p:cBhvr>
                                        <p:cTn id="19" dur="1000"/>
                                        <p:tgtEl>
                                          <p:spTgt spid="7"/>
                                        </p:tgtEl>
                                      </p:cBhvr>
                                    </p:animEffect>
                                  </p:childTnLst>
                                </p:cTn>
                              </p:par>
                              <p:par>
                                <p:cTn id="20" presetID="39" presetClass="entr" presetSubtype="0" accel="10000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23" dur="10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24" dur="10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
                                          </p:val>
                                        </p:tav>
                                        <p:tav tm="100000">
                                          <p:val>
                                            <p:strVal val="#ppt_y"/>
                                          </p:val>
                                        </p:tav>
                                      </p:tavLst>
                                    </p:anim>
                                  </p:childTnLst>
                                </p:cTn>
                              </p:par>
                              <p:par>
                                <p:cTn id="26" presetID="17"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strVal val="#ppt_h"/>
                                          </p:val>
                                        </p:tav>
                                        <p:tav tm="100000">
                                          <p:val>
                                            <p:strVal val="#ppt_h"/>
                                          </p:val>
                                        </p:tav>
                                      </p:tavLst>
                                    </p:anim>
                                  </p:childTnLst>
                                </p:cTn>
                              </p:par>
                              <p:par>
                                <p:cTn id="30" presetID="39" presetClass="entr" presetSubtype="0" accel="10000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33" dur="10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34" dur="10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
                                          </p:val>
                                        </p:tav>
                                        <p:tav tm="100000">
                                          <p:val>
                                            <p:strVal val="#ppt_y"/>
                                          </p:val>
                                        </p:tav>
                                      </p:tavLst>
                                    </p:anim>
                                  </p:childTnLst>
                                </p:cTn>
                              </p:par>
                              <p:par>
                                <p:cTn id="36" presetID="39" presetClass="entr" presetSubtype="0" accel="10000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39" dur="10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40" dur="10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
                                          </p:val>
                                        </p:tav>
                                        <p:tav tm="100000">
                                          <p:val>
                                            <p:strVal val="#ppt_y"/>
                                          </p:val>
                                        </p:tav>
                                      </p:tavLst>
                                    </p:anim>
                                  </p:childTnLst>
                                </p:cTn>
                              </p:par>
                              <p:par>
                                <p:cTn id="42" presetID="39" presetClass="entr" presetSubtype="0" accel="10000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10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45" dur="10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46" dur="10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1"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heel(4)">
                                      <p:cBhvr>
                                        <p:cTn id="52" dur="10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heel(4)">
                                      <p:cBhvr>
                                        <p:cTn id="57" dur="10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4"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heel(4)">
                                      <p:cBhvr>
                                        <p:cTn id="6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animBg="1"/>
      <p:bldP spid="10" grpId="0" animBg="1"/>
      <p:bldP spid="11" grpId="0" animBg="1"/>
      <p:bldP spid="13" grpId="0" animBg="1"/>
      <p:bldP spid="14" grpId="0" animBg="1"/>
      <p:bldP spid="15"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زاوية مطوية 2"/>
          <p:cNvSpPr/>
          <p:nvPr/>
        </p:nvSpPr>
        <p:spPr>
          <a:xfrm rot="834941">
            <a:off x="7796116" y="441021"/>
            <a:ext cx="972271" cy="582394"/>
          </a:xfrm>
          <a:prstGeom prst="foldedCorner">
            <a:avLst>
              <a:gd name="adj" fmla="val 46667"/>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  ثالثاً</a:t>
            </a:r>
            <a:endParaRPr lang="ar-SA" sz="2800" b="1" dirty="0">
              <a:solidFill>
                <a:srgbClr val="C00000"/>
              </a:solidFill>
            </a:endParaRPr>
          </a:p>
        </p:txBody>
      </p:sp>
      <p:sp>
        <p:nvSpPr>
          <p:cNvPr id="4" name="مربع نص 3"/>
          <p:cNvSpPr txBox="1"/>
          <p:nvPr/>
        </p:nvSpPr>
        <p:spPr>
          <a:xfrm>
            <a:off x="965401" y="323945"/>
            <a:ext cx="6702943" cy="584775"/>
          </a:xfrm>
          <a:prstGeom prst="rect">
            <a:avLst/>
          </a:prstGeom>
        </p:spPr>
        <p:style>
          <a:lnRef idx="1">
            <a:schemeClr val="accent6"/>
          </a:lnRef>
          <a:fillRef idx="2">
            <a:schemeClr val="accent6"/>
          </a:fillRef>
          <a:effectRef idx="1">
            <a:schemeClr val="accent6"/>
          </a:effectRef>
          <a:fontRef idx="minor">
            <a:schemeClr val="dk1"/>
          </a:fontRef>
        </p:style>
        <p:txBody>
          <a:bodyPr wrap="square" rtlCol="1">
            <a:spAutoFit/>
          </a:bodyPr>
          <a:lstStyle/>
          <a:p>
            <a:pPr algn="ctr"/>
            <a:r>
              <a:rPr lang="ar-SA" sz="3200" b="1" dirty="0" smtClean="0">
                <a:cs typeface="DecoType Naskh Extensions" pitchFamily="2" charset="-78"/>
              </a:rPr>
              <a:t>أختار نشاطاً واحداً مما يأتي،وأضمنه ملف إنجازي:</a:t>
            </a:r>
            <a:endParaRPr lang="ar-SA" sz="3200" b="1" dirty="0">
              <a:cs typeface="DecoType Naskh Extensions" pitchFamily="2" charset="-78"/>
            </a:endParaRPr>
          </a:p>
        </p:txBody>
      </p:sp>
      <p:sp>
        <p:nvSpPr>
          <p:cNvPr id="5" name="مستطيل مستدير الزوايا 4"/>
          <p:cNvSpPr/>
          <p:nvPr/>
        </p:nvSpPr>
        <p:spPr>
          <a:xfrm>
            <a:off x="857224" y="1071546"/>
            <a:ext cx="7358114" cy="142876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أبحث في كتاب الله – عز وجل – عن الآيات التي جاء فيها ذكر اللؤلؤ،مع تقديم تفسير ميسر لها.</a:t>
            </a:r>
            <a:endParaRPr lang="ar-SA" sz="2800" b="1" dirty="0">
              <a:solidFill>
                <a:srgbClr val="C00000"/>
              </a:solidFill>
            </a:endParaRPr>
          </a:p>
        </p:txBody>
      </p:sp>
      <p:sp>
        <p:nvSpPr>
          <p:cNvPr id="6" name="مستطيل مستدير الزوايا 5"/>
          <p:cNvSpPr/>
          <p:nvPr/>
        </p:nvSpPr>
        <p:spPr>
          <a:xfrm>
            <a:off x="857224" y="2643182"/>
            <a:ext cx="7358114" cy="142876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أجري مقابلة مع أحد الحرفيين،وأسأله عن العقبات التي واجهته،وكيف تغلب عليها.</a:t>
            </a:r>
            <a:endParaRPr lang="ar-SA" sz="2800" b="1" dirty="0">
              <a:solidFill>
                <a:srgbClr val="C00000"/>
              </a:solidFill>
            </a:endParaRPr>
          </a:p>
        </p:txBody>
      </p:sp>
      <p:sp>
        <p:nvSpPr>
          <p:cNvPr id="7" name="مستطيل مستدير الزوايا 6"/>
          <p:cNvSpPr/>
          <p:nvPr/>
        </p:nvSpPr>
        <p:spPr>
          <a:xfrm>
            <a:off x="857224" y="4286256"/>
            <a:ext cx="7358114" cy="1428760"/>
          </a:xfrm>
          <a:prstGeom prst="round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أعود إلى بعض مصادر المعرفة،واجمع معلومات أقران من خلالها بين:</a:t>
            </a:r>
          </a:p>
          <a:p>
            <a:pPr algn="ctr"/>
            <a:r>
              <a:rPr lang="ar-SA" sz="2800" b="1" dirty="0" smtClean="0">
                <a:solidFill>
                  <a:srgbClr val="C00000"/>
                </a:solidFill>
              </a:rPr>
              <a:t>(اللؤلؤ الطبيعي،واللؤلؤ الزراعي،واللؤلؤ الصناعي)</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1000"/>
                                        <p:tgtEl>
                                          <p:spTgt spid="3"/>
                                        </p:tgtEl>
                                      </p:cBhvr>
                                    </p:animEffect>
                                  </p:childTnLst>
                                </p:cTn>
                              </p:par>
                              <p:par>
                                <p:cTn id="11" presetID="8" presetClass="entr" presetSubtype="32" fill="hold"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diamond(out)">
                                      <p:cBhvr>
                                        <p:cTn id="13" dur="1000"/>
                                        <p:tgtEl>
                                          <p:spTgt spid="5">
                                            <p:txEl>
                                              <p:pRg st="0" end="0"/>
                                            </p:txEl>
                                          </p:spTgt>
                                        </p:tgtEl>
                                      </p:cBhvr>
                                    </p:animEffect>
                                  </p:childTnLst>
                                </p:cTn>
                              </p:par>
                              <p:par>
                                <p:cTn id="14" presetID="8" presetClass="entr" presetSubtype="32" fill="hold"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diamond(out)">
                                      <p:cBhvr>
                                        <p:cTn id="16" dur="1000"/>
                                        <p:tgtEl>
                                          <p:spTgt spid="6">
                                            <p:txEl>
                                              <p:pRg st="0" end="0"/>
                                            </p:txEl>
                                          </p:spTgt>
                                        </p:tgtEl>
                                      </p:cBhvr>
                                    </p:animEffect>
                                  </p:childTnLst>
                                </p:cTn>
                              </p:par>
                              <p:par>
                                <p:cTn id="17" presetID="8" presetClass="entr" presetSubtype="32" fill="hold" nodeType="with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diamond(out)">
                                      <p:cBhvr>
                                        <p:cTn id="19" dur="1000"/>
                                        <p:tgtEl>
                                          <p:spTgt spid="7">
                                            <p:txEl>
                                              <p:pRg st="0" end="0"/>
                                            </p:txEl>
                                          </p:spTgt>
                                        </p:tgtEl>
                                      </p:cBhvr>
                                    </p:animEffect>
                                  </p:childTnLst>
                                </p:cTn>
                              </p:par>
                              <p:par>
                                <p:cTn id="20" presetID="8" presetClass="entr" presetSubtype="32" fill="hold" nodeType="with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diamond(out)">
                                      <p:cBhvr>
                                        <p:cTn id="22"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899592" y="2276872"/>
            <a:ext cx="7772400" cy="1470025"/>
          </a:xfrm>
        </p:spPr>
        <p:txBody>
          <a:bodyPr/>
          <a:lstStyle/>
          <a:p>
            <a:r>
              <a:rPr lang="ar-SA" dirty="0" smtClean="0">
                <a:cs typeface="DecoType Thuluth" pitchFamily="2" charset="-78"/>
              </a:rPr>
              <a:t>زراعة</a:t>
            </a:r>
            <a:br>
              <a:rPr lang="ar-SA" dirty="0" smtClean="0">
                <a:cs typeface="DecoType Thuluth" pitchFamily="2" charset="-78"/>
              </a:rPr>
            </a:br>
            <a:r>
              <a:rPr lang="ar-SA" dirty="0" smtClean="0">
                <a:cs typeface="DecoType Thuluth" pitchFamily="2" charset="-78"/>
              </a:rPr>
              <a:t>اللؤلؤ</a:t>
            </a:r>
            <a:endParaRPr lang="ar-SA" dirty="0">
              <a:cs typeface="DecoType Thuluth" pitchFamily="2" charset="-78"/>
            </a:endParaRPr>
          </a:p>
        </p:txBody>
      </p:sp>
      <p:sp>
        <p:nvSpPr>
          <p:cNvPr id="3" name="عنوان فرعي 2"/>
          <p:cNvSpPr>
            <a:spLocks noGrp="1"/>
          </p:cNvSpPr>
          <p:nvPr>
            <p:ph type="subTitle" idx="1"/>
          </p:nvPr>
        </p:nvSpPr>
        <p:spPr/>
        <p:txBody>
          <a:bodyPr/>
          <a:lstStyle/>
          <a:p>
            <a:endParaRPr lang="ar-SA"/>
          </a:p>
        </p:txBody>
      </p:sp>
      <p:pic>
        <p:nvPicPr>
          <p:cNvPr id="4" name="صورة 3" descr="one%20solitary%20creamy%20pearl%20wallpaper.jpg"/>
          <p:cNvPicPr>
            <a:picLocks noChangeAspect="1"/>
          </p:cNvPicPr>
          <p:nvPr/>
        </p:nvPicPr>
        <p:blipFill>
          <a:blip r:embed="rId3" cstate="print"/>
          <a:stretch>
            <a:fillRect/>
          </a:stretch>
        </p:blipFill>
        <p:spPr>
          <a:xfrm>
            <a:off x="467544" y="548680"/>
            <a:ext cx="8128000" cy="5856312"/>
          </a:xfrm>
          <a:prstGeom prst="rect">
            <a:avLst/>
          </a:prstGeom>
        </p:spPr>
      </p:pic>
      <p:sp>
        <p:nvSpPr>
          <p:cNvPr id="6" name="مستطيل 5"/>
          <p:cNvSpPr/>
          <p:nvPr/>
        </p:nvSpPr>
        <p:spPr>
          <a:xfrm>
            <a:off x="2051720" y="2132856"/>
            <a:ext cx="4572000" cy="3046988"/>
          </a:xfrm>
          <a:prstGeom prst="rect">
            <a:avLst/>
          </a:prstGeom>
        </p:spPr>
        <p:txBody>
          <a:bodyPr>
            <a:spAutoFit/>
          </a:bodyPr>
          <a:lstStyle/>
          <a:p>
            <a:r>
              <a:rPr lang="ar-SA" sz="9600" dirty="0" smtClean="0">
                <a:cs typeface="DecoType Thuluth" pitchFamily="2" charset="-78"/>
              </a:rPr>
              <a:t>     زراعة           اللؤلؤ</a:t>
            </a:r>
            <a:endParaRPr lang="ar-SA" sz="9600" dirty="0"/>
          </a:p>
        </p:txBody>
      </p:sp>
    </p:spTree>
  </p:cSld>
  <p:clrMapOvr>
    <a:masterClrMapping/>
  </p:clrMapOvr>
  <p:transition>
    <p:newsflash/>
    <p:sndAc>
      <p:stSnd>
        <p:snd r:embed="rId2" name="explode.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ل.gif"/>
          <p:cNvPicPr>
            <a:picLocks noChangeAspect="1"/>
          </p:cNvPicPr>
          <p:nvPr/>
        </p:nvPicPr>
        <p:blipFill>
          <a:blip r:embed="rId2" cstate="print"/>
          <a:stretch>
            <a:fillRect/>
          </a:stretch>
        </p:blipFill>
        <p:spPr>
          <a:xfrm>
            <a:off x="323528" y="0"/>
            <a:ext cx="9144000" cy="7118648"/>
          </a:xfrm>
          <a:prstGeom prst="rect">
            <a:avLst/>
          </a:prstGeom>
        </p:spPr>
      </p:pic>
      <p:sp>
        <p:nvSpPr>
          <p:cNvPr id="3" name="عنصر نائب للمحتوى 2"/>
          <p:cNvSpPr>
            <a:spLocks noGrp="1"/>
          </p:cNvSpPr>
          <p:nvPr>
            <p:ph idx="1"/>
          </p:nvPr>
        </p:nvSpPr>
        <p:spPr/>
        <p:txBody>
          <a:bodyPr>
            <a:noAutofit/>
          </a:bodyPr>
          <a:lstStyle/>
          <a:p>
            <a:pPr lvl="8">
              <a:buNone/>
            </a:pPr>
            <a:r>
              <a:rPr lang="ar-SA" sz="10000" dirty="0" smtClean="0">
                <a:solidFill>
                  <a:srgbClr val="92D050"/>
                </a:solidFill>
                <a:latin typeface="Wide Latin" pitchFamily="18" charset="0"/>
                <a:cs typeface="DecoType Naskh Variants" pitchFamily="2" charset="-78"/>
              </a:rPr>
              <a:t>النهاية</a:t>
            </a:r>
            <a:endParaRPr lang="ar-SA" sz="10000" dirty="0">
              <a:solidFill>
                <a:srgbClr val="92D050"/>
              </a:solidFill>
              <a:latin typeface="Wide Latin" pitchFamily="18" charset="0"/>
              <a:cs typeface="DecoType Naskh Variants" pitchFamily="2" charset="-78"/>
            </a:endParaRPr>
          </a:p>
        </p:txBody>
      </p:sp>
    </p:spTree>
  </p:cSld>
  <p:clrMapOvr>
    <a:masterClrMapping/>
  </p:clrMapOvr>
  <p:transition>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esktop\images.jpg">
            <a:hlinkClick r:id="rId2" action="ppaction://hlinkfile"/>
          </p:cNvPr>
          <p:cNvPicPr>
            <a:picLocks noChangeAspect="1" noChangeArrowheads="1"/>
          </p:cNvPicPr>
          <p:nvPr/>
        </p:nvPicPr>
        <p:blipFill>
          <a:blip r:embed="rId3" cstate="print"/>
          <a:srcRect/>
          <a:stretch>
            <a:fillRect/>
          </a:stretch>
        </p:blipFill>
        <p:spPr bwMode="auto">
          <a:xfrm>
            <a:off x="323528" y="620688"/>
            <a:ext cx="4283968" cy="5301208"/>
          </a:xfrm>
          <a:prstGeom prst="rect">
            <a:avLst/>
          </a:prstGeom>
          <a:noFill/>
        </p:spPr>
      </p:pic>
      <p:pic>
        <p:nvPicPr>
          <p:cNvPr id="4" name="Picture 2" descr="C:\Users\hp\Desktop\imagesCAJZZ9WA.jpg"/>
          <p:cNvPicPr>
            <a:picLocks noChangeAspect="1" noChangeArrowheads="1"/>
          </p:cNvPicPr>
          <p:nvPr/>
        </p:nvPicPr>
        <p:blipFill>
          <a:blip r:embed="rId4" cstate="print"/>
          <a:srcRect/>
          <a:stretch>
            <a:fillRect/>
          </a:stretch>
        </p:blipFill>
        <p:spPr bwMode="auto">
          <a:xfrm>
            <a:off x="5220072" y="458670"/>
            <a:ext cx="3240360" cy="2682298"/>
          </a:xfrm>
          <a:prstGeom prst="rect">
            <a:avLst/>
          </a:prstGeom>
          <a:noFill/>
        </p:spPr>
      </p:pic>
      <p:pic>
        <p:nvPicPr>
          <p:cNvPr id="5" name="Picture 2" descr="C:\Users\hp\Desktop\3.jpg"/>
          <p:cNvPicPr>
            <a:picLocks noChangeAspect="1" noChangeArrowheads="1"/>
          </p:cNvPicPr>
          <p:nvPr/>
        </p:nvPicPr>
        <p:blipFill>
          <a:blip r:embed="rId5" cstate="print"/>
          <a:srcRect/>
          <a:stretch>
            <a:fillRect/>
          </a:stretch>
        </p:blipFill>
        <p:spPr bwMode="auto">
          <a:xfrm>
            <a:off x="5364088" y="3429000"/>
            <a:ext cx="2951311" cy="309634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hp\Desktop\2.jpg"/>
          <p:cNvPicPr>
            <a:picLocks noChangeAspect="1" noChangeArrowheads="1"/>
          </p:cNvPicPr>
          <p:nvPr/>
        </p:nvPicPr>
        <p:blipFill>
          <a:blip r:embed="rId2" cstate="print"/>
          <a:srcRect/>
          <a:stretch>
            <a:fillRect/>
          </a:stretch>
        </p:blipFill>
        <p:spPr bwMode="auto">
          <a:xfrm>
            <a:off x="539552" y="548680"/>
            <a:ext cx="3563887" cy="3888432"/>
          </a:xfrm>
          <a:prstGeom prst="rect">
            <a:avLst/>
          </a:prstGeom>
          <a:noFill/>
        </p:spPr>
      </p:pic>
      <p:pic>
        <p:nvPicPr>
          <p:cNvPr id="4" name="Picture 2" descr="C:\Users\hp\Desktop\imagesCA9KVJ1O.jpg"/>
          <p:cNvPicPr>
            <a:picLocks noChangeAspect="1" noChangeArrowheads="1"/>
          </p:cNvPicPr>
          <p:nvPr/>
        </p:nvPicPr>
        <p:blipFill>
          <a:blip r:embed="rId3" cstate="print"/>
          <a:srcRect l="19792" t="5085" r="12171" b="18644"/>
          <a:stretch>
            <a:fillRect/>
          </a:stretch>
        </p:blipFill>
        <p:spPr bwMode="auto">
          <a:xfrm>
            <a:off x="6156176" y="260648"/>
            <a:ext cx="2304256" cy="2592288"/>
          </a:xfrm>
          <a:prstGeom prst="rect">
            <a:avLst/>
          </a:prstGeom>
          <a:noFill/>
        </p:spPr>
      </p:pic>
      <p:pic>
        <p:nvPicPr>
          <p:cNvPr id="5" name="Picture 2" descr="C:\Users\hp\Desktop\imagesCA6PJGOA.jpg"/>
          <p:cNvPicPr>
            <a:picLocks noChangeAspect="1" noChangeArrowheads="1"/>
          </p:cNvPicPr>
          <p:nvPr/>
        </p:nvPicPr>
        <p:blipFill>
          <a:blip r:embed="rId4" cstate="print"/>
          <a:srcRect/>
          <a:stretch>
            <a:fillRect/>
          </a:stretch>
        </p:blipFill>
        <p:spPr bwMode="auto">
          <a:xfrm>
            <a:off x="4427984" y="3573016"/>
            <a:ext cx="4464496" cy="2556285"/>
          </a:xfrm>
          <a:prstGeom prst="rect">
            <a:avLst/>
          </a:prstGeom>
          <a:noFill/>
        </p:spPr>
      </p:pic>
      <p:pic>
        <p:nvPicPr>
          <p:cNvPr id="6" name="Picture 2" descr="C:\Users\hp\Desktop\imagesCAPL05EK.jpg"/>
          <p:cNvPicPr>
            <a:picLocks noChangeAspect="1" noChangeArrowheads="1"/>
          </p:cNvPicPr>
          <p:nvPr/>
        </p:nvPicPr>
        <p:blipFill>
          <a:blip r:embed="rId5" cstate="print"/>
          <a:srcRect l="5096" r="5724" b="2832"/>
          <a:stretch>
            <a:fillRect/>
          </a:stretch>
        </p:blipFill>
        <p:spPr bwMode="auto">
          <a:xfrm>
            <a:off x="755576" y="4636226"/>
            <a:ext cx="2808312" cy="188911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عنصر نائب للمحتوى 7"/>
          <p:cNvSpPr>
            <a:spLocks noGrp="1"/>
          </p:cNvSpPr>
          <p:nvPr>
            <p:ph idx="1"/>
          </p:nvPr>
        </p:nvSpPr>
        <p:spPr/>
        <p:txBody>
          <a:bodyPr/>
          <a:lstStyle/>
          <a:p>
            <a:pPr>
              <a:buNone/>
            </a:pPr>
            <a:r>
              <a:rPr lang="ar-SA" dirty="0" smtClean="0"/>
              <a:t>كان البحّارة في معظم الدول القريبة من البحار يعملون قديماً في صيد الأسماك والغوص بحثاً عن اللؤلؤ،ويعاني البحار كثيراً من المشاق أثناء الغوص أملاً في الحصول على صدفةٍ قد تحوي حبه ثمينة.وكانت تجارة اللؤلؤ تدر أرباحاً طائلة على الذين يعملون فيها،وتعد مصدر للرزق في اقتصاد كثير من الدول الساحلية.</a:t>
            </a:r>
          </a:p>
          <a:p>
            <a:pPr>
              <a:buNone/>
            </a:pPr>
            <a:endParaRPr lang="ar-SA" dirty="0"/>
          </a:p>
        </p:txBody>
      </p:sp>
      <p:pic>
        <p:nvPicPr>
          <p:cNvPr id="5" name="صورة 4" descr="pearl.gif"/>
          <p:cNvPicPr>
            <a:picLocks noChangeAspect="1"/>
          </p:cNvPicPr>
          <p:nvPr/>
        </p:nvPicPr>
        <p:blipFill>
          <a:blip r:embed="rId3" cstate="print"/>
          <a:stretch>
            <a:fillRect/>
          </a:stretch>
        </p:blipFill>
        <p:spPr>
          <a:xfrm>
            <a:off x="539552" y="4725144"/>
            <a:ext cx="2819400" cy="1762125"/>
          </a:xfrm>
          <a:prstGeom prst="rect">
            <a:avLst/>
          </a:prstGeom>
        </p:spPr>
      </p:pic>
    </p:spTree>
  </p:cSld>
  <p:clrMapOvr>
    <a:masterClrMapping/>
  </p:clrMapOvr>
  <p:transition>
    <p:comb dir="vert"/>
    <p:sndAc>
      <p:stSnd>
        <p:snd r:embed="rId2" name="typ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a:xfrm>
            <a:off x="457200" y="332656"/>
            <a:ext cx="8229600" cy="5793507"/>
          </a:xfrm>
        </p:spPr>
        <p:txBody>
          <a:bodyPr/>
          <a:lstStyle/>
          <a:p>
            <a:pPr>
              <a:buNone/>
            </a:pPr>
            <a:r>
              <a:rPr lang="ar-SA" dirty="0" smtClean="0"/>
              <a:t>وذات يوم حدث تغير في شؤون هذه المجتمعات سبب خسائر كبيرة ، وهو ظهور اللؤلؤ المزروع على يد المكتشف الياباني (</a:t>
            </a:r>
            <a:r>
              <a:rPr lang="ar-SA" dirty="0" smtClean="0">
                <a:solidFill>
                  <a:srgbClr val="FF0000"/>
                </a:solidFill>
              </a:rPr>
              <a:t>ميكوموتو</a:t>
            </a:r>
            <a:r>
              <a:rPr lang="ar-SA" dirty="0" smtClean="0"/>
              <a:t>)من مدينة (شيحا) اليابانية،والذي ينتمي إلى عائلة فقيرة تعمل في بيع الأرز.</a:t>
            </a:r>
          </a:p>
          <a:p>
            <a:pPr>
              <a:buNone/>
            </a:pPr>
            <a:r>
              <a:rPr lang="ar-SA" dirty="0" smtClean="0"/>
              <a:t>فحين بلغ الثالثة والعشرين من عمره فكر أن يترك عمله المتواضع إلى عمل قد يتناسب مع طموحه،فذهب إلى ميناء (شيحا)؛كي يعمل بحاراً في صيد الأسماك واللؤلؤ.ومن خلال عمله لاحظ أن صيادي اللؤلؤ يعانون كثيراً قبل أن يحصلوا على صدفه تحوي حبة لؤلؤ </a:t>
            </a:r>
            <a:r>
              <a:rPr lang="ar-SA" dirty="0" smtClean="0"/>
              <a:t>لكنهم</a:t>
            </a:r>
            <a:endParaRPr lang="ar-SA" dirty="0" smtClean="0"/>
          </a:p>
        </p:txBody>
      </p:sp>
      <p:pic>
        <p:nvPicPr>
          <p:cNvPr id="4" name="صورة 3" descr="pearl.gif"/>
          <p:cNvPicPr>
            <a:picLocks noChangeAspect="1"/>
          </p:cNvPicPr>
          <p:nvPr/>
        </p:nvPicPr>
        <p:blipFill>
          <a:blip r:embed="rId3" cstate="print"/>
          <a:stretch>
            <a:fillRect/>
          </a:stretch>
        </p:blipFill>
        <p:spPr>
          <a:xfrm>
            <a:off x="539552" y="4725144"/>
            <a:ext cx="2819400" cy="1762125"/>
          </a:xfrm>
          <a:prstGeom prst="rect">
            <a:avLst/>
          </a:prstGeom>
        </p:spPr>
      </p:pic>
    </p:spTree>
  </p:cSld>
  <p:clrMapOvr>
    <a:masterClrMapping/>
  </p:clrMapOvr>
  <p:transition>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16024" y="404664"/>
            <a:ext cx="8388424" cy="5505475"/>
          </a:xfrm>
        </p:spPr>
        <p:txBody>
          <a:bodyPr/>
          <a:lstStyle/>
          <a:p>
            <a:pPr>
              <a:buNone/>
            </a:pPr>
            <a:r>
              <a:rPr lang="ar-SA" dirty="0" smtClean="0"/>
              <a:t>لم </a:t>
            </a:r>
            <a:r>
              <a:rPr lang="ar-SA" dirty="0" smtClean="0"/>
              <a:t>ييأسوا،</a:t>
            </a:r>
            <a:r>
              <a:rPr lang="ar-SA" dirty="0" smtClean="0"/>
              <a:t>فعمل </a:t>
            </a:r>
            <a:r>
              <a:rPr lang="ar-SA" dirty="0" smtClean="0"/>
              <a:t>جاهداً كي يحصل على واحدة منها ولكنه أخفق ، فانطلقت شرارة السؤال التالي:ماذا سيحدث عندما نزرع اللؤلؤ داخل الصدفة ، ثم نجعل المحار العاقر قادرة على الإنتاج؟من هذا التساؤل تحقق الحلم،حيث قام ( </a:t>
            </a:r>
            <a:r>
              <a:rPr lang="ar-SA" dirty="0" smtClean="0">
                <a:solidFill>
                  <a:srgbClr val="FF0000"/>
                </a:solidFill>
              </a:rPr>
              <a:t>ميكو موتو </a:t>
            </a:r>
            <a:r>
              <a:rPr lang="ar-SA" dirty="0" smtClean="0"/>
              <a:t>) بدراسة المحارة،وفي عام(1888 م/1305هـ)أجرى تجاربه ولكنه أخفق ثانية لفقده الخبرة في علم الأحياء فقال : سوف أدرس شيئا عن حياة المحارة داخل البحر ، وأخذ يطرح على نفسة الأسئلة ولم يجد جوابا .</a:t>
            </a:r>
          </a:p>
          <a:p>
            <a:pPr>
              <a:buNone/>
            </a:pPr>
            <a:r>
              <a:rPr lang="ar-SA" dirty="0" smtClean="0"/>
              <a:t>وفي عام ( 1890م/1307هـ) ألتقى </a:t>
            </a:r>
          </a:p>
          <a:p>
            <a:pPr>
              <a:buNone/>
            </a:pPr>
            <a:r>
              <a:rPr lang="ar-SA" dirty="0" smtClean="0"/>
              <a:t>أحد أساتذة الجامعات اليابانية المختص</a:t>
            </a:r>
          </a:p>
        </p:txBody>
      </p:sp>
      <p:pic>
        <p:nvPicPr>
          <p:cNvPr id="4" name="صورة 3" descr="pearl.gif"/>
          <p:cNvPicPr>
            <a:picLocks noChangeAspect="1"/>
          </p:cNvPicPr>
          <p:nvPr/>
        </p:nvPicPr>
        <p:blipFill>
          <a:blip r:embed="rId3" cstate="print"/>
          <a:stretch>
            <a:fillRect/>
          </a:stretch>
        </p:blipFill>
        <p:spPr>
          <a:xfrm>
            <a:off x="323528" y="4725144"/>
            <a:ext cx="2819400" cy="1762125"/>
          </a:xfrm>
          <a:prstGeom prst="rect">
            <a:avLst/>
          </a:prstGeom>
        </p:spPr>
      </p:pic>
    </p:spTree>
  </p:cSld>
  <p:clrMapOvr>
    <a:masterClrMapping/>
  </p:clrMapOvr>
  <p:transition>
    <p:comb/>
    <p:sndAc>
      <p:stSnd>
        <p:snd r:embed="rId2" name="cashreg.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5" name="عنصر نائب للمحتوى 4"/>
          <p:cNvSpPr>
            <a:spLocks noGrp="1"/>
          </p:cNvSpPr>
          <p:nvPr>
            <p:ph idx="1"/>
          </p:nvPr>
        </p:nvSpPr>
        <p:spPr>
          <a:xfrm>
            <a:off x="457200" y="260648"/>
            <a:ext cx="8229600" cy="5865515"/>
          </a:xfrm>
        </p:spPr>
        <p:txBody>
          <a:bodyPr/>
          <a:lstStyle/>
          <a:p>
            <a:pPr>
              <a:buNone/>
            </a:pPr>
            <a:r>
              <a:rPr lang="ar-SA" dirty="0" smtClean="0"/>
              <a:t>في الحيوانات البحرية،إذ عرف منه أن المحارة تقوم بإفراز ماده كلسيه بوساطة الحيوان الرخّوي داخلها عندما يتسلل جسم غريب إلى صدفتها لتحمي نفسها من خشونته المؤذية،بحيث يصبح الحسم الغريب ناعماً أملس لا يؤذي؛وليتعايش معه الحيوان.</a:t>
            </a:r>
          </a:p>
          <a:p>
            <a:pPr>
              <a:buNone/>
            </a:pPr>
            <a:r>
              <a:rPr lang="ar-SA" dirty="0" smtClean="0">
                <a:solidFill>
                  <a:srgbClr val="7030A0"/>
                </a:solidFill>
              </a:rPr>
              <a:t>لم يهتم(</a:t>
            </a:r>
            <a:r>
              <a:rPr lang="ar-SA" dirty="0" err="1" smtClean="0">
                <a:solidFill>
                  <a:srgbClr val="FF0000"/>
                </a:solidFill>
              </a:rPr>
              <a:t>ميكوموتو</a:t>
            </a:r>
            <a:r>
              <a:rPr lang="ar-SA" dirty="0" smtClean="0">
                <a:solidFill>
                  <a:srgbClr val="7030A0"/>
                </a:solidFill>
              </a:rPr>
              <a:t>) بما تنبأ به الناس عن إخفاقه،ورفض قول من قال:إن تلك إذا نجحت كفكره فإنها لن تنجح كصناعه وتجاره.لم يهتم بكل هذه الأقوال وقال لنفسه: اصبر، ولا تستسلم ، ولتعتمد على التجربة والسؤال</a:t>
            </a:r>
          </a:p>
          <a:p>
            <a:pPr>
              <a:buNone/>
            </a:pPr>
            <a:r>
              <a:rPr lang="ar-SA" dirty="0" smtClean="0">
                <a:solidFill>
                  <a:srgbClr val="7030A0"/>
                </a:solidFill>
              </a:rPr>
              <a:t>والعمل الدؤوب حتى تثبت </a:t>
            </a:r>
            <a:r>
              <a:rPr lang="ar-SA" dirty="0" smtClean="0">
                <a:solidFill>
                  <a:srgbClr val="7030A0"/>
                </a:solidFill>
              </a:rPr>
              <a:t>ما تعتقد </a:t>
            </a:r>
            <a:r>
              <a:rPr lang="ar-SA" dirty="0" smtClean="0">
                <a:solidFill>
                  <a:srgbClr val="7030A0"/>
                </a:solidFill>
              </a:rPr>
              <a:t>أنه</a:t>
            </a:r>
          </a:p>
          <a:p>
            <a:pPr>
              <a:buNone/>
            </a:pPr>
            <a:r>
              <a:rPr lang="ar-SA" dirty="0" smtClean="0">
                <a:solidFill>
                  <a:srgbClr val="7030A0"/>
                </a:solidFill>
              </a:rPr>
              <a:t>صحيح.</a:t>
            </a:r>
          </a:p>
          <a:p>
            <a:endParaRPr lang="ar-SA" dirty="0">
              <a:solidFill>
                <a:srgbClr val="7030A0"/>
              </a:solidFill>
            </a:endParaRPr>
          </a:p>
        </p:txBody>
      </p:sp>
      <p:pic>
        <p:nvPicPr>
          <p:cNvPr id="6" name="صورة 5" descr="pearl.gif"/>
          <p:cNvPicPr>
            <a:picLocks noChangeAspect="1"/>
          </p:cNvPicPr>
          <p:nvPr/>
        </p:nvPicPr>
        <p:blipFill>
          <a:blip r:embed="rId3" cstate="print"/>
          <a:stretch>
            <a:fillRect/>
          </a:stretch>
        </p:blipFill>
        <p:spPr>
          <a:xfrm>
            <a:off x="539552" y="4725144"/>
            <a:ext cx="2819400" cy="1762125"/>
          </a:xfrm>
          <a:prstGeom prst="rect">
            <a:avLst/>
          </a:prstGeom>
        </p:spPr>
      </p:pic>
    </p:spTree>
  </p:cSld>
  <p:clrMapOvr>
    <a:masterClrMapping/>
  </p:clrMapOvr>
  <p:transition>
    <p:wedge/>
    <p:sndAc>
      <p:stSnd>
        <p:snd r:embed="rId2" name="laser.wav"/>
      </p:stSnd>
    </p:sndAc>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746</TotalTime>
  <Words>1211</Words>
  <Application>Microsoft Office PowerPoint</Application>
  <PresentationFormat>عرض على الشاشة (3:4)‏</PresentationFormat>
  <Paragraphs>181</Paragraphs>
  <Slides>30</Slides>
  <Notes>1</Notes>
  <HiddenSlides>0</HiddenSlides>
  <MMClips>0</MMClips>
  <ScaleCrop>false</ScaleCrop>
  <HeadingPairs>
    <vt:vector size="6" baseType="variant">
      <vt:variant>
        <vt:lpstr>سمة</vt:lpstr>
      </vt:variant>
      <vt:variant>
        <vt:i4>1</vt:i4>
      </vt:variant>
      <vt:variant>
        <vt:lpstr>خوادم OLE مضمنة</vt:lpstr>
      </vt:variant>
      <vt:variant>
        <vt:i4>1</vt:i4>
      </vt:variant>
      <vt:variant>
        <vt:lpstr>عناوين الشرائح</vt:lpstr>
      </vt:variant>
      <vt:variant>
        <vt:i4>30</vt:i4>
      </vt:variant>
    </vt:vector>
  </HeadingPairs>
  <TitlesOfParts>
    <vt:vector size="32" baseType="lpstr">
      <vt:lpstr>سمة Office</vt:lpstr>
      <vt:lpstr>Package</vt:lpstr>
      <vt:lpstr>الشريحة 1</vt:lpstr>
      <vt:lpstr>الشريحة 2</vt:lpstr>
      <vt:lpstr>زراعة اللؤلؤ</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(صور توضح طريقة زراعة اللؤلؤ )</vt:lpstr>
      <vt:lpstr>(داخل البحر)</vt:lpstr>
      <vt:lpstr>(حمل المحار بشبكة خاصة)</vt:lpstr>
      <vt:lpstr>(استخراج اللؤلؤ من المحار)</vt:lpstr>
      <vt:lpstr>(العمل على اللؤلؤ)</vt:lpstr>
      <vt:lpstr>(الخطوة الأخيرة في تنظيف اللؤلؤ)</vt:lpstr>
      <vt:lpstr>(صوره توضح اللؤلؤ بعد تنظيفه)</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win 7</dc:creator>
  <cp:lastModifiedBy>cgc</cp:lastModifiedBy>
  <cp:revision>71</cp:revision>
  <dcterms:created xsi:type="dcterms:W3CDTF">2011-04-07T09:36:07Z</dcterms:created>
  <dcterms:modified xsi:type="dcterms:W3CDTF">2011-05-01T17:08:43Z</dcterms:modified>
</cp:coreProperties>
</file>