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28581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0622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4060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17548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03132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6803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395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62109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4047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7417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23492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99BD6-F3BE-42C6-80D7-F99BFD3B60B6}" type="datetimeFigureOut">
              <a:rPr lang="ar-SA" smtClean="0"/>
              <a:t>24/12/32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E139C-6AD6-4A8B-8366-9DE0D52F69B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8073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Group 2"/>
          <p:cNvGraphicFramePr>
            <a:graphicFrameLocks noGrp="1"/>
          </p:cNvGraphicFramePr>
          <p:nvPr/>
        </p:nvGraphicFramePr>
        <p:xfrm>
          <a:off x="179388" y="188913"/>
          <a:ext cx="8820150" cy="1898968"/>
        </p:xfrm>
        <a:graphic>
          <a:graphicData uri="http://schemas.openxmlformats.org/drawingml/2006/table">
            <a:tbl>
              <a:tblPr rtl="1"/>
              <a:tblGrid>
                <a:gridCol w="2940050"/>
                <a:gridCol w="2940050"/>
                <a:gridCol w="2940050"/>
              </a:tblGrid>
              <a:tr h="649288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أ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ب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ج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            </a:t>
                      </a: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نور ساطع .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قم             وفّه التبجيلا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التّنظيم                نافع 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             أشعّة حارة .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القراءة مفيدة               .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          ذيل طويل .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       العربية قواعد .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          هيبة و سكون .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حدّد وقتاً           .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F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7776" name="Text Box 16"/>
          <p:cNvSpPr txBox="1">
            <a:spLocks noChangeArrowheads="1"/>
          </p:cNvSpPr>
          <p:nvPr/>
        </p:nvSpPr>
        <p:spPr bwMode="auto">
          <a:xfrm>
            <a:off x="8459788" y="908050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77" name="Text Box 17"/>
          <p:cNvSpPr txBox="1">
            <a:spLocks noChangeArrowheads="1"/>
          </p:cNvSpPr>
          <p:nvPr/>
        </p:nvSpPr>
        <p:spPr bwMode="auto">
          <a:xfrm>
            <a:off x="8170863" y="1281113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78" name="Text Box 18"/>
          <p:cNvSpPr txBox="1">
            <a:spLocks noChangeArrowheads="1"/>
          </p:cNvSpPr>
          <p:nvPr/>
        </p:nvSpPr>
        <p:spPr bwMode="auto">
          <a:xfrm>
            <a:off x="7451725" y="1281113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لمعلم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79" name="Text Box 19"/>
          <p:cNvSpPr txBox="1">
            <a:spLocks noChangeArrowheads="1"/>
          </p:cNvSpPr>
          <p:nvPr/>
        </p:nvSpPr>
        <p:spPr bwMode="auto">
          <a:xfrm>
            <a:off x="7451725" y="1685925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80" name="Text Box 20"/>
          <p:cNvSpPr txBox="1">
            <a:spLocks noChangeArrowheads="1"/>
          </p:cNvSpPr>
          <p:nvPr/>
        </p:nvSpPr>
        <p:spPr bwMode="auto">
          <a:xfrm>
            <a:off x="6732588" y="1685925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لـوقت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81" name="Text Box 21"/>
          <p:cNvSpPr txBox="1">
            <a:spLocks noChangeArrowheads="1"/>
          </p:cNvSpPr>
          <p:nvPr/>
        </p:nvSpPr>
        <p:spPr bwMode="auto">
          <a:xfrm>
            <a:off x="7791450" y="925513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لـقمـر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82" name="Text Box 22"/>
          <p:cNvSpPr txBox="1">
            <a:spLocks noChangeArrowheads="1"/>
          </p:cNvSpPr>
          <p:nvPr/>
        </p:nvSpPr>
        <p:spPr bwMode="auto">
          <a:xfrm>
            <a:off x="5507038" y="836613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83" name="Text Box 23"/>
          <p:cNvSpPr txBox="1">
            <a:spLocks noChangeArrowheads="1"/>
          </p:cNvSpPr>
          <p:nvPr/>
        </p:nvSpPr>
        <p:spPr bwMode="auto">
          <a:xfrm>
            <a:off x="4643438" y="836613"/>
            <a:ext cx="12239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لشّمس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84" name="Text Box 24"/>
          <p:cNvSpPr txBox="1">
            <a:spLocks noChangeArrowheads="1"/>
          </p:cNvSpPr>
          <p:nvPr/>
        </p:nvSpPr>
        <p:spPr bwMode="auto">
          <a:xfrm>
            <a:off x="3851275" y="1209675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85" name="Text Box 25"/>
          <p:cNvSpPr txBox="1">
            <a:spLocks noChangeArrowheads="1"/>
          </p:cNvSpPr>
          <p:nvPr/>
        </p:nvSpPr>
        <p:spPr bwMode="auto">
          <a:xfrm>
            <a:off x="3132138" y="1209675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لتّلميذ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86" name="Text Box 26"/>
          <p:cNvSpPr txBox="1">
            <a:spLocks noChangeArrowheads="1"/>
          </p:cNvSpPr>
          <p:nvPr/>
        </p:nvSpPr>
        <p:spPr bwMode="auto">
          <a:xfrm>
            <a:off x="5440363" y="1528763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87" name="Text Box 27"/>
          <p:cNvSpPr txBox="1">
            <a:spLocks noChangeArrowheads="1"/>
          </p:cNvSpPr>
          <p:nvPr/>
        </p:nvSpPr>
        <p:spPr bwMode="auto">
          <a:xfrm>
            <a:off x="4721225" y="1528763"/>
            <a:ext cx="1079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لثّعلب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88" name="Text Box 28"/>
          <p:cNvSpPr txBox="1">
            <a:spLocks noChangeArrowheads="1"/>
          </p:cNvSpPr>
          <p:nvPr/>
        </p:nvSpPr>
        <p:spPr bwMode="auto">
          <a:xfrm>
            <a:off x="2554288" y="849313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89" name="Text Box 29"/>
          <p:cNvSpPr txBox="1">
            <a:spLocks noChangeArrowheads="1"/>
          </p:cNvSpPr>
          <p:nvPr/>
        </p:nvSpPr>
        <p:spPr bwMode="auto">
          <a:xfrm>
            <a:off x="2119313" y="849313"/>
            <a:ext cx="7191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ـّغة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90" name="Text Box 30"/>
          <p:cNvSpPr txBox="1">
            <a:spLocks noChangeArrowheads="1"/>
          </p:cNvSpPr>
          <p:nvPr/>
        </p:nvSpPr>
        <p:spPr bwMode="auto">
          <a:xfrm>
            <a:off x="2509838" y="1196975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91" name="Text Box 31"/>
          <p:cNvSpPr txBox="1">
            <a:spLocks noChangeArrowheads="1"/>
          </p:cNvSpPr>
          <p:nvPr/>
        </p:nvSpPr>
        <p:spPr bwMode="auto">
          <a:xfrm>
            <a:off x="2124075" y="12192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يل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92" name="Text Box 32"/>
          <p:cNvSpPr txBox="1">
            <a:spLocks noChangeArrowheads="1"/>
          </p:cNvSpPr>
          <p:nvPr/>
        </p:nvSpPr>
        <p:spPr bwMode="auto">
          <a:xfrm>
            <a:off x="1474788" y="1557338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99FF"/>
                </a:solidFill>
                <a:latin typeface="Times New Roman" pitchFamily="18" charset="0"/>
                <a:cs typeface="Tahoma" pitchFamily="34" charset="0"/>
              </a:rPr>
              <a:t>لـ</a:t>
            </a:r>
            <a:endParaRPr kumimoji="1" lang="en-US" sz="2000" b="1">
              <a:solidFill>
                <a:srgbClr val="FF99FF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93" name="Text Box 33"/>
          <p:cNvSpPr txBox="1">
            <a:spLocks noChangeArrowheads="1"/>
          </p:cNvSpPr>
          <p:nvPr/>
        </p:nvSpPr>
        <p:spPr bwMode="auto">
          <a:xfrm>
            <a:off x="1044575" y="1557338"/>
            <a:ext cx="790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66CCFF"/>
                </a:solidFill>
                <a:latin typeface="Tahoma" pitchFamily="34" charset="0"/>
                <a:cs typeface="Tahoma" pitchFamily="34" charset="0"/>
              </a:rPr>
              <a:t>ـعب</a:t>
            </a:r>
            <a:endParaRPr kumimoji="1" lang="en-US" sz="2000" b="1">
              <a:solidFill>
                <a:srgbClr val="66CC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794" name="Text Box 34"/>
          <p:cNvSpPr txBox="1">
            <a:spLocks noChangeArrowheads="1"/>
          </p:cNvSpPr>
          <p:nvPr/>
        </p:nvSpPr>
        <p:spPr bwMode="auto">
          <a:xfrm>
            <a:off x="2405063" y="858838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لّـ</a:t>
            </a:r>
            <a:endParaRPr kumimoji="1" lang="en-US" sz="2000" b="1">
              <a:solidFill>
                <a:srgbClr val="FFFF00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95" name="Text Box 35"/>
          <p:cNvSpPr txBox="1">
            <a:spLocks noChangeArrowheads="1"/>
          </p:cNvSpPr>
          <p:nvPr/>
        </p:nvSpPr>
        <p:spPr bwMode="auto">
          <a:xfrm>
            <a:off x="2387600" y="1206500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لّـ</a:t>
            </a:r>
            <a:endParaRPr kumimoji="1" lang="en-US" sz="2000" b="1">
              <a:solidFill>
                <a:srgbClr val="FFFF00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96" name="Text Box 36"/>
          <p:cNvSpPr txBox="1">
            <a:spLocks noChangeArrowheads="1"/>
          </p:cNvSpPr>
          <p:nvPr/>
        </p:nvSpPr>
        <p:spPr bwMode="auto">
          <a:xfrm>
            <a:off x="1403350" y="1557338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0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لـّ</a:t>
            </a:r>
            <a:endParaRPr kumimoji="1" lang="en-US" sz="2000" b="1">
              <a:solidFill>
                <a:srgbClr val="FFFF00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97" name="Text Box 37"/>
          <p:cNvSpPr txBox="1">
            <a:spLocks noChangeArrowheads="1"/>
          </p:cNvSpPr>
          <p:nvPr/>
        </p:nvSpPr>
        <p:spPr bwMode="auto">
          <a:xfrm>
            <a:off x="2484438" y="2420938"/>
            <a:ext cx="48244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 dirty="0">
                <a:latin typeface="Times New Roman" pitchFamily="18" charset="0"/>
                <a:cs typeface="Tahoma" pitchFamily="34" charset="0"/>
              </a:rPr>
              <a:t>كم لام في الكلمة ؟</a:t>
            </a:r>
            <a:endParaRPr kumimoji="1" lang="en-US" sz="2400" dirty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98" name="Text Box 38"/>
          <p:cNvSpPr txBox="1">
            <a:spLocks noChangeArrowheads="1"/>
          </p:cNvSpPr>
          <p:nvPr/>
        </p:nvSpPr>
        <p:spPr bwMode="auto">
          <a:xfrm>
            <a:off x="250825" y="2997200"/>
            <a:ext cx="7058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 dirty="0">
                <a:latin typeface="Times New Roman" pitchFamily="18" charset="0"/>
                <a:cs typeface="Tahoma" pitchFamily="34" charset="0"/>
              </a:rPr>
              <a:t>ماذا نسمي اللام الأولى ؟ و ماذا نسمي اللام الثانية ؟</a:t>
            </a:r>
            <a:endParaRPr kumimoji="1" lang="en-US" sz="2400" dirty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799" name="Text Box 39"/>
          <p:cNvSpPr txBox="1">
            <a:spLocks noChangeArrowheads="1"/>
          </p:cNvSpPr>
          <p:nvPr/>
        </p:nvSpPr>
        <p:spPr bwMode="auto">
          <a:xfrm>
            <a:off x="468313" y="3644900"/>
            <a:ext cx="6840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 dirty="0">
                <a:latin typeface="Times New Roman" pitchFamily="18" charset="0"/>
                <a:cs typeface="Tahoma" pitchFamily="34" charset="0"/>
              </a:rPr>
              <a:t>ما الذي حُذف من الكلمة بعد دخول لام الجر عليها  ؟</a:t>
            </a:r>
            <a:endParaRPr kumimoji="1" lang="en-US" sz="2400" dirty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7800" name="Text Box 40"/>
          <p:cNvSpPr txBox="1">
            <a:spLocks noChangeArrowheads="1"/>
          </p:cNvSpPr>
          <p:nvPr/>
        </p:nvSpPr>
        <p:spPr bwMode="auto">
          <a:xfrm>
            <a:off x="611188" y="4652963"/>
            <a:ext cx="655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 dirty="0">
                <a:latin typeface="Times New Roman" pitchFamily="18" charset="0"/>
                <a:cs typeface="Tahoma" pitchFamily="34" charset="0"/>
              </a:rPr>
              <a:t>اذكر اللامات التي دخلت على هذه الكلمة ؟</a:t>
            </a:r>
            <a:endParaRPr kumimoji="1" lang="en-US" sz="2400" dirty="0">
              <a:latin typeface="Times New Roman" pitchFamily="18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48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7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7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7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17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7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7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7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17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17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17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17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7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17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361 0.23041 " pathEditMode="relative" ptsTypes="AA">
                                      <p:cBhvr>
                                        <p:cTn id="74" dur="2000" fill="hold"/>
                                        <p:tgtEl>
                                          <p:spTgt spid="1177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361 0.23041 " pathEditMode="relative" ptsTypes="AA">
                                      <p:cBhvr>
                                        <p:cTn id="76" dur="2000" fill="hold"/>
                                        <p:tgtEl>
                                          <p:spTgt spid="1177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4461 L 0.3033 0.40097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17818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4461 L 0.3033 0.40097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178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3785 0.58702 " pathEditMode="relative" ptsTypes="AA">
                                      <p:cBhvr>
                                        <p:cTn id="142" dur="2000" fill="hold"/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3785 0.58702 " pathEditMode="relative" ptsTypes="AA">
                                      <p:cBhvr>
                                        <p:cTn id="144" dur="2000" fill="hold"/>
                                        <p:tgtEl>
                                          <p:spTgt spid="1177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3785 0.58702 " pathEditMode="relative" ptsTypes="AA">
                                      <p:cBhvr>
                                        <p:cTn id="146" dur="2000" fill="hold"/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117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11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repeatCount="2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117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6" grpId="0" build="allAtOnce"/>
      <p:bldP spid="117776" grpId="1" build="allAtOnce"/>
      <p:bldP spid="117777" grpId="0"/>
      <p:bldP spid="117778" grpId="0"/>
      <p:bldP spid="117779" grpId="0"/>
      <p:bldP spid="117780" grpId="0"/>
      <p:bldP spid="117781" grpId="0"/>
      <p:bldP spid="117781" grpId="1"/>
      <p:bldP spid="117782" grpId="0"/>
      <p:bldP spid="117783" grpId="0"/>
      <p:bldP spid="117783" grpId="1"/>
      <p:bldP spid="117784" grpId="0"/>
      <p:bldP spid="117785" grpId="0"/>
      <p:bldP spid="117786" grpId="0"/>
      <p:bldP spid="117787" grpId="0"/>
      <p:bldP spid="117788" grpId="0"/>
      <p:bldP spid="117788" grpId="1"/>
      <p:bldP spid="117789" grpId="0"/>
      <p:bldP spid="117789" grpId="1"/>
      <p:bldP spid="117790" grpId="0"/>
      <p:bldP spid="117791" grpId="0"/>
      <p:bldP spid="117792" grpId="0"/>
      <p:bldP spid="117793" grpId="0"/>
      <p:bldP spid="117794" grpId="0"/>
      <p:bldP spid="117794" grpId="1"/>
      <p:bldP spid="117795" grpId="0"/>
      <p:bldP spid="117796" grpId="0"/>
      <p:bldP spid="117797" grpId="0"/>
      <p:bldP spid="117797" grpId="1"/>
      <p:bldP spid="117797" grpId="2"/>
      <p:bldP spid="117798" grpId="0"/>
      <p:bldP spid="117798" grpId="1"/>
      <p:bldP spid="117798" grpId="2"/>
      <p:bldP spid="117799" grpId="0"/>
      <p:bldP spid="117799" grpId="1"/>
      <p:bldP spid="117799" grpId="2"/>
      <p:bldP spid="1178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Group 2"/>
          <p:cNvGraphicFramePr>
            <a:graphicFrameLocks noGrp="1"/>
          </p:cNvGraphicFramePr>
          <p:nvPr/>
        </p:nvGraphicFramePr>
        <p:xfrm>
          <a:off x="212725" y="111125"/>
          <a:ext cx="8820150" cy="5997956"/>
        </p:xfrm>
        <a:graphic>
          <a:graphicData uri="http://schemas.openxmlformats.org/drawingml/2006/table">
            <a:tbl>
              <a:tblPr rtl="1"/>
              <a:tblGrid>
                <a:gridCol w="1284287"/>
                <a:gridCol w="1458913"/>
                <a:gridCol w="1735137"/>
                <a:gridCol w="4341813"/>
              </a:tblGrid>
              <a:tr h="13652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الكلمة 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الكلمة مع (ال)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الكلمة مع اللام المكسورة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FF33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ما حدث في الكلمة بعد دخول اللام المكسورة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FF33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52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وقت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معلّم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CC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52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تلميذ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ثعلب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CC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5250"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ليـل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ar-S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CC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لعـب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99CC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ar-SA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ar-SA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ar-SA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Tx/>
                        <a:buNone/>
                        <a:tabLst/>
                      </a:pPr>
                      <a:endParaRPr kumimoji="0" lang="ar-SA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0000"/>
                        <a:buFontTx/>
                        <a:buNone/>
                        <a:tabLst/>
                      </a:pPr>
                      <a:r>
                        <a:rPr kumimoji="0" lang="ar-SA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ar-SA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8813" name="Text Box 29"/>
          <p:cNvSpPr txBox="1">
            <a:spLocks noChangeArrowheads="1"/>
          </p:cNvSpPr>
          <p:nvPr/>
        </p:nvSpPr>
        <p:spPr bwMode="auto">
          <a:xfrm>
            <a:off x="6516688" y="215741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ال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معلم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14" name="Text Box 30"/>
          <p:cNvSpPr txBox="1">
            <a:spLocks noChangeArrowheads="1"/>
          </p:cNvSpPr>
          <p:nvPr/>
        </p:nvSpPr>
        <p:spPr bwMode="auto">
          <a:xfrm>
            <a:off x="6443663" y="165258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ال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وقت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15" name="Text Box 31"/>
          <p:cNvSpPr txBox="1">
            <a:spLocks noChangeArrowheads="1"/>
          </p:cNvSpPr>
          <p:nvPr/>
        </p:nvSpPr>
        <p:spPr bwMode="auto">
          <a:xfrm>
            <a:off x="6494463" y="3016250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ال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تّلميذ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16" name="Text Box 32"/>
          <p:cNvSpPr txBox="1">
            <a:spLocks noChangeArrowheads="1"/>
          </p:cNvSpPr>
          <p:nvPr/>
        </p:nvSpPr>
        <p:spPr bwMode="auto">
          <a:xfrm>
            <a:off x="6492875" y="352583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ال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ثّعلب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17" name="Text Box 33"/>
          <p:cNvSpPr txBox="1">
            <a:spLocks noChangeArrowheads="1"/>
          </p:cNvSpPr>
          <p:nvPr/>
        </p:nvSpPr>
        <p:spPr bwMode="auto">
          <a:xfrm>
            <a:off x="6543675" y="4965700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ال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لّعب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18" name="Text Box 34"/>
          <p:cNvSpPr txBox="1">
            <a:spLocks noChangeArrowheads="1"/>
          </p:cNvSpPr>
          <p:nvPr/>
        </p:nvSpPr>
        <p:spPr bwMode="auto">
          <a:xfrm>
            <a:off x="6494463" y="438943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ال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لّيل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19" name="Text Box 35"/>
          <p:cNvSpPr txBox="1">
            <a:spLocks noChangeArrowheads="1"/>
          </p:cNvSpPr>
          <p:nvPr/>
        </p:nvSpPr>
        <p:spPr bwMode="auto">
          <a:xfrm>
            <a:off x="5003800" y="165258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وقت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0" name="Text Box 36"/>
          <p:cNvSpPr txBox="1">
            <a:spLocks noChangeArrowheads="1"/>
          </p:cNvSpPr>
          <p:nvPr/>
        </p:nvSpPr>
        <p:spPr bwMode="auto">
          <a:xfrm>
            <a:off x="4932363" y="215741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معلم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1" name="Text Box 37"/>
          <p:cNvSpPr txBox="1">
            <a:spLocks noChangeArrowheads="1"/>
          </p:cNvSpPr>
          <p:nvPr/>
        </p:nvSpPr>
        <p:spPr bwMode="auto">
          <a:xfrm>
            <a:off x="5003800" y="3021013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تّلميذ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2" name="Text Box 38"/>
          <p:cNvSpPr txBox="1">
            <a:spLocks noChangeArrowheads="1"/>
          </p:cNvSpPr>
          <p:nvPr/>
        </p:nvSpPr>
        <p:spPr bwMode="auto">
          <a:xfrm>
            <a:off x="5003800" y="350043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ثّعلب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3" name="Text Box 39"/>
          <p:cNvSpPr txBox="1">
            <a:spLocks noChangeArrowheads="1"/>
          </p:cNvSpPr>
          <p:nvPr/>
        </p:nvSpPr>
        <p:spPr bwMode="auto">
          <a:xfrm>
            <a:off x="5003800" y="4389438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لّيل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4" name="Text Box 40"/>
          <p:cNvSpPr txBox="1">
            <a:spLocks noChangeArrowheads="1"/>
          </p:cNvSpPr>
          <p:nvPr/>
        </p:nvSpPr>
        <p:spPr bwMode="auto">
          <a:xfrm>
            <a:off x="5003800" y="4965700"/>
            <a:ext cx="1152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لّعب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5" name="Text Box 41"/>
          <p:cNvSpPr txBox="1">
            <a:spLocks noChangeArrowheads="1"/>
          </p:cNvSpPr>
          <p:nvPr/>
        </p:nvSpPr>
        <p:spPr bwMode="auto">
          <a:xfrm>
            <a:off x="250825" y="1501775"/>
            <a:ext cx="43211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ar-SA" sz="2400" b="1">
                <a:latin typeface="Times New Roman" pitchFamily="18" charset="0"/>
                <a:cs typeface="Tahoma" pitchFamily="34" charset="0"/>
              </a:rPr>
              <a:t>* حُذفت همزة ( ال ) القمرية و اتصلت اللام المكسورة بلام  ال: ( </a:t>
            </a: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وقت  ــ  </a:t>
            </a: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معلّم )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6" name="Text Box 42"/>
          <p:cNvSpPr txBox="1">
            <a:spLocks noChangeArrowheads="1"/>
          </p:cNvSpPr>
          <p:nvPr/>
        </p:nvSpPr>
        <p:spPr bwMode="auto">
          <a:xfrm>
            <a:off x="-36513" y="2852738"/>
            <a:ext cx="4572001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ar-SA" sz="2400" b="1">
                <a:latin typeface="Times New Roman" pitchFamily="18" charset="0"/>
                <a:cs typeface="Tahoma" pitchFamily="34" charset="0"/>
              </a:rPr>
              <a:t>* حُذفت همزة ( ال ) </a:t>
            </a:r>
            <a:r>
              <a:rPr lang="ar-SA" sz="2000" b="1">
                <a:latin typeface="Times New Roman" pitchFamily="18" charset="0"/>
                <a:cs typeface="Tahoma" pitchFamily="34" charset="0"/>
              </a:rPr>
              <a:t>الشّمسية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 و اتصلت اللام المكسورة بلام  ال: ( </a:t>
            </a: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تّلميذ  ــ  </a:t>
            </a: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ثّعلب ) .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8827" name="Text Box 43"/>
          <p:cNvSpPr txBox="1">
            <a:spLocks noChangeArrowheads="1"/>
          </p:cNvSpPr>
          <p:nvPr/>
        </p:nvSpPr>
        <p:spPr bwMode="auto">
          <a:xfrm>
            <a:off x="107950" y="4198938"/>
            <a:ext cx="4392613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ar-SA" sz="2400" b="1">
                <a:latin typeface="Times New Roman" pitchFamily="18" charset="0"/>
                <a:cs typeface="Tahoma" pitchFamily="34" charset="0"/>
              </a:rPr>
              <a:t>حُذفت ( ال ) الشّمسية بكاملها واتصلت اللام المكسورة بلام  الكلمة المشدّدة : </a:t>
            </a:r>
          </a:p>
          <a:p>
            <a:r>
              <a:rPr lang="ar-SA" sz="2400" b="1">
                <a:latin typeface="Times New Roman" pitchFamily="18" charset="0"/>
                <a:cs typeface="Tahoma" pitchFamily="34" charset="0"/>
              </a:rPr>
              <a:t>      ( </a:t>
            </a: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وقت  ــ  </a:t>
            </a:r>
            <a:r>
              <a:rPr lang="ar-SA" sz="2400" b="1">
                <a:solidFill>
                  <a:srgbClr val="00FFFF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</a:t>
            </a:r>
            <a:r>
              <a:rPr lang="ar-SA" sz="2400" b="1">
                <a:latin typeface="Times New Roman" pitchFamily="18" charset="0"/>
                <a:cs typeface="Tahoma" pitchFamily="34" charset="0"/>
              </a:rPr>
              <a:t>معلّم ) .</a:t>
            </a:r>
            <a:endParaRPr lang="en-US" sz="2400" b="1">
              <a:latin typeface="Times New Roman" pitchFamily="18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19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8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8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1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8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8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8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8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8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8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8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8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8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18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3" dur="500"/>
                                        <p:tgtEl>
                                          <p:spTgt spid="118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8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8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8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8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8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8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8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8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8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8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18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13" grpId="0"/>
      <p:bldP spid="118814" grpId="0"/>
      <p:bldP spid="118815" grpId="0"/>
      <p:bldP spid="118816" grpId="0"/>
      <p:bldP spid="118817" grpId="0"/>
      <p:bldP spid="118818" grpId="0"/>
      <p:bldP spid="118819" grpId="0"/>
      <p:bldP spid="118820" grpId="0"/>
      <p:bldP spid="118821" grpId="0"/>
      <p:bldP spid="118822" grpId="0"/>
      <p:bldP spid="118823" grpId="0"/>
      <p:bldP spid="118824" grpId="0"/>
      <p:bldP spid="118825" grpId="0"/>
      <p:bldP spid="118826" grpId="0"/>
      <p:bldP spid="1188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5292725" y="549275"/>
            <a:ext cx="3311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إذا دخلت اللام المكسورة   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8243888" y="2276475"/>
            <a:ext cx="576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99FF33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99FF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4678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على كلمة مبدوءة بـ ( ال ) القمرية 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6156325" y="2060575"/>
            <a:ext cx="1366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CCCC"/>
                </a:solidFill>
                <a:latin typeface="Tahoma" pitchFamily="34" charset="0"/>
                <a:cs typeface="Tahoma" pitchFamily="34" charset="0"/>
              </a:rPr>
              <a:t>لْكتاب</a:t>
            </a:r>
            <a:endParaRPr kumimoji="1" lang="en-US" sz="3200">
              <a:solidFill>
                <a:srgbClr val="FFCC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5940425" y="1027113"/>
            <a:ext cx="2805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أو ( ال ) الشّمسية : 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6011863" y="2781300"/>
            <a:ext cx="18002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CCCC"/>
                </a:solidFill>
                <a:latin typeface="Times New Roman" pitchFamily="18" charset="0"/>
                <a:cs typeface="Tahoma" pitchFamily="34" charset="0"/>
              </a:rPr>
              <a:t>لسّفينة</a:t>
            </a:r>
            <a:endParaRPr kumimoji="1" lang="en-US" sz="3200">
              <a:solidFill>
                <a:srgbClr val="FFCCCC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16" name="Text Box 8"/>
          <p:cNvSpPr txBox="1">
            <a:spLocks noChangeArrowheads="1"/>
          </p:cNvSpPr>
          <p:nvPr/>
        </p:nvSpPr>
        <p:spPr bwMode="auto">
          <a:xfrm>
            <a:off x="7308850" y="2060575"/>
            <a:ext cx="3063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ar-SA" sz="3200">
                <a:solidFill>
                  <a:srgbClr val="FFCCCC"/>
                </a:solidFill>
                <a:latin typeface="Times New Roman" pitchFamily="18" charset="0"/>
                <a:cs typeface="Tahoma" pitchFamily="34" charset="0"/>
              </a:rPr>
              <a:t>ا</a:t>
            </a:r>
            <a:endParaRPr kumimoji="1" lang="en-US" sz="3200">
              <a:solidFill>
                <a:srgbClr val="FFCCCC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7618413" y="2755900"/>
            <a:ext cx="3063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ar-SA" sz="3200">
                <a:solidFill>
                  <a:srgbClr val="FFCCCC"/>
                </a:solidFill>
                <a:latin typeface="Times New Roman" pitchFamily="18" charset="0"/>
                <a:cs typeface="Tahoma" pitchFamily="34" charset="0"/>
              </a:rPr>
              <a:t>ا</a:t>
            </a:r>
            <a:endParaRPr kumimoji="1" lang="en-US" sz="3200">
              <a:solidFill>
                <a:srgbClr val="FFCCCC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18" name="Text Box 10"/>
          <p:cNvSpPr txBox="1">
            <a:spLocks noChangeArrowheads="1"/>
          </p:cNvSpPr>
          <p:nvPr/>
        </p:nvSpPr>
        <p:spPr bwMode="auto">
          <a:xfrm>
            <a:off x="323850" y="1027113"/>
            <a:ext cx="5757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  تحذف همزة (ال ) وتتصل اللام المكسورة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19" name="Text Box 11"/>
          <p:cNvSpPr txBox="1">
            <a:spLocks noChangeArrowheads="1"/>
          </p:cNvSpPr>
          <p:nvPr/>
        </p:nvSpPr>
        <p:spPr bwMode="auto">
          <a:xfrm>
            <a:off x="3278188" y="1458913"/>
            <a:ext cx="5757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  بلام (ال ) ، و تكتب الكلمة بلامين .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20" name="Text Box 12"/>
          <p:cNvSpPr txBox="1">
            <a:spLocks noChangeArrowheads="1"/>
          </p:cNvSpPr>
          <p:nvPr/>
        </p:nvSpPr>
        <p:spPr bwMode="auto">
          <a:xfrm>
            <a:off x="8243888" y="2279650"/>
            <a:ext cx="576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99FF33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99FF33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21" name="Text Box 13"/>
          <p:cNvSpPr txBox="1">
            <a:spLocks noChangeArrowheads="1"/>
          </p:cNvSpPr>
          <p:nvPr/>
        </p:nvSpPr>
        <p:spPr bwMode="auto">
          <a:xfrm>
            <a:off x="8243888" y="6089650"/>
            <a:ext cx="576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99FFCC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99FF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9822" name="Text Box 14"/>
          <p:cNvSpPr txBox="1">
            <a:spLocks noChangeArrowheads="1"/>
          </p:cNvSpPr>
          <p:nvPr/>
        </p:nvSpPr>
        <p:spPr bwMode="auto">
          <a:xfrm>
            <a:off x="4500563" y="6018213"/>
            <a:ext cx="18002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CCCC"/>
                </a:solidFill>
                <a:latin typeface="Times New Roman" pitchFamily="18" charset="0"/>
                <a:cs typeface="Tahoma" pitchFamily="34" charset="0"/>
              </a:rPr>
              <a:t> </a:t>
            </a:r>
            <a:r>
              <a:rPr kumimoji="1" lang="ar-SA" sz="3200">
                <a:solidFill>
                  <a:srgbClr val="FFFF00"/>
                </a:solidFill>
                <a:latin typeface="Times New Roman" pitchFamily="18" charset="0"/>
                <a:cs typeface="Tahoma" pitchFamily="34" charset="0"/>
              </a:rPr>
              <a:t>لـ</a:t>
            </a:r>
            <a:r>
              <a:rPr kumimoji="1" lang="ar-SA" sz="3200">
                <a:solidFill>
                  <a:srgbClr val="FFCCCC"/>
                </a:solidFill>
                <a:latin typeface="Times New Roman" pitchFamily="18" charset="0"/>
                <a:cs typeface="Tahoma" pitchFamily="34" charset="0"/>
              </a:rPr>
              <a:t>ـقــاء </a:t>
            </a:r>
            <a:endParaRPr kumimoji="1" lang="en-US" sz="3200">
              <a:solidFill>
                <a:srgbClr val="FFCCCC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23" name="Text Box 15"/>
          <p:cNvSpPr txBox="1">
            <a:spLocks noChangeArrowheads="1"/>
          </p:cNvSpPr>
          <p:nvPr/>
        </p:nvSpPr>
        <p:spPr bwMode="auto">
          <a:xfrm>
            <a:off x="323850" y="3763963"/>
            <a:ext cx="84232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600">
                <a:latin typeface="Times New Roman" pitchFamily="18" charset="0"/>
                <a:cs typeface="Tahoma" pitchFamily="34" charset="0"/>
              </a:rPr>
              <a:t>و إذا كانت الكلمة المبدوءة بـ ( ال ) الشّمسية أولها لام </a:t>
            </a:r>
            <a:endParaRPr kumimoji="1" lang="en-US" sz="26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24" name="Text Box 16"/>
          <p:cNvSpPr txBox="1">
            <a:spLocks noChangeArrowheads="1"/>
          </p:cNvSpPr>
          <p:nvPr/>
        </p:nvSpPr>
        <p:spPr bwMode="auto">
          <a:xfrm>
            <a:off x="4572000" y="4379913"/>
            <a:ext cx="41751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600">
                <a:latin typeface="Times New Roman" pitchFamily="18" charset="0"/>
                <a:cs typeface="Tahoma" pitchFamily="34" charset="0"/>
              </a:rPr>
              <a:t>و دخلت عليها اللام المكسورة </a:t>
            </a:r>
            <a:endParaRPr kumimoji="1" lang="en-US" sz="26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25" name="Text Box 17"/>
          <p:cNvSpPr txBox="1">
            <a:spLocks noChangeArrowheads="1"/>
          </p:cNvSpPr>
          <p:nvPr/>
        </p:nvSpPr>
        <p:spPr bwMode="auto">
          <a:xfrm>
            <a:off x="5795963" y="6021388"/>
            <a:ext cx="7921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CCCC"/>
                </a:solidFill>
                <a:latin typeface="Times New Roman" pitchFamily="18" charset="0"/>
                <a:cs typeface="Tahoma" pitchFamily="34" charset="0"/>
              </a:rPr>
              <a:t> </a:t>
            </a:r>
            <a:r>
              <a:rPr kumimoji="1" lang="ar-SA" sz="3200">
                <a:solidFill>
                  <a:schemeClr val="accent2"/>
                </a:solidFill>
                <a:latin typeface="Times New Roman" pitchFamily="18" charset="0"/>
                <a:cs typeface="Tahoma" pitchFamily="34" charset="0"/>
              </a:rPr>
              <a:t>الــ</a:t>
            </a:r>
            <a:r>
              <a:rPr kumimoji="1" lang="ar-SA" sz="3200">
                <a:solidFill>
                  <a:srgbClr val="FFCCCC"/>
                </a:solidFill>
                <a:latin typeface="Times New Roman" pitchFamily="18" charset="0"/>
                <a:cs typeface="Tahoma" pitchFamily="34" charset="0"/>
              </a:rPr>
              <a:t> </a:t>
            </a:r>
            <a:endParaRPr kumimoji="1" lang="en-US" sz="3200">
              <a:solidFill>
                <a:srgbClr val="FFCCCC"/>
              </a:solidFill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auto">
          <a:xfrm>
            <a:off x="539750" y="4365625"/>
            <a:ext cx="39592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600">
                <a:latin typeface="Times New Roman" pitchFamily="18" charset="0"/>
                <a:cs typeface="Tahoma" pitchFamily="34" charset="0"/>
              </a:rPr>
              <a:t>تحذف ( ال ) بكاملها </a:t>
            </a:r>
            <a:endParaRPr kumimoji="1" lang="en-US" sz="26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19827" name="Text Box 19"/>
          <p:cNvSpPr txBox="1">
            <a:spLocks noChangeArrowheads="1"/>
          </p:cNvSpPr>
          <p:nvPr/>
        </p:nvSpPr>
        <p:spPr bwMode="auto">
          <a:xfrm>
            <a:off x="0" y="4956175"/>
            <a:ext cx="87471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600">
                <a:latin typeface="Times New Roman" pitchFamily="18" charset="0"/>
                <a:cs typeface="Tahoma" pitchFamily="34" charset="0"/>
              </a:rPr>
              <a:t>وتتصل اللام المكسورة بلام الكلمة المشدّدة ، و تكتب بلامين</a:t>
            </a:r>
            <a:endParaRPr kumimoji="1" lang="en-US" sz="2600">
              <a:latin typeface="Times New Roman" pitchFamily="18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64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5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2" dur="5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3" dur="50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00323 L -0.11875 -0.03051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-16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0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0"/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0647 L -0.08646 0.07742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4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119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19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11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 tmFilter="0,0; .5, 1; 1, 1"/>
                                        <p:tgtEl>
                                          <p:spTgt spid="119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8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7" dur="4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8" dur="1600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 tmFilter="0,0; .5, 1; 1, 1"/>
                                        <p:tgtEl>
                                          <p:spTgt spid="119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3.88889E-6 6.19796E-7 L -0.27552 -0.00601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85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  <p:bldP spid="119811" grpId="0"/>
      <p:bldP spid="119811" grpId="1"/>
      <p:bldP spid="119812" grpId="0"/>
      <p:bldP spid="119813" grpId="0"/>
      <p:bldP spid="119814" grpId="0"/>
      <p:bldP spid="119815" grpId="0"/>
      <p:bldP spid="119816" grpId="0"/>
      <p:bldP spid="119816" grpId="1"/>
      <p:bldP spid="119817" grpId="0"/>
      <p:bldP spid="119817" grpId="1"/>
      <p:bldP spid="119818" grpId="0"/>
      <p:bldP spid="119819" grpId="0"/>
      <p:bldP spid="119820" grpId="0"/>
      <p:bldP spid="119820" grpId="1"/>
      <p:bldP spid="119821" grpId="0"/>
      <p:bldP spid="119821" grpId="1"/>
      <p:bldP spid="119822" grpId="0"/>
      <p:bldP spid="119823" grpId="0"/>
      <p:bldP spid="119824" grpId="0"/>
      <p:bldP spid="119825" grpId="0"/>
      <p:bldP spid="119825" grpId="1"/>
      <p:bldP spid="119826" grpId="0"/>
      <p:bldP spid="1198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50" name="Text Box 18"/>
          <p:cNvSpPr txBox="1">
            <a:spLocks noChangeArrowheads="1"/>
          </p:cNvSpPr>
          <p:nvPr/>
        </p:nvSpPr>
        <p:spPr bwMode="auto">
          <a:xfrm>
            <a:off x="8459788" y="3500438"/>
            <a:ext cx="5762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0863" name="Text Box 31"/>
          <p:cNvSpPr txBox="1">
            <a:spLocks noChangeArrowheads="1"/>
          </p:cNvSpPr>
          <p:nvPr/>
        </p:nvSpPr>
        <p:spPr bwMode="auto">
          <a:xfrm>
            <a:off x="8328025" y="6140450"/>
            <a:ext cx="5762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7885113" y="333375"/>
            <a:ext cx="8651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قلم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6300788" y="333375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سمعٌ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5003800" y="401638"/>
            <a:ext cx="936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لهاةٌ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3563938" y="333375"/>
            <a:ext cx="10080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بصرٌ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2268538" y="333375"/>
            <a:ext cx="8651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لصٌّ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395288" y="404813"/>
            <a:ext cx="13684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سبُّورةٌ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0" y="1412875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600" dirty="0">
                <a:solidFill>
                  <a:srgbClr val="FFFF00"/>
                </a:solidFill>
                <a:latin typeface="Times New Roman" pitchFamily="18" charset="0"/>
                <a:cs typeface="DecoType Naskh" pitchFamily="2" charset="-78"/>
              </a:rPr>
              <a:t>أدخل ( ال ) على الكلمات السابقة ، ثم أدخل عليها اللام المكسورة ، و أبيّن ما حذف من كل كلمة .</a:t>
            </a:r>
            <a:endParaRPr kumimoji="1" lang="en-US" sz="3600" dirty="0">
              <a:solidFill>
                <a:srgbClr val="FFFF00"/>
              </a:solidFill>
              <a:latin typeface="Times New Roman" pitchFamily="18" charset="0"/>
              <a:cs typeface="DecoType Naskh" pitchFamily="2" charset="-78"/>
            </a:endParaRP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7883525" y="2825750"/>
            <a:ext cx="5762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لــ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8101013" y="2825750"/>
            <a:ext cx="576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8299450" y="2825750"/>
            <a:ext cx="2889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ا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4" name="Text Box 12"/>
          <p:cNvSpPr txBox="1">
            <a:spLocks noChangeArrowheads="1"/>
          </p:cNvSpPr>
          <p:nvPr/>
        </p:nvSpPr>
        <p:spPr bwMode="auto">
          <a:xfrm>
            <a:off x="2195513" y="2971800"/>
            <a:ext cx="4751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حُذفت همزة ( ال ) القمرية .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8675688" y="3497263"/>
            <a:ext cx="288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ا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6" name="Text Box 14"/>
          <p:cNvSpPr txBox="1">
            <a:spLocks noChangeArrowheads="1"/>
          </p:cNvSpPr>
          <p:nvPr/>
        </p:nvSpPr>
        <p:spPr bwMode="auto">
          <a:xfrm>
            <a:off x="8281988" y="3497263"/>
            <a:ext cx="5762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لــ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7" name="Text Box 15"/>
          <p:cNvSpPr txBox="1">
            <a:spLocks noChangeArrowheads="1"/>
          </p:cNvSpPr>
          <p:nvPr/>
        </p:nvSpPr>
        <p:spPr bwMode="auto">
          <a:xfrm>
            <a:off x="2195513" y="3548063"/>
            <a:ext cx="4751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حُذفت همزة ( ال ) الشّمسية .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8" name="Text Box 16"/>
          <p:cNvSpPr txBox="1">
            <a:spLocks noChangeArrowheads="1"/>
          </p:cNvSpPr>
          <p:nvPr/>
        </p:nvSpPr>
        <p:spPr bwMode="auto">
          <a:xfrm>
            <a:off x="8250238" y="4189413"/>
            <a:ext cx="288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ا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49" name="Text Box 17"/>
          <p:cNvSpPr txBox="1">
            <a:spLocks noChangeArrowheads="1"/>
          </p:cNvSpPr>
          <p:nvPr/>
        </p:nvSpPr>
        <p:spPr bwMode="auto">
          <a:xfrm>
            <a:off x="7878763" y="4189413"/>
            <a:ext cx="5762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لــ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51" name="Text Box 19"/>
          <p:cNvSpPr txBox="1">
            <a:spLocks noChangeArrowheads="1"/>
          </p:cNvSpPr>
          <p:nvPr/>
        </p:nvSpPr>
        <p:spPr bwMode="auto">
          <a:xfrm>
            <a:off x="7883525" y="4189413"/>
            <a:ext cx="5762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0852" name="Text Box 20"/>
          <p:cNvSpPr txBox="1">
            <a:spLocks noChangeArrowheads="1"/>
          </p:cNvSpPr>
          <p:nvPr/>
        </p:nvSpPr>
        <p:spPr bwMode="auto">
          <a:xfrm>
            <a:off x="2195513" y="4267200"/>
            <a:ext cx="4751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حُذفت ( ال ) الشّمسية بكاملها .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53" name="Text Box 21"/>
          <p:cNvSpPr txBox="1">
            <a:spLocks noChangeArrowheads="1"/>
          </p:cNvSpPr>
          <p:nvPr/>
        </p:nvSpPr>
        <p:spPr bwMode="auto">
          <a:xfrm>
            <a:off x="7740650" y="4865688"/>
            <a:ext cx="5762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لــ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54" name="Text Box 22"/>
          <p:cNvSpPr txBox="1">
            <a:spLocks noChangeArrowheads="1"/>
          </p:cNvSpPr>
          <p:nvPr/>
        </p:nvSpPr>
        <p:spPr bwMode="auto">
          <a:xfrm>
            <a:off x="7916863" y="4865688"/>
            <a:ext cx="5762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0855" name="Text Box 23"/>
          <p:cNvSpPr txBox="1">
            <a:spLocks noChangeArrowheads="1"/>
          </p:cNvSpPr>
          <p:nvPr/>
        </p:nvSpPr>
        <p:spPr bwMode="auto">
          <a:xfrm>
            <a:off x="8134350" y="4865688"/>
            <a:ext cx="288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ا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56" name="Text Box 24"/>
          <p:cNvSpPr txBox="1">
            <a:spLocks noChangeArrowheads="1"/>
          </p:cNvSpPr>
          <p:nvPr/>
        </p:nvSpPr>
        <p:spPr bwMode="auto">
          <a:xfrm>
            <a:off x="2197100" y="4987925"/>
            <a:ext cx="4751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حُذفت همزة ( ال ) القمرية .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57" name="Text Box 25"/>
          <p:cNvSpPr txBox="1">
            <a:spLocks noChangeArrowheads="1"/>
          </p:cNvSpPr>
          <p:nvPr/>
        </p:nvSpPr>
        <p:spPr bwMode="auto">
          <a:xfrm>
            <a:off x="8234363" y="5564188"/>
            <a:ext cx="288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ا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58" name="Text Box 26"/>
          <p:cNvSpPr txBox="1">
            <a:spLocks noChangeArrowheads="1"/>
          </p:cNvSpPr>
          <p:nvPr/>
        </p:nvSpPr>
        <p:spPr bwMode="auto">
          <a:xfrm>
            <a:off x="7862888" y="5564188"/>
            <a:ext cx="5762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لــ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59" name="Text Box 27"/>
          <p:cNvSpPr txBox="1">
            <a:spLocks noChangeArrowheads="1"/>
          </p:cNvSpPr>
          <p:nvPr/>
        </p:nvSpPr>
        <p:spPr bwMode="auto">
          <a:xfrm>
            <a:off x="7858125" y="5564188"/>
            <a:ext cx="5762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لــِ</a:t>
            </a:r>
            <a:endParaRPr kumimoji="1" lang="en-US" sz="320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0860" name="Text Box 28"/>
          <p:cNvSpPr txBox="1">
            <a:spLocks noChangeArrowheads="1"/>
          </p:cNvSpPr>
          <p:nvPr/>
        </p:nvSpPr>
        <p:spPr bwMode="auto">
          <a:xfrm>
            <a:off x="2124075" y="5564188"/>
            <a:ext cx="4751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 dirty="0">
                <a:latin typeface="Times New Roman" pitchFamily="18" charset="0"/>
                <a:cs typeface="Tahoma" pitchFamily="34" charset="0"/>
              </a:rPr>
              <a:t>حُذفت ( ال ) الشّمسية بكاملها .</a:t>
            </a:r>
            <a:endParaRPr kumimoji="1" lang="en-US" sz="2400" dirty="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61" name="Text Box 29"/>
          <p:cNvSpPr txBox="1">
            <a:spLocks noChangeArrowheads="1"/>
          </p:cNvSpPr>
          <p:nvPr/>
        </p:nvSpPr>
        <p:spPr bwMode="auto">
          <a:xfrm>
            <a:off x="8543925" y="6137275"/>
            <a:ext cx="2889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ا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62" name="Text Box 30"/>
          <p:cNvSpPr txBox="1">
            <a:spLocks noChangeArrowheads="1"/>
          </p:cNvSpPr>
          <p:nvPr/>
        </p:nvSpPr>
        <p:spPr bwMode="auto">
          <a:xfrm>
            <a:off x="8147050" y="6162675"/>
            <a:ext cx="5762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3200">
                <a:latin typeface="Times New Roman" pitchFamily="18" charset="0"/>
                <a:cs typeface="Tahoma" pitchFamily="34" charset="0"/>
              </a:rPr>
              <a:t>لــِ </a:t>
            </a:r>
            <a:endParaRPr kumimoji="1" lang="en-US" sz="3200">
              <a:latin typeface="Times New Roman" pitchFamily="18" charset="0"/>
              <a:cs typeface="Tahoma" pitchFamily="34" charset="0"/>
            </a:endParaRPr>
          </a:p>
        </p:txBody>
      </p:sp>
      <p:sp>
        <p:nvSpPr>
          <p:cNvPr id="120864" name="Text Box 32"/>
          <p:cNvSpPr txBox="1">
            <a:spLocks noChangeArrowheads="1"/>
          </p:cNvSpPr>
          <p:nvPr/>
        </p:nvSpPr>
        <p:spPr bwMode="auto">
          <a:xfrm>
            <a:off x="2124075" y="6237288"/>
            <a:ext cx="4751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ar-SA" sz="2400">
                <a:latin typeface="Times New Roman" pitchFamily="18" charset="0"/>
                <a:cs typeface="Tahoma" pitchFamily="34" charset="0"/>
              </a:rPr>
              <a:t>حُذفت همزة ( ال ) الشّمسية .</a:t>
            </a:r>
            <a:endParaRPr kumimoji="1" lang="en-US" sz="2400">
              <a:latin typeface="Times New Roman" pitchFamily="18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6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945E-6 L -0.05521 0.3667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8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945E-6 L 0.12205 0.46106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4" y="230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1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54611E-6 L 0.24809 0.55581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277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10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8" dur="5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0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0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2" dur="1000"/>
                                        <p:tgtEl>
                                          <p:spTgt spid="120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945E-6 L 0.37813 0.66028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6" y="330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12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8" dur="10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9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 nodeType="clickPar">
                      <p:stCondLst>
                        <p:cond delay="indefinite"/>
                      </p:stCondLst>
                      <p:childTnLst>
                        <p:par>
                          <p:cTn id="2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20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20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0" dur="1000"/>
                                        <p:tgtEl>
                                          <p:spTgt spid="120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945E-6 L 0.55122 0.76497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382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20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20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1" dur="1000"/>
                                        <p:tgtEl>
                                          <p:spTgt spid="12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6" dur="1000"/>
                                        <p:tgtEl>
                                          <p:spTgt spid="120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 nodeType="clickPar">
                      <p:stCondLst>
                        <p:cond delay="indefinite"/>
                      </p:stCondLst>
                      <p:childTnLst>
                        <p:par>
                          <p:cTn id="2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9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0" dur="500"/>
                                        <p:tgtEl>
                                          <p:spTgt spid="120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 nodeType="clickPar">
                      <p:stCondLst>
                        <p:cond delay="indefinite"/>
                      </p:stCondLst>
                      <p:childTnLst>
                        <p:par>
                          <p:cTn id="2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1000"/>
                                        <p:tgtEl>
                                          <p:spTgt spid="1208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20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20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20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20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20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 nodeType="clickPar">
                      <p:stCondLst>
                        <p:cond delay="indefinite"/>
                      </p:stCondLst>
                      <p:childTnLst>
                        <p:par>
                          <p:cTn id="2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4" dur="1000"/>
                                        <p:tgtEl>
                                          <p:spTgt spid="12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6011E-6 L 0.73628 0.83846 " pathEditMode="relative" rAng="0" ptsTypes="AA">
                                      <p:cBhvr>
                                        <p:cTn id="268" dur="2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06" y="419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 nodeType="clickPar">
                      <p:stCondLst>
                        <p:cond delay="indefinite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5" dur="1000"/>
                                        <p:tgtEl>
                                          <p:spTgt spid="12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20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120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0" dur="1000"/>
                                        <p:tgtEl>
                                          <p:spTgt spid="120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 nodeType="clickPar">
                      <p:stCondLst>
                        <p:cond delay="indefinite"/>
                      </p:stCondLst>
                      <p:childTnLst>
                        <p:par>
                          <p:cTn id="2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84" dur="500"/>
                                        <p:tgtEl>
                                          <p:spTgt spid="120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 nodeType="clickPar">
                      <p:stCondLst>
                        <p:cond delay="indefinite"/>
                      </p:stCondLst>
                      <p:childTnLst>
                        <p:par>
                          <p:cTn id="2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20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20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20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20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120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 nodeType="clickPar">
                      <p:stCondLst>
                        <p:cond delay="indefinite"/>
                      </p:stCondLst>
                      <p:childTnLst>
                        <p:par>
                          <p:cTn id="2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120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120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1" dur="1000"/>
                                        <p:tgtEl>
                                          <p:spTgt spid="120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50" grpId="0"/>
      <p:bldP spid="120863" grpId="0"/>
      <p:bldP spid="120834" grpId="0"/>
      <p:bldP spid="120834" grpId="1"/>
      <p:bldP spid="120835" grpId="0"/>
      <p:bldP spid="120835" grpId="1"/>
      <p:bldP spid="120836" grpId="0"/>
      <p:bldP spid="120836" grpId="1"/>
      <p:bldP spid="120837" grpId="0"/>
      <p:bldP spid="120837" grpId="1"/>
      <p:bldP spid="120838" grpId="0"/>
      <p:bldP spid="120838" grpId="1"/>
      <p:bldP spid="120839" grpId="0"/>
      <p:bldP spid="120839" grpId="1"/>
      <p:bldP spid="120840" grpId="0"/>
      <p:bldP spid="120841" grpId="0"/>
      <p:bldP spid="120842" grpId="0"/>
      <p:bldP spid="120843" grpId="0"/>
      <p:bldP spid="120843" grpId="1"/>
      <p:bldP spid="120844" grpId="0"/>
      <p:bldP spid="120845" grpId="0"/>
      <p:bldP spid="120845" grpId="1"/>
      <p:bldP spid="120846" grpId="0"/>
      <p:bldP spid="120847" grpId="0"/>
      <p:bldP spid="120848" grpId="0"/>
      <p:bldP spid="120848" grpId="1"/>
      <p:bldP spid="120849" grpId="0"/>
      <p:bldP spid="120849" grpId="1"/>
      <p:bldP spid="120851" grpId="0"/>
      <p:bldP spid="120852" grpId="0"/>
      <p:bldP spid="120853" grpId="0"/>
      <p:bldP spid="120854" grpId="0"/>
      <p:bldP spid="120855" grpId="0"/>
      <p:bldP spid="120855" grpId="1"/>
      <p:bldP spid="120856" grpId="0"/>
      <p:bldP spid="120857" grpId="0"/>
      <p:bldP spid="120857" grpId="1"/>
      <p:bldP spid="120858" grpId="0"/>
      <p:bldP spid="120858" grpId="1"/>
      <p:bldP spid="120859" grpId="0"/>
      <p:bldP spid="120860" grpId="0"/>
      <p:bldP spid="120861" grpId="0"/>
      <p:bldP spid="120861" grpId="1"/>
      <p:bldP spid="120862" grpId="0"/>
      <p:bldP spid="120864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357</Words>
  <Application>Microsoft Office PowerPoint</Application>
  <PresentationFormat>عرض على الشاشة (3:4)‏</PresentationFormat>
  <Paragraphs>118</Paragraphs>
  <Slides>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</vt:i4>
      </vt:variant>
    </vt:vector>
  </HeadingPairs>
  <TitlesOfParts>
    <vt:vector size="5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1</cp:revision>
  <dcterms:created xsi:type="dcterms:W3CDTF">2011-11-20T16:12:09Z</dcterms:created>
  <dcterms:modified xsi:type="dcterms:W3CDTF">2011-11-20T16:17:13Z</dcterms:modified>
</cp:coreProperties>
</file>