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6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140E8D8-49B8-4DEA-B8BF-C04A2D02F73E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908AD17-27F0-4ADD-97C3-B43EA41AEAE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28063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4F0F6-1EC0-425D-87E0-58DD999B5B0A}" type="slidenum">
              <a:rPr lang="ar-SA" smtClean="0"/>
              <a:t>51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73891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03DF-EAEF-401D-815A-820C218FCA4C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815C-A2E1-4981-A84D-8C9D137388C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88614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03DF-EAEF-401D-815A-820C218FCA4C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815C-A2E1-4981-A84D-8C9D137388C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03798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03DF-EAEF-401D-815A-820C218FCA4C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815C-A2E1-4981-A84D-8C9D137388C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9184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03DF-EAEF-401D-815A-820C218FCA4C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815C-A2E1-4981-A84D-8C9D137388C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93020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03DF-EAEF-401D-815A-820C218FCA4C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815C-A2E1-4981-A84D-8C9D137388C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35303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03DF-EAEF-401D-815A-820C218FCA4C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815C-A2E1-4981-A84D-8C9D137388C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6403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03DF-EAEF-401D-815A-820C218FCA4C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815C-A2E1-4981-A84D-8C9D137388C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93955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03DF-EAEF-401D-815A-820C218FCA4C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815C-A2E1-4981-A84D-8C9D137388C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12607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03DF-EAEF-401D-815A-820C218FCA4C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815C-A2E1-4981-A84D-8C9D137388C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37878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03DF-EAEF-401D-815A-820C218FCA4C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815C-A2E1-4981-A84D-8C9D137388C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84499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03DF-EAEF-401D-815A-820C218FCA4C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E815C-A2E1-4981-A84D-8C9D137388C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3003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A03DF-EAEF-401D-815A-820C218FCA4C}" type="datetimeFigureOut">
              <a:rPr lang="ar-SA" smtClean="0"/>
              <a:t>26/03/33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E815C-A2E1-4981-A84D-8C9D137388C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32224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8.wdp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microsoft.com/office/2007/relationships/hdphoto" Target="../media/hdphoto12.wdp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microsoft.com/office/2007/relationships/hdphoto" Target="../media/hdphoto15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microsoft.com/office/2007/relationships/hdphoto" Target="../media/hdphoto14.wdp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7.wdp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microsoft.com/office/2007/relationships/hdphoto" Target="../media/hdphoto23.wdp"/><Relationship Id="rId3" Type="http://schemas.microsoft.com/office/2007/relationships/hdphoto" Target="../media/hdphoto18.wdp"/><Relationship Id="rId7" Type="http://schemas.microsoft.com/office/2007/relationships/hdphoto" Target="../media/hdphoto20.wdp"/><Relationship Id="rId12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microsoft.com/office/2007/relationships/hdphoto" Target="../media/hdphoto22.wdp"/><Relationship Id="rId5" Type="http://schemas.microsoft.com/office/2007/relationships/hdphoto" Target="../media/hdphoto19.wdp"/><Relationship Id="rId10" Type="http://schemas.openxmlformats.org/officeDocument/2006/relationships/image" Target="../media/image44.png"/><Relationship Id="rId4" Type="http://schemas.openxmlformats.org/officeDocument/2006/relationships/image" Target="../media/image41.png"/><Relationship Id="rId9" Type="http://schemas.microsoft.com/office/2007/relationships/hdphoto" Target="../media/hdphoto21.wdp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7" Type="http://schemas.microsoft.com/office/2007/relationships/hdphoto" Target="../media/hdphoto26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microsoft.com/office/2007/relationships/hdphoto" Target="../media/hdphoto25.wdp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7.wdp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8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9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30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1.wdp"/><Relationship Id="rId4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32.wdp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png"/><Relationship Id="rId4" Type="http://schemas.microsoft.com/office/2007/relationships/hdphoto" Target="../media/hdphoto33.wdp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34.wdp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35.wdp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6.wdp"/><Relationship Id="rId4" Type="http://schemas.openxmlformats.org/officeDocument/2006/relationships/image" Target="../media/image69.png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37.wdp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38.wdp"/><Relationship Id="rId7" Type="http://schemas.microsoft.com/office/2007/relationships/hdphoto" Target="../media/hdphoto40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microsoft.com/office/2007/relationships/hdphoto" Target="../media/hdphoto39.wdp"/><Relationship Id="rId4" Type="http://schemas.openxmlformats.org/officeDocument/2006/relationships/image" Target="../media/image72.png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41.wdp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42.wdp"/><Relationship Id="rId7" Type="http://schemas.microsoft.com/office/2007/relationships/hdphoto" Target="../media/hdphoto44.wdp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microsoft.com/office/2007/relationships/hdphoto" Target="../media/hdphoto43.wdp"/><Relationship Id="rId4" Type="http://schemas.openxmlformats.org/officeDocument/2006/relationships/image" Target="../media/image7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45.wdp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90.png"/><Relationship Id="rId7" Type="http://schemas.microsoft.com/office/2007/relationships/hdphoto" Target="../media/hdphoto47.wdp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png"/><Relationship Id="rId5" Type="http://schemas.microsoft.com/office/2007/relationships/hdphoto" Target="../media/hdphoto46.wdp"/><Relationship Id="rId4" Type="http://schemas.openxmlformats.org/officeDocument/2006/relationships/image" Target="../media/image91.png"/><Relationship Id="rId9" Type="http://schemas.microsoft.com/office/2007/relationships/hdphoto" Target="../media/hdphoto48.wdp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49.wdp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50.wdp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51.wdp"/><Relationship Id="rId4" Type="http://schemas.openxmlformats.org/officeDocument/2006/relationships/image" Target="../media/image96.png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52.wdp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3.wdp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54.wdp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55.wdp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56.wdp"/><Relationship Id="rId4" Type="http://schemas.openxmlformats.org/officeDocument/2006/relationships/image" Target="../media/image10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57.wdp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8.png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58.wdp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microsoft.com/office/2007/relationships/hdphoto" Target="../media/hdphoto59.wdp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microsoft.com/office/2007/relationships/hdphoto" Target="../media/hdphoto60.wdp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microsoft.com/office/2007/relationships/hdphoto" Target="../media/hdphoto61.wdp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565"/>
            <a:ext cx="892899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9833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42" y="877293"/>
            <a:ext cx="8968032" cy="5936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533" y="65645"/>
            <a:ext cx="2493441" cy="915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6632"/>
            <a:ext cx="3208005" cy="760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8798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856984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9488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979"/>
            <a:ext cx="8928992" cy="665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20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9"/>
            <a:ext cx="8928992" cy="645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4355976" y="1444306"/>
            <a:ext cx="567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العُمْرُ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237258" y="1783326"/>
            <a:ext cx="24625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قطعة من </a:t>
            </a:r>
            <a:r>
              <a:rPr lang="ar-SA" b="1" dirty="0" smtClean="0">
                <a:solidFill>
                  <a:srgbClr val="FF0000"/>
                </a:solidFill>
              </a:rPr>
              <a:t>العظم </a:t>
            </a:r>
            <a:r>
              <a:rPr lang="ar-SA" b="1" dirty="0">
                <a:solidFill>
                  <a:srgbClr val="FF0000"/>
                </a:solidFill>
              </a:rPr>
              <a:t>تنبت في </a:t>
            </a:r>
            <a:r>
              <a:rPr lang="ar-SA" b="1" dirty="0" smtClean="0">
                <a:solidFill>
                  <a:srgbClr val="FF0000"/>
                </a:solidFill>
              </a:rPr>
              <a:t>الفكِّ </a:t>
            </a:r>
            <a:r>
              <a:rPr lang="ar-SA" b="1" dirty="0">
                <a:solidFill>
                  <a:srgbClr val="FF0000"/>
                </a:solidFill>
              </a:rPr>
              <a:t>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860032" y="2111836"/>
            <a:ext cx="10518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رأس القلم 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367448" y="425276"/>
            <a:ext cx="4619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</a:rPr>
              <a:t>أمل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18465" y="415174"/>
            <a:ext cx="6110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</a:rPr>
              <a:t>رجاء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605984" y="783346"/>
            <a:ext cx="5212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</a:rPr>
              <a:t>فرح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714215" y="762734"/>
            <a:ext cx="6767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</a:rPr>
              <a:t>سرور</a:t>
            </a:r>
            <a:endParaRPr lang="ar-SA" sz="2000" dirty="0">
              <a:solidFill>
                <a:srgbClr val="0066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178345" y="3220375"/>
            <a:ext cx="9220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6600CC"/>
                </a:solidFill>
                <a:latin typeface="Courier New" pitchFamily="49" charset="0"/>
                <a:cs typeface="Courier New" pitchFamily="49" charset="0"/>
              </a:rPr>
              <a:t>أضاء</a:t>
            </a:r>
            <a:endParaRPr lang="ar-SA" sz="2400" dirty="0">
              <a:solidFill>
                <a:srgbClr val="6600CC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046352" y="3212976"/>
            <a:ext cx="12907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6600CC"/>
                </a:solidFill>
                <a:latin typeface="Courier New" pitchFamily="49" charset="0"/>
                <a:cs typeface="Courier New" pitchFamily="49" charset="0"/>
              </a:rPr>
              <a:t>الضياء</a:t>
            </a:r>
            <a:endParaRPr lang="ar-SA" sz="2400" dirty="0">
              <a:solidFill>
                <a:srgbClr val="6600CC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983489" y="4767535"/>
            <a:ext cx="11063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6600CC"/>
                </a:solidFill>
                <a:latin typeface="Courier New" pitchFamily="49" charset="0"/>
                <a:cs typeface="Courier New" pitchFamily="49" charset="0"/>
              </a:rPr>
              <a:t>إضاءة</a:t>
            </a:r>
            <a:endParaRPr lang="ar-SA" sz="2400" dirty="0">
              <a:solidFill>
                <a:srgbClr val="6600CC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905506" y="4756674"/>
            <a:ext cx="11063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>
                <a:solidFill>
                  <a:srgbClr val="6600CC"/>
                </a:solidFill>
                <a:latin typeface="Courier New" pitchFamily="49" charset="0"/>
                <a:cs typeface="Courier New" pitchFamily="49" charset="0"/>
              </a:rPr>
              <a:t>الضوء</a:t>
            </a:r>
            <a:endParaRPr lang="ar-SA" sz="2400" dirty="0">
              <a:solidFill>
                <a:srgbClr val="6600CC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07504" y="5866762"/>
            <a:ext cx="4478758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700" b="1" dirty="0"/>
              <a:t>معنى كلمة تراود في العبارة : الطلب المتكرر فترة بعد </a:t>
            </a:r>
            <a:r>
              <a:rPr lang="ar-SA" sz="1700" b="1" dirty="0" smtClean="0"/>
              <a:t>أخرى </a:t>
            </a:r>
            <a:r>
              <a:rPr lang="ar-SA" sz="1700" b="1" dirty="0"/>
              <a:t>.</a:t>
            </a:r>
            <a:endParaRPr lang="ar-SA" sz="1700" dirty="0"/>
          </a:p>
        </p:txBody>
      </p:sp>
      <p:sp>
        <p:nvSpPr>
          <p:cNvPr id="14" name="مستطيل 13"/>
          <p:cNvSpPr/>
          <p:nvPr/>
        </p:nvSpPr>
        <p:spPr>
          <a:xfrm>
            <a:off x="1448648" y="6165304"/>
            <a:ext cx="3339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معنى كلمة يفكر / يعمل عقله لحلِّ </a:t>
            </a:r>
            <a:r>
              <a:rPr lang="ar-SA" b="1" dirty="0" smtClean="0"/>
              <a:t>الأسئلة .</a:t>
            </a:r>
            <a:endParaRPr lang="ar-SA" dirty="0"/>
          </a:p>
        </p:txBody>
      </p:sp>
      <p:sp>
        <p:nvSpPr>
          <p:cNvPr id="15" name="مستطيل 14"/>
          <p:cNvSpPr/>
          <p:nvPr/>
        </p:nvSpPr>
        <p:spPr>
          <a:xfrm>
            <a:off x="35496" y="6501473"/>
            <a:ext cx="892899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500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التعبير </a:t>
            </a:r>
            <a:r>
              <a:rPr lang="ar-SA" sz="1500" b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الأدق </a:t>
            </a:r>
            <a:r>
              <a:rPr lang="ar-SA" sz="1500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الجملة </a:t>
            </a:r>
            <a:r>
              <a:rPr lang="ar-SA" sz="1500" b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الاولى </a:t>
            </a:r>
            <a:r>
              <a:rPr lang="ar-SA" sz="1500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/ ظلَّت </a:t>
            </a:r>
            <a:r>
              <a:rPr lang="ar-SA" sz="1500" b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الأسئلة </a:t>
            </a:r>
            <a:r>
              <a:rPr lang="ar-SA" sz="1500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تراود تفكير برايل </a:t>
            </a:r>
            <a:r>
              <a:rPr lang="ar-SA" sz="1500" b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لأن </a:t>
            </a:r>
            <a:r>
              <a:rPr lang="ar-SA" sz="1500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المعنى مراودة التفكير </a:t>
            </a:r>
            <a:r>
              <a:rPr lang="ar-SA" sz="1500" b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:أي </a:t>
            </a:r>
            <a:r>
              <a:rPr lang="ar-SA" sz="1500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الطلب </a:t>
            </a:r>
            <a:r>
              <a:rPr lang="ar-SA" sz="1500" b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المستمر </a:t>
            </a:r>
            <a:r>
              <a:rPr lang="ar-SA" sz="1500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مرة بعد مرة .</a:t>
            </a:r>
          </a:p>
        </p:txBody>
      </p:sp>
    </p:spTree>
    <p:extLst>
      <p:ext uri="{BB962C8B-B14F-4D97-AF65-F5344CB8AC3E}">
        <p14:creationId xmlns:p14="http://schemas.microsoft.com/office/powerpoint/2010/main" val="3161893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  <p:bldP spid="6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461193"/>
            <a:ext cx="8208912" cy="2367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78205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7517534" y="764704"/>
            <a:ext cx="909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00"/>
                </a:solidFill>
              </a:rPr>
              <a:t>تكنولوجيا</a:t>
            </a:r>
            <a:endParaRPr lang="ar-SA" dirty="0">
              <a:solidFill>
                <a:srgbClr val="00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228184" y="764704"/>
            <a:ext cx="1067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00"/>
                </a:solidFill>
              </a:rPr>
              <a:t>قمر صناعي</a:t>
            </a:r>
            <a:endParaRPr lang="ar-SA" dirty="0">
              <a:solidFill>
                <a:srgbClr val="00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220072" y="764704"/>
            <a:ext cx="604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00"/>
                </a:solidFill>
              </a:rPr>
              <a:t>مجهر</a:t>
            </a:r>
            <a:endParaRPr lang="ar-SA" dirty="0">
              <a:solidFill>
                <a:srgbClr val="00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737872" y="764704"/>
            <a:ext cx="1154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00"/>
                </a:solidFill>
              </a:rPr>
              <a:t>براءة اختراع</a:t>
            </a:r>
            <a:endParaRPr lang="ar-SA" dirty="0">
              <a:solidFill>
                <a:srgbClr val="00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339752" y="764704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00"/>
                </a:solidFill>
              </a:rPr>
              <a:t>مختبر طبي</a:t>
            </a:r>
            <a:endParaRPr lang="ar-SA" dirty="0">
              <a:solidFill>
                <a:srgbClr val="00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59632" y="764704"/>
            <a:ext cx="753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00"/>
                </a:solidFill>
              </a:rPr>
              <a:t>صاروخ</a:t>
            </a:r>
            <a:endParaRPr lang="ar-SA" dirty="0">
              <a:solidFill>
                <a:srgbClr val="00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95536" y="775214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00"/>
                </a:solidFill>
              </a:rPr>
              <a:t>تلفاز</a:t>
            </a:r>
            <a:endParaRPr lang="ar-SA" dirty="0">
              <a:solidFill>
                <a:srgbClr val="00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8172400" y="1136472"/>
            <a:ext cx="737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00"/>
                </a:solidFill>
              </a:rPr>
              <a:t>غواصة</a:t>
            </a:r>
            <a:endParaRPr lang="ar-SA" dirty="0">
              <a:solidFill>
                <a:srgbClr val="00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685128" y="1145764"/>
            <a:ext cx="1127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00"/>
                </a:solidFill>
              </a:rPr>
              <a:t>طاقة شمسية</a:t>
            </a:r>
            <a:endParaRPr lang="ar-SA" dirty="0">
              <a:solidFill>
                <a:srgbClr val="0000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166791" y="1125962"/>
            <a:ext cx="1178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00"/>
                </a:solidFill>
              </a:rPr>
              <a:t>تجربة معملية</a:t>
            </a:r>
            <a:endParaRPr lang="ar-SA" dirty="0">
              <a:solidFill>
                <a:srgbClr val="00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875838" y="1145764"/>
            <a:ext cx="957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00"/>
                </a:solidFill>
              </a:rPr>
              <a:t>حاسب آلي</a:t>
            </a:r>
            <a:endParaRPr lang="ar-SA" dirty="0">
              <a:solidFill>
                <a:srgbClr val="0000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2397078" y="1155930"/>
            <a:ext cx="1067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00"/>
                </a:solidFill>
              </a:rPr>
              <a:t>المغناطيسية</a:t>
            </a:r>
            <a:endParaRPr lang="ar-SA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038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2431 -0.00972 L -0.20764 0.22438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97" y="117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E-6 -0.00648 L 0.37032 0.22461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7" y="115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0973 -0.00555 L 0.52969 0.28221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90" y="143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.55556E-7 1.36479E-7 L 0.20312 0.27735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56" y="13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2222E-6 2.21143E-6 L 0.31754 0.32847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68" y="164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22222E-6 1.05945E-6 L -0.53646 0.32824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23" y="16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3.1344E-6 L 0.03802 0.27434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" y="137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3.05344E-7 L 0.19341 0.32986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70" y="164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72222E-6 3.1344E-6 L -0.08646 0.37936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23" y="18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88889E-6 -4.79065E-6 L 0.52604 0.37798 " pathEditMode="relative" rAng="0" ptsTypes="AA">
                                      <p:cBhvr>
                                        <p:cTn id="16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02" y="188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  <p:bldP spid="15" grpId="0"/>
      <p:bldP spid="15" grpId="1"/>
      <p:bldP spid="15" grpId="2"/>
      <p:bldP spid="16" grpId="0"/>
      <p:bldP spid="16" grpId="1"/>
      <p:bldP spid="16" grpId="2"/>
      <p:bldP spid="17" grpId="0"/>
      <p:bldP spid="17" grpId="1"/>
      <p:bldP spid="17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4490"/>
            <a:ext cx="8784976" cy="664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5376989" y="1095127"/>
            <a:ext cx="2028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6600CC"/>
                </a:solidFill>
                <a:latin typeface="Courier New" pitchFamily="49" charset="0"/>
                <a:cs typeface="Courier New" pitchFamily="49" charset="0"/>
              </a:rPr>
              <a:t>ضابط فرنسي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5463297" y="2204864"/>
            <a:ext cx="2028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>
                <a:solidFill>
                  <a:srgbClr val="6600CC"/>
                </a:solidFill>
                <a:latin typeface="Courier New" pitchFamily="49" charset="0"/>
                <a:cs typeface="Courier New" pitchFamily="49" charset="0"/>
              </a:rPr>
              <a:t>محمد الأنسي</a:t>
            </a:r>
          </a:p>
        </p:txBody>
      </p:sp>
    </p:spTree>
    <p:extLst>
      <p:ext uri="{BB962C8B-B14F-4D97-AF65-F5344CB8AC3E}">
        <p14:creationId xmlns:p14="http://schemas.microsoft.com/office/powerpoint/2010/main" val="1835490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89" y="76154"/>
            <a:ext cx="8934107" cy="666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4018798" y="1239200"/>
            <a:ext cx="22813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>
                <a:solidFill>
                  <a:srgbClr val="0000FF"/>
                </a:solidFill>
              </a:rPr>
              <a:t>قوة </a:t>
            </a:r>
            <a:r>
              <a:rPr lang="ar-SA" sz="1600" b="1" dirty="0" smtClean="0">
                <a:solidFill>
                  <a:srgbClr val="0000FF"/>
                </a:solidFill>
              </a:rPr>
              <a:t>الإرادة والعزيمة والطموح </a:t>
            </a:r>
            <a:r>
              <a:rPr lang="ar-SA" sz="1600" b="1" dirty="0">
                <a:solidFill>
                  <a:srgbClr val="0000FF"/>
                </a:solidFill>
              </a:rPr>
              <a:t>.</a:t>
            </a:r>
            <a:endParaRPr lang="ar-SA" sz="1600" dirty="0">
              <a:solidFill>
                <a:srgbClr val="0000FF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7349765" y="1672810"/>
            <a:ext cx="12410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 smtClean="0">
                <a:solidFill>
                  <a:srgbClr val="0000FF"/>
                </a:solidFill>
              </a:rPr>
              <a:t>الذكاء والنبوغ </a:t>
            </a:r>
            <a:r>
              <a:rPr lang="ar-SA" sz="1600" b="1" dirty="0">
                <a:solidFill>
                  <a:srgbClr val="0000FF"/>
                </a:solidFill>
              </a:rPr>
              <a:t>.</a:t>
            </a:r>
            <a:endParaRPr lang="ar-SA" sz="1600" dirty="0">
              <a:solidFill>
                <a:srgbClr val="0000FF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887225" y="1700808"/>
            <a:ext cx="24849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 smtClean="0">
                <a:solidFill>
                  <a:srgbClr val="0000FF"/>
                </a:solidFill>
              </a:rPr>
              <a:t>الدأب </a:t>
            </a:r>
            <a:r>
              <a:rPr lang="ar-SA" sz="1600" b="1" dirty="0">
                <a:solidFill>
                  <a:srgbClr val="0000FF"/>
                </a:solidFill>
              </a:rPr>
              <a:t>على </a:t>
            </a:r>
            <a:r>
              <a:rPr lang="ar-SA" sz="1600" b="1" dirty="0" smtClean="0">
                <a:solidFill>
                  <a:srgbClr val="0000FF"/>
                </a:solidFill>
              </a:rPr>
              <a:t>العمل </a:t>
            </a:r>
            <a:r>
              <a:rPr lang="ar-SA" sz="1600" b="1" dirty="0">
                <a:solidFill>
                  <a:srgbClr val="0000FF"/>
                </a:solidFill>
              </a:rPr>
              <a:t>؛ لتحقيق </a:t>
            </a:r>
            <a:r>
              <a:rPr lang="ar-SA" sz="1600" b="1" dirty="0" smtClean="0">
                <a:solidFill>
                  <a:srgbClr val="0000FF"/>
                </a:solidFill>
              </a:rPr>
              <a:t>الهدف </a:t>
            </a:r>
            <a:r>
              <a:rPr lang="ar-SA" sz="1600" b="1" dirty="0">
                <a:solidFill>
                  <a:srgbClr val="0000FF"/>
                </a:solidFill>
              </a:rPr>
              <a:t>.</a:t>
            </a:r>
            <a:endParaRPr lang="ar-SA" sz="1600" dirty="0">
              <a:solidFill>
                <a:srgbClr val="0000FF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250876" y="1219742"/>
            <a:ext cx="2581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</a:rPr>
              <a:t>طباعة القرآن الكريم </a:t>
            </a:r>
            <a:r>
              <a:rPr lang="ar-SA" b="1" dirty="0">
                <a:solidFill>
                  <a:srgbClr val="006600"/>
                </a:solidFill>
              </a:rPr>
              <a:t>للمكفوفين .</a:t>
            </a:r>
            <a:endParaRPr lang="ar-SA" dirty="0">
              <a:solidFill>
                <a:srgbClr val="0066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11560" y="1661548"/>
            <a:ext cx="32662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</a:rPr>
              <a:t>ظهور </a:t>
            </a:r>
            <a:r>
              <a:rPr lang="ar-SA" b="1" dirty="0" smtClean="0">
                <a:solidFill>
                  <a:srgbClr val="006600"/>
                </a:solidFill>
              </a:rPr>
              <a:t>ساعات برايل  المعصمية المعتمدة </a:t>
            </a:r>
          </a:p>
          <a:p>
            <a:r>
              <a:rPr lang="ar-SA" b="1" dirty="0" smtClean="0">
                <a:solidFill>
                  <a:srgbClr val="006600"/>
                </a:solidFill>
              </a:rPr>
              <a:t>على اللمس </a:t>
            </a:r>
            <a:r>
              <a:rPr lang="ar-SA" b="1" dirty="0">
                <a:solidFill>
                  <a:srgbClr val="006600"/>
                </a:solidFill>
              </a:rPr>
              <a:t>.</a:t>
            </a:r>
            <a:endParaRPr lang="ar-SA" dirty="0">
              <a:solidFill>
                <a:srgbClr val="0066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541453" y="2915652"/>
            <a:ext cx="62070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6600CC"/>
                </a:solidFill>
              </a:rPr>
              <a:t>بسبب ضخامة الحروف التي كانوا يستخدمونها وثقلها </a:t>
            </a:r>
            <a:r>
              <a:rPr lang="ar-SA" sz="2000" b="1" dirty="0">
                <a:solidFill>
                  <a:srgbClr val="6600CC"/>
                </a:solidFill>
              </a:rPr>
              <a:t>وكبر </a:t>
            </a:r>
            <a:r>
              <a:rPr lang="ar-SA" sz="2000" b="1" dirty="0" smtClean="0">
                <a:solidFill>
                  <a:srgbClr val="6600CC"/>
                </a:solidFill>
              </a:rPr>
              <a:t>حجمها.</a:t>
            </a:r>
            <a:endParaRPr lang="ar-SA" sz="2000" dirty="0">
              <a:solidFill>
                <a:srgbClr val="6600CC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862064" y="3676962"/>
            <a:ext cx="59584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6600CC"/>
                </a:solidFill>
              </a:rPr>
              <a:t>لأنهم اعتمدوا </a:t>
            </a:r>
            <a:r>
              <a:rPr lang="ar-SA" sz="2000" b="1" dirty="0">
                <a:solidFill>
                  <a:srgbClr val="6600CC"/>
                </a:solidFill>
              </a:rPr>
              <a:t>على </a:t>
            </a:r>
            <a:r>
              <a:rPr lang="ar-SA" sz="2000" b="1" dirty="0" smtClean="0">
                <a:solidFill>
                  <a:srgbClr val="6600CC"/>
                </a:solidFill>
              </a:rPr>
              <a:t>لمس الحروف المثقوبة </a:t>
            </a:r>
            <a:r>
              <a:rPr lang="ar-SA" sz="2000" b="1" dirty="0">
                <a:solidFill>
                  <a:srgbClr val="6600CC"/>
                </a:solidFill>
              </a:rPr>
              <a:t>على </a:t>
            </a:r>
            <a:r>
              <a:rPr lang="ar-SA" sz="2000" b="1" dirty="0" smtClean="0">
                <a:solidFill>
                  <a:srgbClr val="6600CC"/>
                </a:solidFill>
              </a:rPr>
              <a:t>الورق المقوى .</a:t>
            </a:r>
            <a:endParaRPr lang="ar-SA" sz="2000" dirty="0">
              <a:solidFill>
                <a:srgbClr val="6600CC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406933" y="4541058"/>
            <a:ext cx="64135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6600CC"/>
                </a:solidFill>
              </a:rPr>
              <a:t>لمساعدة المكفوفين المتعلمين لقراءة القرآن الكريم </a:t>
            </a:r>
            <a:r>
              <a:rPr lang="ar-SA" sz="2000" b="1" dirty="0">
                <a:solidFill>
                  <a:srgbClr val="6600CC"/>
                </a:solidFill>
              </a:rPr>
              <a:t>وتعلمه </a:t>
            </a:r>
            <a:r>
              <a:rPr lang="ar-SA" sz="2000" b="1" dirty="0" smtClean="0">
                <a:solidFill>
                  <a:srgbClr val="6600CC"/>
                </a:solidFill>
              </a:rPr>
              <a:t>بأنفسهم </a:t>
            </a:r>
            <a:r>
              <a:rPr lang="ar-SA" sz="2000" b="1" dirty="0">
                <a:solidFill>
                  <a:srgbClr val="6600CC"/>
                </a:solidFill>
              </a:rPr>
              <a:t>.</a:t>
            </a:r>
            <a:endParaRPr lang="ar-SA" sz="2000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322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632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57475"/>
            <a:ext cx="2390775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3120880" y="219557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نجح </a:t>
            </a:r>
            <a:r>
              <a:rPr lang="ar-SA" b="1" dirty="0" smtClean="0">
                <a:solidFill>
                  <a:srgbClr val="0000FF"/>
                </a:solidFill>
              </a:rPr>
              <a:t>المكفوفون </a:t>
            </a:r>
            <a:r>
              <a:rPr lang="ar-SA" b="1" dirty="0">
                <a:solidFill>
                  <a:srgbClr val="0000FF"/>
                </a:solidFill>
              </a:rPr>
              <a:t>في </a:t>
            </a:r>
            <a:r>
              <a:rPr lang="ar-SA" b="1" dirty="0" smtClean="0">
                <a:solidFill>
                  <a:srgbClr val="0000FF"/>
                </a:solidFill>
              </a:rPr>
              <a:t>قراءة الصحف </a:t>
            </a:r>
            <a:r>
              <a:rPr lang="ar-SA" b="1" dirty="0">
                <a:solidFill>
                  <a:srgbClr val="0000FF"/>
                </a:solidFill>
              </a:rPr>
              <a:t>و </a:t>
            </a:r>
            <a:r>
              <a:rPr lang="ar-SA" b="1" dirty="0" smtClean="0">
                <a:solidFill>
                  <a:srgbClr val="0000FF"/>
                </a:solidFill>
              </a:rPr>
              <a:t>المجلات المطبوعة </a:t>
            </a:r>
            <a:r>
              <a:rPr lang="ar-SA" b="1" dirty="0">
                <a:solidFill>
                  <a:srgbClr val="0000FF"/>
                </a:solidFill>
              </a:rPr>
              <a:t>بخط </a:t>
            </a:r>
            <a:r>
              <a:rPr lang="ar-SA" b="1" dirty="0" smtClean="0">
                <a:solidFill>
                  <a:srgbClr val="0000FF"/>
                </a:solidFill>
              </a:rPr>
              <a:t>برايل .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3805464" y="33477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طريقة </a:t>
            </a:r>
            <a:r>
              <a:rPr lang="ar-SA" b="1" dirty="0" smtClean="0">
                <a:solidFill>
                  <a:srgbClr val="0000FF"/>
                </a:solidFill>
              </a:rPr>
              <a:t>برايل </a:t>
            </a:r>
            <a:r>
              <a:rPr lang="ar-SA" b="1" dirty="0">
                <a:solidFill>
                  <a:srgbClr val="0000FF"/>
                </a:solidFill>
              </a:rPr>
              <a:t>تجعل </a:t>
            </a:r>
            <a:r>
              <a:rPr lang="ar-SA" b="1" dirty="0" smtClean="0">
                <a:solidFill>
                  <a:srgbClr val="0000FF"/>
                </a:solidFill>
              </a:rPr>
              <a:t>المكفوفين جميعًا أكثر </a:t>
            </a:r>
            <a:r>
              <a:rPr lang="ar-SA" b="1" dirty="0">
                <a:solidFill>
                  <a:srgbClr val="0000FF"/>
                </a:solidFill>
              </a:rPr>
              <a:t>ثقة </a:t>
            </a:r>
            <a:r>
              <a:rPr lang="ar-SA" b="1" dirty="0" smtClean="0">
                <a:solidFill>
                  <a:srgbClr val="0000FF"/>
                </a:solidFill>
              </a:rPr>
              <a:t>بأنفسهم .</a:t>
            </a:r>
            <a:endParaRPr lang="ar-SA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618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257175"/>
            <a:ext cx="8734425" cy="634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179512" y="1002214"/>
            <a:ext cx="87849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600" b="1" dirty="0" smtClean="0">
                <a:solidFill>
                  <a:srgbClr val="FF0000"/>
                </a:solidFill>
              </a:rPr>
              <a:t>يراجع الكفيف السورة </a:t>
            </a:r>
            <a:r>
              <a:rPr lang="ar-SA" sz="1600" b="1" dirty="0">
                <a:solidFill>
                  <a:srgbClr val="FF0000"/>
                </a:solidFill>
              </a:rPr>
              <a:t>عن طريق </a:t>
            </a:r>
            <a:r>
              <a:rPr lang="ar-SA" sz="1600" b="1" dirty="0" smtClean="0">
                <a:solidFill>
                  <a:srgbClr val="FF0000"/>
                </a:solidFill>
              </a:rPr>
              <a:t>الاستماع إلى الأشرطة التسجيلية أو الاستعانة بأحد أفراد الأسرة لمتبعة قراءته من </a:t>
            </a:r>
            <a:r>
              <a:rPr lang="ar-SA" sz="1600" b="1" dirty="0">
                <a:solidFill>
                  <a:srgbClr val="FF0000"/>
                </a:solidFill>
              </a:rPr>
              <a:t>خلال </a:t>
            </a:r>
            <a:r>
              <a:rPr lang="ar-SA" sz="1600" b="1" dirty="0" smtClean="0">
                <a:solidFill>
                  <a:srgbClr val="FF0000"/>
                </a:solidFill>
              </a:rPr>
              <a:t>الصحف </a:t>
            </a:r>
            <a:r>
              <a:rPr lang="ar-SA" sz="1600" b="1" dirty="0">
                <a:solidFill>
                  <a:srgbClr val="FF0000"/>
                </a:solidFill>
              </a:rPr>
              <a:t>.</a:t>
            </a:r>
            <a:endParaRPr lang="ar-SA" sz="1600" dirty="0">
              <a:solidFill>
                <a:srgbClr val="FF0000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107504" y="1650286"/>
            <a:ext cx="88317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600" b="1" dirty="0">
                <a:solidFill>
                  <a:srgbClr val="FF0000"/>
                </a:solidFill>
              </a:rPr>
              <a:t>يعرف </a:t>
            </a:r>
            <a:r>
              <a:rPr lang="ar-SA" sz="1600" b="1" dirty="0" smtClean="0">
                <a:solidFill>
                  <a:srgbClr val="FF0000"/>
                </a:solidFill>
              </a:rPr>
              <a:t>الحوادث اليومية </a:t>
            </a:r>
            <a:r>
              <a:rPr lang="ar-SA" sz="1600" b="1" dirty="0">
                <a:solidFill>
                  <a:srgbClr val="FF0000"/>
                </a:solidFill>
              </a:rPr>
              <a:t>عن طريق </a:t>
            </a:r>
            <a:r>
              <a:rPr lang="ar-SA" sz="1600" b="1" dirty="0" smtClean="0">
                <a:solidFill>
                  <a:srgbClr val="FF0000"/>
                </a:solidFill>
              </a:rPr>
              <a:t>متابعة نشرة الأخبار أو الاستماع إلى أحد أفراد أسرته </a:t>
            </a:r>
            <a:r>
              <a:rPr lang="ar-SA" sz="1600" b="1" dirty="0">
                <a:solidFill>
                  <a:srgbClr val="FF0000"/>
                </a:solidFill>
              </a:rPr>
              <a:t>وهو </a:t>
            </a:r>
            <a:r>
              <a:rPr lang="ar-SA" sz="1600" b="1" dirty="0" smtClean="0">
                <a:solidFill>
                  <a:srgbClr val="FF0000"/>
                </a:solidFill>
              </a:rPr>
              <a:t>يقرأ الأخبار والحوادث من الصحف .</a:t>
            </a:r>
            <a:endParaRPr lang="ar-SA" sz="1600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259632" y="2226350"/>
            <a:ext cx="77048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600" b="1" dirty="0">
                <a:solidFill>
                  <a:srgbClr val="FF0000"/>
                </a:solidFill>
              </a:rPr>
              <a:t>يكلف </a:t>
            </a:r>
            <a:r>
              <a:rPr lang="ar-SA" sz="1600" b="1" dirty="0" smtClean="0">
                <a:solidFill>
                  <a:srgbClr val="FF0000"/>
                </a:solidFill>
              </a:rPr>
              <a:t>أحد أفراد الأسرة قراءة الموضوع الذي </a:t>
            </a:r>
            <a:r>
              <a:rPr lang="ar-SA" sz="1600" b="1" dirty="0">
                <a:solidFill>
                  <a:srgbClr val="FF0000"/>
                </a:solidFill>
              </a:rPr>
              <a:t>يريده على </a:t>
            </a:r>
            <a:r>
              <a:rPr lang="ar-SA" sz="1600" b="1" dirty="0" smtClean="0">
                <a:solidFill>
                  <a:srgbClr val="FF0000"/>
                </a:solidFill>
              </a:rPr>
              <a:t>مسامعه سواء أكان </a:t>
            </a:r>
            <a:r>
              <a:rPr lang="ar-SA" sz="1600" b="1" dirty="0">
                <a:solidFill>
                  <a:srgbClr val="FF0000"/>
                </a:solidFill>
              </a:rPr>
              <a:t>ذلك في </a:t>
            </a:r>
            <a:r>
              <a:rPr lang="ar-SA" sz="1600" b="1" dirty="0" smtClean="0">
                <a:solidFill>
                  <a:srgbClr val="FF0000"/>
                </a:solidFill>
              </a:rPr>
              <a:t>مجال </a:t>
            </a:r>
            <a:r>
              <a:rPr lang="ar-SA" sz="1600" b="1" dirty="0">
                <a:solidFill>
                  <a:srgbClr val="FF0000"/>
                </a:solidFill>
              </a:rPr>
              <a:t>طبي </a:t>
            </a:r>
            <a:r>
              <a:rPr lang="ar-SA" sz="1600" b="1" dirty="0" smtClean="0">
                <a:solidFill>
                  <a:srgbClr val="FF0000"/>
                </a:solidFill>
              </a:rPr>
              <a:t>أو </a:t>
            </a:r>
            <a:r>
              <a:rPr lang="ar-SA" sz="1600" b="1" dirty="0">
                <a:solidFill>
                  <a:srgbClr val="FF0000"/>
                </a:solidFill>
              </a:rPr>
              <a:t>ديني </a:t>
            </a:r>
            <a:r>
              <a:rPr lang="ar-SA" sz="1600" b="1" dirty="0" smtClean="0">
                <a:solidFill>
                  <a:srgbClr val="FF0000"/>
                </a:solidFill>
              </a:rPr>
              <a:t>أو </a:t>
            </a:r>
            <a:r>
              <a:rPr lang="ar-SA" sz="1600" b="1" dirty="0">
                <a:solidFill>
                  <a:srgbClr val="FF0000"/>
                </a:solidFill>
              </a:rPr>
              <a:t>علمي .</a:t>
            </a:r>
            <a:endParaRPr lang="ar-SA" sz="1600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427984" y="2594587"/>
            <a:ext cx="43924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600" b="1" dirty="0" smtClean="0">
                <a:solidFill>
                  <a:srgbClr val="FF0000"/>
                </a:solidFill>
              </a:rPr>
              <a:t>يستمع إلى الندوات الطبية والبرامج الدينية </a:t>
            </a:r>
            <a:r>
              <a:rPr lang="ar-SA" sz="1600" b="1" dirty="0">
                <a:solidFill>
                  <a:srgbClr val="FF0000"/>
                </a:solidFill>
              </a:rPr>
              <a:t>في و </a:t>
            </a:r>
            <a:r>
              <a:rPr lang="ar-SA" sz="1600" b="1" dirty="0" smtClean="0">
                <a:solidFill>
                  <a:srgbClr val="FF0000"/>
                </a:solidFill>
              </a:rPr>
              <a:t>سائل الإعلام </a:t>
            </a:r>
            <a:r>
              <a:rPr lang="ar-SA" sz="1600" b="1" dirty="0">
                <a:solidFill>
                  <a:srgbClr val="FF0000"/>
                </a:solidFill>
              </a:rPr>
              <a:t>.</a:t>
            </a:r>
            <a:endParaRPr lang="ar-SA" sz="16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07504" y="2636912"/>
            <a:ext cx="3563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600" b="1" dirty="0" smtClean="0">
                <a:solidFill>
                  <a:srgbClr val="FF0000"/>
                </a:solidFill>
              </a:rPr>
              <a:t>يحضر المهرجانات الثقافية </a:t>
            </a:r>
            <a:r>
              <a:rPr lang="ar-SA" sz="1600" b="1" dirty="0">
                <a:solidFill>
                  <a:srgbClr val="FF0000"/>
                </a:solidFill>
              </a:rPr>
              <a:t>لتنمية </a:t>
            </a:r>
            <a:r>
              <a:rPr lang="ar-SA" sz="1600" b="1" dirty="0" smtClean="0">
                <a:solidFill>
                  <a:srgbClr val="FF0000"/>
                </a:solidFill>
              </a:rPr>
              <a:t>ثقافته ومعارفه </a:t>
            </a:r>
            <a:r>
              <a:rPr lang="ar-SA" sz="1600" b="1" dirty="0">
                <a:solidFill>
                  <a:srgbClr val="FF0000"/>
                </a:solidFill>
              </a:rPr>
              <a:t>.</a:t>
            </a:r>
            <a:endParaRPr lang="ar-SA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335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22" y="908720"/>
            <a:ext cx="873446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220" y="95612"/>
            <a:ext cx="2354188" cy="947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469"/>
            <a:ext cx="4536505" cy="720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6249144" y="3015735"/>
            <a:ext cx="532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كلُّها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1761841" y="3003332"/>
            <a:ext cx="8659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جميعها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6055063" y="3622284"/>
            <a:ext cx="13147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كلُّها مثمرة .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1702264" y="3624004"/>
            <a:ext cx="16482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جميعها مثمرة .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4605507" y="4200068"/>
            <a:ext cx="42675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فازت الطالبات كلُّهن في المسابقة العلمية .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75691" y="4209826"/>
            <a:ext cx="45304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فازت الطالبات جميعهن في المسابقة العلمية.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5407634" y="5589240"/>
            <a:ext cx="532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كلُّها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5146217" y="6135761"/>
            <a:ext cx="8659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جميعها</a:t>
            </a:r>
          </a:p>
        </p:txBody>
      </p:sp>
    </p:spTree>
    <p:extLst>
      <p:ext uri="{BB962C8B-B14F-4D97-AF65-F5344CB8AC3E}">
        <p14:creationId xmlns:p14="http://schemas.microsoft.com/office/powerpoint/2010/main" val="1742026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5797"/>
            <a:ext cx="8856984" cy="400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77073"/>
            <a:ext cx="8928992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0870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799"/>
            <a:ext cx="2592288" cy="2538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83041"/>
            <a:ext cx="5976664" cy="4634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085184"/>
            <a:ext cx="3895725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3573334" y="1196752"/>
            <a:ext cx="49141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الأخلاق السيئة كلها </a:t>
            </a:r>
            <a:r>
              <a:rPr lang="ar-SA" sz="2000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مكروهة عند </a:t>
            </a:r>
            <a:r>
              <a:rPr lang="ar-SA" sz="2000" b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الناس </a:t>
            </a:r>
            <a:r>
              <a:rPr lang="ar-SA" sz="2000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lang="ar-SA" sz="2000" dirty="0">
              <a:solidFill>
                <a:srgbClr val="0000F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3501326" y="2092034"/>
            <a:ext cx="49141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المهندسون </a:t>
            </a:r>
            <a:r>
              <a:rPr lang="ar-SA" sz="2000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كلُّهم </a:t>
            </a:r>
            <a:r>
              <a:rPr lang="ar-SA" sz="2000" b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بارعون </a:t>
            </a:r>
            <a:r>
              <a:rPr lang="ar-SA" sz="2000" b="1" dirty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في </a:t>
            </a:r>
            <a:r>
              <a:rPr lang="ar-SA" sz="2000" b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تصميم المبنى .</a:t>
            </a:r>
            <a:endParaRPr lang="ar-SA" sz="2000" dirty="0">
              <a:solidFill>
                <a:srgbClr val="0000F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435277" y="2975932"/>
            <a:ext cx="39438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00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اللوحات الفنية المعروضة كلها جميلة .</a:t>
            </a:r>
            <a:endParaRPr lang="ar-SA" sz="2000" dirty="0">
              <a:solidFill>
                <a:srgbClr val="0000F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627784" y="4385780"/>
            <a:ext cx="5653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يستطيع معها الأعمى أن </a:t>
            </a:r>
            <a:r>
              <a:rPr lang="ar-SA" b="1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يخرج </a:t>
            </a:r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طاقته كلها في الكتابة </a:t>
            </a:r>
            <a:r>
              <a:rPr lang="ar-SA" b="1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و </a:t>
            </a:r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القراءة </a:t>
            </a:r>
            <a:r>
              <a:rPr lang="ar-SA" b="1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lang="ar-SA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07772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6632"/>
            <a:ext cx="2592288" cy="10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3528392" cy="750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77" y="1628800"/>
            <a:ext cx="8885719" cy="2742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013176"/>
            <a:ext cx="3264363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0531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8208911" cy="904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6"/>
            <a:ext cx="7344816" cy="5685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6084168" y="1772816"/>
            <a:ext cx="2160240" cy="504056"/>
          </a:xfrm>
          <a:prstGeom prst="rect">
            <a:avLst/>
          </a:prstGeom>
          <a:solidFill>
            <a:schemeClr val="accent2">
              <a:lumMod val="40000"/>
              <a:lumOff val="60000"/>
              <a:alpha val="54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6082606" y="2389358"/>
            <a:ext cx="2160240" cy="504056"/>
          </a:xfrm>
          <a:prstGeom prst="rect">
            <a:avLst/>
          </a:prstGeom>
          <a:solidFill>
            <a:schemeClr val="tx2">
              <a:lumMod val="40000"/>
              <a:lumOff val="60000"/>
              <a:alpha val="54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5"/>
          <p:cNvSpPr/>
          <p:nvPr/>
        </p:nvSpPr>
        <p:spPr>
          <a:xfrm>
            <a:off x="6105188" y="3017972"/>
            <a:ext cx="2160240" cy="504056"/>
          </a:xfrm>
          <a:prstGeom prst="rect">
            <a:avLst/>
          </a:prstGeom>
          <a:solidFill>
            <a:schemeClr val="accent2">
              <a:lumMod val="40000"/>
              <a:lumOff val="60000"/>
              <a:alpha val="54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6105188" y="3645024"/>
            <a:ext cx="2160240" cy="504056"/>
          </a:xfrm>
          <a:prstGeom prst="rect">
            <a:avLst/>
          </a:prstGeom>
          <a:solidFill>
            <a:schemeClr val="tx2">
              <a:lumMod val="40000"/>
              <a:lumOff val="60000"/>
              <a:alpha val="54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6105188" y="4273638"/>
            <a:ext cx="2160240" cy="504056"/>
          </a:xfrm>
          <a:prstGeom prst="rect">
            <a:avLst/>
          </a:prstGeom>
          <a:solidFill>
            <a:schemeClr val="accent2">
              <a:lumMod val="40000"/>
              <a:lumOff val="60000"/>
              <a:alpha val="54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8"/>
          <p:cNvSpPr/>
          <p:nvPr/>
        </p:nvSpPr>
        <p:spPr>
          <a:xfrm>
            <a:off x="6105188" y="4911200"/>
            <a:ext cx="2160240" cy="504056"/>
          </a:xfrm>
          <a:prstGeom prst="rect">
            <a:avLst/>
          </a:prstGeom>
          <a:solidFill>
            <a:schemeClr val="accent2">
              <a:lumMod val="40000"/>
              <a:lumOff val="60000"/>
              <a:alpha val="54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ستطيل 9"/>
          <p:cNvSpPr/>
          <p:nvPr/>
        </p:nvSpPr>
        <p:spPr>
          <a:xfrm>
            <a:off x="6105188" y="5538252"/>
            <a:ext cx="2160240" cy="504056"/>
          </a:xfrm>
          <a:prstGeom prst="rect">
            <a:avLst/>
          </a:prstGeom>
          <a:solidFill>
            <a:schemeClr val="tx2">
              <a:lumMod val="40000"/>
              <a:lumOff val="60000"/>
              <a:alpha val="54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6105188" y="6165304"/>
            <a:ext cx="2160240" cy="504056"/>
          </a:xfrm>
          <a:prstGeom prst="rect">
            <a:avLst/>
          </a:prstGeom>
          <a:solidFill>
            <a:schemeClr val="accent2">
              <a:lumMod val="40000"/>
              <a:lumOff val="60000"/>
              <a:alpha val="54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ستطيل 11"/>
          <p:cNvSpPr/>
          <p:nvPr/>
        </p:nvSpPr>
        <p:spPr>
          <a:xfrm>
            <a:off x="3707904" y="1854671"/>
            <a:ext cx="15790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النخلة مثمرة .</a:t>
            </a:r>
            <a:endParaRPr lang="ar-SA" sz="2000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271714" y="2494866"/>
            <a:ext cx="40152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تراءى للناس </a:t>
            </a:r>
            <a:r>
              <a:rPr lang="ar-SA" sz="2000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هلال </a:t>
            </a:r>
            <a:r>
              <a:rPr lang="ar-SA" sz="20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شهر شوال .</a:t>
            </a:r>
            <a:endParaRPr lang="ar-SA" sz="2000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275856" y="3132428"/>
            <a:ext cx="20215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رسمت خريطة .</a:t>
            </a:r>
            <a:endParaRPr lang="ar-SA" sz="2000" dirty="0">
              <a:solidFill>
                <a:srgbClr val="C0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93682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14" y="4148512"/>
            <a:ext cx="1716782" cy="2643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66" y="188640"/>
            <a:ext cx="1705338" cy="2655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71446"/>
            <a:ext cx="5472608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500071"/>
            <a:ext cx="5706218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062313"/>
            <a:ext cx="2160241" cy="438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579453"/>
            <a:ext cx="6336704" cy="3233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6257635" y="1796542"/>
            <a:ext cx="1266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المكتشفون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3408563" y="1796542"/>
            <a:ext cx="2603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المكتشفون يخدمون العلم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6496575" y="2368338"/>
            <a:ext cx="772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الهاتف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6408941" y="2924944"/>
            <a:ext cx="9140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العبقري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4248322" y="2390576"/>
            <a:ext cx="1314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الهاتف جديد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3724736" y="2935454"/>
            <a:ext cx="20714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العبقري يحب البحث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3512592" y="3635732"/>
            <a:ext cx="630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زمزم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3379542" y="4139788"/>
            <a:ext cx="763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المدينة</a:t>
            </a:r>
            <a:endParaRPr lang="ar-SA" b="1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579918" y="4706904"/>
            <a:ext cx="5629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قطر</a:t>
            </a:r>
            <a:endParaRPr lang="ar-SA" b="1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3337864" y="5210960"/>
            <a:ext cx="805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رمضان</a:t>
            </a:r>
            <a:endParaRPr lang="ar-SA" b="1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3313820" y="5795972"/>
            <a:ext cx="829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الرياض</a:t>
            </a:r>
            <a:endParaRPr lang="ar-SA" b="1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2900002" y="6372036"/>
            <a:ext cx="1527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الكعبة المشرفة</a:t>
            </a:r>
            <a:endParaRPr lang="ar-SA" b="1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1473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9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5" grpId="0"/>
      <p:bldP spid="16" grpId="0"/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116632"/>
            <a:ext cx="8388424" cy="490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32631"/>
            <a:ext cx="2573632" cy="560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28" y="5237035"/>
            <a:ext cx="4119972" cy="1130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2033717" y="1700808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مٌعرفة</a:t>
            </a:r>
            <a:endParaRPr lang="ar-SA" sz="20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6817137" y="2965422"/>
            <a:ext cx="800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ورقة</a:t>
            </a:r>
            <a:endParaRPr lang="ar-SA" sz="20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048187" y="2843988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العلم</a:t>
            </a:r>
            <a:endParaRPr lang="ar-SA" sz="20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166100" y="4221088"/>
            <a:ext cx="1261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المكتبة</a:t>
            </a:r>
            <a:endParaRPr lang="ar-SA" sz="20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218001" y="4250381"/>
            <a:ext cx="6463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مكة</a:t>
            </a:r>
            <a:endParaRPr lang="ar-SA" sz="20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533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7574"/>
            <a:ext cx="3240682" cy="1068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7574"/>
            <a:ext cx="3510011" cy="765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93043"/>
            <a:ext cx="8640960" cy="564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4263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9425"/>
            <a:ext cx="8928992" cy="6433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5644"/>
            <a:ext cx="2935952" cy="669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1125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928992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2668262" y="3010249"/>
            <a:ext cx="250202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1700" b="1" dirty="0">
                <a:solidFill>
                  <a:srgbClr val="0000FF"/>
                </a:solidFill>
              </a:rPr>
              <a:t>متى </a:t>
            </a:r>
            <a:r>
              <a:rPr lang="ar-SA" sz="1700" b="1" dirty="0" smtClean="0">
                <a:solidFill>
                  <a:srgbClr val="0000FF"/>
                </a:solidFill>
              </a:rPr>
              <a:t>بدأت </a:t>
            </a:r>
            <a:r>
              <a:rPr lang="ar-SA" sz="1700" b="1" dirty="0">
                <a:solidFill>
                  <a:srgbClr val="0000FF"/>
                </a:solidFill>
              </a:rPr>
              <a:t>فكرة الطيران ؟</a:t>
            </a:r>
          </a:p>
          <a:p>
            <a:pPr algn="ctr"/>
            <a:r>
              <a:rPr lang="ar-SA" sz="1700" b="1" dirty="0">
                <a:solidFill>
                  <a:srgbClr val="0000FF"/>
                </a:solidFill>
              </a:rPr>
              <a:t>ما اسم أول من حاول الطيران ؟</a:t>
            </a:r>
          </a:p>
          <a:p>
            <a:pPr algn="ctr"/>
            <a:r>
              <a:rPr lang="ar-SA" sz="1700" b="1" dirty="0">
                <a:solidFill>
                  <a:srgbClr val="0000FF"/>
                </a:solidFill>
              </a:rPr>
              <a:t>لماذا لم ينجح العلماء في الطيران</a:t>
            </a:r>
          </a:p>
          <a:p>
            <a:pPr algn="ctr"/>
            <a:r>
              <a:rPr lang="ar-SA" sz="1700" b="1" dirty="0">
                <a:solidFill>
                  <a:srgbClr val="0000FF"/>
                </a:solidFill>
              </a:rPr>
              <a:t>بجناحين من ريش ؟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5314302" y="3301534"/>
            <a:ext cx="228203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1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بداية </a:t>
            </a:r>
            <a:r>
              <a:rPr lang="ar-SA" sz="21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فكرة الطيران</a:t>
            </a:r>
            <a:endParaRPr lang="ar-SA" sz="21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13018" y="2978719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>
                <a:solidFill>
                  <a:srgbClr val="006600"/>
                </a:solidFill>
              </a:rPr>
              <a:t>قبل مئات </a:t>
            </a:r>
            <a:r>
              <a:rPr lang="ar-SA" b="1" dirty="0" smtClean="0">
                <a:solidFill>
                  <a:srgbClr val="006600"/>
                </a:solidFill>
              </a:rPr>
              <a:t>السنين .</a:t>
            </a:r>
            <a:endParaRPr lang="ar-SA" b="1" dirty="0">
              <a:solidFill>
                <a:srgbClr val="006600"/>
              </a:solidFill>
            </a:endParaRPr>
          </a:p>
          <a:p>
            <a:pPr algn="ctr"/>
            <a:r>
              <a:rPr lang="ar-SA" b="1" dirty="0">
                <a:solidFill>
                  <a:srgbClr val="006600"/>
                </a:solidFill>
              </a:rPr>
              <a:t>عباس بن فرناس .</a:t>
            </a:r>
          </a:p>
          <a:p>
            <a:pPr algn="ctr"/>
            <a:r>
              <a:rPr lang="ar-SA" b="1" dirty="0">
                <a:solidFill>
                  <a:srgbClr val="006600"/>
                </a:solidFill>
              </a:rPr>
              <a:t>لأن الله لم يجعل لهم القدرة</a:t>
            </a:r>
          </a:p>
          <a:p>
            <a:pPr algn="ctr"/>
            <a:r>
              <a:rPr lang="ar-SA" b="1" dirty="0">
                <a:solidFill>
                  <a:srgbClr val="006600"/>
                </a:solidFill>
              </a:rPr>
              <a:t>على الطيران .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5548582" y="4141357"/>
            <a:ext cx="19037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1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جهود الأخوين</a:t>
            </a:r>
          </a:p>
          <a:p>
            <a:pPr algn="ctr"/>
            <a:r>
              <a:rPr lang="ar-SA" sz="2100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رايت</a:t>
            </a:r>
            <a:r>
              <a:rPr lang="ar-SA" sz="21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في</a:t>
            </a:r>
          </a:p>
          <a:p>
            <a:pPr algn="ctr"/>
            <a:r>
              <a:rPr lang="ar-SA" sz="21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صناعة</a:t>
            </a:r>
          </a:p>
          <a:p>
            <a:pPr algn="ctr"/>
            <a:r>
              <a:rPr lang="ar-SA" sz="21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الطائرات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2144748" y="4172887"/>
            <a:ext cx="3059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ما أول طائرة توصل إلى صناعتها</a:t>
            </a:r>
          </a:p>
          <a:p>
            <a:r>
              <a:rPr lang="ar-SA" b="1" dirty="0" err="1">
                <a:solidFill>
                  <a:srgbClr val="0000FF"/>
                </a:solidFill>
              </a:rPr>
              <a:t>الأخوان</a:t>
            </a:r>
            <a:r>
              <a:rPr lang="ar-SA" b="1" dirty="0">
                <a:solidFill>
                  <a:srgbClr val="0000FF"/>
                </a:solidFill>
              </a:rPr>
              <a:t> </a:t>
            </a:r>
            <a:r>
              <a:rPr lang="ar-SA" b="1" dirty="0" smtClean="0">
                <a:solidFill>
                  <a:srgbClr val="0000FF"/>
                </a:solidFill>
              </a:rPr>
              <a:t> </a:t>
            </a:r>
            <a:r>
              <a:rPr lang="ar-SA" b="1" dirty="0" err="1" smtClean="0">
                <a:solidFill>
                  <a:srgbClr val="0000FF"/>
                </a:solidFill>
              </a:rPr>
              <a:t>رايت</a:t>
            </a:r>
            <a:r>
              <a:rPr lang="ar-SA" b="1" dirty="0" smtClean="0">
                <a:solidFill>
                  <a:srgbClr val="0000FF"/>
                </a:solidFill>
              </a:rPr>
              <a:t> </a:t>
            </a:r>
            <a:r>
              <a:rPr lang="ar-SA" b="1" dirty="0">
                <a:solidFill>
                  <a:srgbClr val="0000FF"/>
                </a:solidFill>
              </a:rPr>
              <a:t>؟ </a:t>
            </a:r>
            <a:endParaRPr lang="ar-SA" b="1" dirty="0" smtClean="0">
              <a:solidFill>
                <a:srgbClr val="0000FF"/>
              </a:solidFill>
            </a:endParaRPr>
          </a:p>
          <a:p>
            <a:r>
              <a:rPr lang="ar-SA" b="1" dirty="0" smtClean="0">
                <a:solidFill>
                  <a:srgbClr val="0000FF"/>
                </a:solidFill>
              </a:rPr>
              <a:t>وهل </a:t>
            </a:r>
            <a:r>
              <a:rPr lang="ar-SA" b="1" dirty="0">
                <a:solidFill>
                  <a:srgbClr val="0000FF"/>
                </a:solidFill>
              </a:rPr>
              <a:t>نجحت </a:t>
            </a:r>
            <a:r>
              <a:rPr lang="ar-SA" b="1" dirty="0" smtClean="0">
                <a:solidFill>
                  <a:srgbClr val="0000FF"/>
                </a:solidFill>
              </a:rPr>
              <a:t>في الطيران </a:t>
            </a:r>
            <a:r>
              <a:rPr lang="ar-SA" b="1" dirty="0">
                <a:solidFill>
                  <a:srgbClr val="0000FF"/>
                </a:solidFill>
              </a:rPr>
              <a:t>؟</a:t>
            </a:r>
          </a:p>
          <a:p>
            <a:r>
              <a:rPr lang="ar-SA" b="1" dirty="0">
                <a:solidFill>
                  <a:srgbClr val="0000FF"/>
                </a:solidFill>
              </a:rPr>
              <a:t>لماذا نجح </a:t>
            </a:r>
            <a:r>
              <a:rPr lang="ar-SA" b="1" dirty="0" err="1">
                <a:solidFill>
                  <a:srgbClr val="0000FF"/>
                </a:solidFill>
              </a:rPr>
              <a:t>الأخوان</a:t>
            </a:r>
            <a:r>
              <a:rPr lang="ar-SA" b="1" dirty="0">
                <a:solidFill>
                  <a:srgbClr val="0000FF"/>
                </a:solidFill>
              </a:rPr>
              <a:t> </a:t>
            </a:r>
            <a:r>
              <a:rPr lang="ar-SA" b="1" dirty="0" err="1">
                <a:solidFill>
                  <a:srgbClr val="0000FF"/>
                </a:solidFill>
              </a:rPr>
              <a:t>رايت</a:t>
            </a:r>
            <a:r>
              <a:rPr lang="ar-SA" b="1" dirty="0">
                <a:solidFill>
                  <a:srgbClr val="0000FF"/>
                </a:solidFill>
              </a:rPr>
              <a:t> في الطيران ؟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179512" y="4233689"/>
            <a:ext cx="2213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</a:rPr>
              <a:t>طائرة شراعية سقطت بعد</a:t>
            </a:r>
          </a:p>
          <a:p>
            <a:r>
              <a:rPr lang="ar-SA" b="1" dirty="0">
                <a:solidFill>
                  <a:srgbClr val="006600"/>
                </a:solidFill>
              </a:rPr>
              <a:t>دقيقتين من طيرانها.</a:t>
            </a:r>
          </a:p>
          <a:p>
            <a:r>
              <a:rPr lang="ar-SA" b="1" dirty="0">
                <a:solidFill>
                  <a:srgbClr val="006600"/>
                </a:solidFill>
              </a:rPr>
              <a:t>بسبب استمرارهما في</a:t>
            </a:r>
          </a:p>
          <a:p>
            <a:r>
              <a:rPr lang="ar-SA" b="1" dirty="0">
                <a:solidFill>
                  <a:srgbClr val="006600"/>
                </a:solidFill>
              </a:rPr>
              <a:t>البحث والتفكير والمحاولة .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5221274" y="5853344"/>
            <a:ext cx="24260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1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تطور </a:t>
            </a:r>
            <a:r>
              <a:rPr lang="ar-SA" sz="21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صناعة الطيران</a:t>
            </a:r>
            <a:endParaRPr lang="ar-SA" sz="21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787393" y="5861962"/>
            <a:ext cx="2228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فيم تستخدم الطائرات الآن ؟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272540" y="5758947"/>
            <a:ext cx="228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</a:rPr>
              <a:t>في نقل المسافرين وفي</a:t>
            </a:r>
          </a:p>
          <a:p>
            <a:r>
              <a:rPr lang="ar-SA" b="1" dirty="0">
                <a:solidFill>
                  <a:srgbClr val="006600"/>
                </a:solidFill>
              </a:rPr>
              <a:t>الحرب وفي إطفاء الحرائق</a:t>
            </a:r>
          </a:p>
        </p:txBody>
      </p:sp>
    </p:spTree>
    <p:extLst>
      <p:ext uri="{BB962C8B-B14F-4D97-AF65-F5344CB8AC3E}">
        <p14:creationId xmlns:p14="http://schemas.microsoft.com/office/powerpoint/2010/main" val="3235266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856984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1612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928992" cy="668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5736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8" y="116632"/>
            <a:ext cx="8972128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7576592" y="2276872"/>
            <a:ext cx="5854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 smtClean="0">
                <a:solidFill>
                  <a:srgbClr val="000000"/>
                </a:solidFill>
              </a:rPr>
              <a:t>التلفاز</a:t>
            </a:r>
            <a:endParaRPr lang="ar-SA" sz="1600" b="1" dirty="0">
              <a:solidFill>
                <a:srgbClr val="00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940152" y="2256090"/>
            <a:ext cx="10711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 smtClean="0">
                <a:solidFill>
                  <a:srgbClr val="000000"/>
                </a:solidFill>
              </a:rPr>
              <a:t>الحاسب الآلي</a:t>
            </a:r>
            <a:endParaRPr lang="ar-SA" sz="1600" b="1" dirty="0">
              <a:solidFill>
                <a:srgbClr val="00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283968" y="2257523"/>
            <a:ext cx="11128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 smtClean="0">
                <a:solidFill>
                  <a:srgbClr val="000000"/>
                </a:solidFill>
              </a:rPr>
              <a:t>الفحم الحجري</a:t>
            </a:r>
            <a:endParaRPr lang="ar-SA" sz="1600" b="1" dirty="0">
              <a:solidFill>
                <a:srgbClr val="00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275856" y="2298358"/>
            <a:ext cx="6303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 smtClean="0">
                <a:solidFill>
                  <a:srgbClr val="000000"/>
                </a:solidFill>
              </a:rPr>
              <a:t>الهاتف</a:t>
            </a:r>
            <a:endParaRPr lang="ar-SA" sz="1600" b="1" dirty="0">
              <a:solidFill>
                <a:srgbClr val="00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267744" y="2298358"/>
            <a:ext cx="5084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 smtClean="0">
                <a:solidFill>
                  <a:srgbClr val="000000"/>
                </a:solidFill>
              </a:rPr>
              <a:t>النفط</a:t>
            </a:r>
            <a:endParaRPr lang="ar-SA" sz="1600" b="1" dirty="0">
              <a:solidFill>
                <a:srgbClr val="00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937306" y="2276872"/>
            <a:ext cx="7729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 smtClean="0">
                <a:solidFill>
                  <a:srgbClr val="000000"/>
                </a:solidFill>
              </a:rPr>
              <a:t>السيارات</a:t>
            </a:r>
            <a:endParaRPr lang="ar-SA" sz="1600" b="1" dirty="0">
              <a:solidFill>
                <a:srgbClr val="00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7662885" y="283215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 smtClean="0">
                <a:solidFill>
                  <a:srgbClr val="000000"/>
                </a:solidFill>
              </a:rPr>
              <a:t>الماس</a:t>
            </a:r>
            <a:endParaRPr lang="ar-SA" sz="1600" b="1" dirty="0">
              <a:solidFill>
                <a:srgbClr val="00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866003" y="2852936"/>
            <a:ext cx="6479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 smtClean="0">
                <a:solidFill>
                  <a:srgbClr val="000000"/>
                </a:solidFill>
              </a:rPr>
              <a:t>الطائرة</a:t>
            </a:r>
            <a:endParaRPr lang="ar-SA" sz="1600" b="1" dirty="0">
              <a:solidFill>
                <a:srgbClr val="00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071864" y="2833587"/>
            <a:ext cx="4443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 smtClean="0">
                <a:solidFill>
                  <a:srgbClr val="000000"/>
                </a:solidFill>
              </a:rPr>
              <a:t>البن</a:t>
            </a:r>
            <a:endParaRPr lang="ar-SA" sz="1600" b="1" dirty="0">
              <a:solidFill>
                <a:srgbClr val="00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177923" y="2822467"/>
            <a:ext cx="14430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 smtClean="0">
                <a:solidFill>
                  <a:srgbClr val="000000"/>
                </a:solidFill>
              </a:rPr>
              <a:t>الراديوم ( الأشعة )</a:t>
            </a:r>
            <a:endParaRPr lang="ar-SA" sz="1600" b="1" dirty="0">
              <a:solidFill>
                <a:srgbClr val="00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901273" y="2852936"/>
            <a:ext cx="8066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 smtClean="0">
                <a:solidFill>
                  <a:srgbClr val="000000"/>
                </a:solidFill>
              </a:rPr>
              <a:t>الميكروب</a:t>
            </a:r>
            <a:endParaRPr lang="ar-SA" sz="1600" b="1" dirty="0">
              <a:solidFill>
                <a:srgbClr val="00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999066" y="2852936"/>
            <a:ext cx="14847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 smtClean="0">
                <a:solidFill>
                  <a:srgbClr val="000000"/>
                </a:solidFill>
              </a:rPr>
              <a:t>المصباح الكهربائي</a:t>
            </a:r>
            <a:endParaRPr lang="ar-SA" sz="16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738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7 0.00971 L -0.04757 0.23872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8" y="114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7 0.00485 L 0.09896 0.3159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48" y="155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7 0.00324 L -0.21684 0.24427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51" y="120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191 0.0037 L 0.40312 0.38515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11" y="190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94444E-6 0.00324 L 0.02726 0.31136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154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94444E-6 4.58247E-6 L 0.67031 0.45801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07" y="229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88889E-6 3.60861E-6 L -0.56736 0.30372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68" y="15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72222E-6 -3.56234E-6 L 0.02084 0.44761 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223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94444E-6 2.28776E-6 L -0.37743 0.37705 " pathEditMode="relative" rAng="0" ptsTypes="AA">
                                      <p:cBhvr>
                                        <p:cTn id="1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72" y="188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1.53366E-6 L -0.23263 0.452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2" y="2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-0.00162 L -0.06615 0.51955 " pathEditMode="relative" rAng="0" ptsTypes="AA">
                                      <p:cBhvr>
                                        <p:cTn id="17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260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38889E-6 -0.00323 L 0.60886 0.51793 " pathEditMode="relative" rAng="0" ptsTypes="AA">
                                      <p:cBhvr>
                                        <p:cTn id="18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34" y="260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4" grpId="0"/>
      <p:bldP spid="4" grpId="1"/>
      <p:bldP spid="4" grpId="2"/>
      <p:bldP spid="5" grpId="0"/>
      <p:bldP spid="5" grpId="1"/>
      <p:bldP spid="5" grpId="2"/>
      <p:bldP spid="6" grpId="0"/>
      <p:bldP spid="6" grpId="1"/>
      <p:bldP spid="6" grpId="2"/>
      <p:bldP spid="7" grpId="0"/>
      <p:bldP spid="7" grpId="1"/>
      <p:bldP spid="7" grpId="2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4" grpId="0"/>
      <p:bldP spid="14" grpId="1"/>
      <p:bldP spid="14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038" y="1052736"/>
            <a:ext cx="6759673" cy="4424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8087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4860"/>
            <a:ext cx="2613645" cy="110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647" y="220067"/>
            <a:ext cx="3560775" cy="760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352928" cy="524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940070" y="2308402"/>
            <a:ext cx="6976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</a:rPr>
              <a:t>سأل حسام أباه الطبيب </a:t>
            </a:r>
            <a:r>
              <a:rPr lang="ar-SA" b="1" dirty="0">
                <a:solidFill>
                  <a:srgbClr val="006600"/>
                </a:solidFill>
              </a:rPr>
              <a:t>عن </a:t>
            </a:r>
            <a:r>
              <a:rPr lang="ar-SA" b="1" dirty="0" smtClean="0">
                <a:solidFill>
                  <a:srgbClr val="006600"/>
                </a:solidFill>
              </a:rPr>
              <a:t>ابن النفيس لأن اسمه أطلق </a:t>
            </a:r>
            <a:r>
              <a:rPr lang="ar-SA" b="1" dirty="0">
                <a:solidFill>
                  <a:srgbClr val="006600"/>
                </a:solidFill>
              </a:rPr>
              <a:t>على </a:t>
            </a:r>
            <a:r>
              <a:rPr lang="ar-SA" b="1" dirty="0" smtClean="0">
                <a:solidFill>
                  <a:srgbClr val="006600"/>
                </a:solidFill>
              </a:rPr>
              <a:t>المستشفى الجديد </a:t>
            </a:r>
            <a:r>
              <a:rPr lang="ar-SA" b="1" dirty="0">
                <a:solidFill>
                  <a:srgbClr val="006600"/>
                </a:solidFill>
              </a:rPr>
              <a:t>في مدينته .</a:t>
            </a:r>
            <a:endParaRPr lang="ar-SA" dirty="0">
              <a:solidFill>
                <a:srgbClr val="006600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1403648" y="3193174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</a:rPr>
              <a:t>اهتم حسام بالكتابة </a:t>
            </a:r>
            <a:r>
              <a:rPr lang="ar-SA" b="1" dirty="0">
                <a:solidFill>
                  <a:srgbClr val="006600"/>
                </a:solidFill>
              </a:rPr>
              <a:t>عن </a:t>
            </a:r>
            <a:r>
              <a:rPr lang="ar-SA" b="1" dirty="0" smtClean="0">
                <a:solidFill>
                  <a:srgbClr val="006600"/>
                </a:solidFill>
              </a:rPr>
              <a:t>ابن النفيس لأنه </a:t>
            </a:r>
            <a:r>
              <a:rPr lang="ar-SA" b="1" dirty="0">
                <a:solidFill>
                  <a:srgbClr val="006600"/>
                </a:solidFill>
              </a:rPr>
              <a:t>يريد </a:t>
            </a:r>
            <a:r>
              <a:rPr lang="ar-SA" b="1" dirty="0" smtClean="0">
                <a:solidFill>
                  <a:srgbClr val="006600"/>
                </a:solidFill>
              </a:rPr>
              <a:t>أن </a:t>
            </a:r>
            <a:r>
              <a:rPr lang="ar-SA" b="1" dirty="0">
                <a:solidFill>
                  <a:srgbClr val="006600"/>
                </a:solidFill>
              </a:rPr>
              <a:t>يكتب عنه في مجلة </a:t>
            </a:r>
            <a:r>
              <a:rPr lang="ar-SA" b="1" dirty="0" smtClean="0">
                <a:solidFill>
                  <a:srgbClr val="006600"/>
                </a:solidFill>
              </a:rPr>
              <a:t>الحائط المدرسيَّة </a:t>
            </a:r>
            <a:r>
              <a:rPr lang="ar-SA" b="1" dirty="0">
                <a:solidFill>
                  <a:srgbClr val="006600"/>
                </a:solidFill>
              </a:rPr>
              <a:t>.</a:t>
            </a:r>
            <a:endParaRPr lang="ar-SA" dirty="0">
              <a:solidFill>
                <a:srgbClr val="0066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123728" y="4078290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</a:rPr>
              <a:t>الحقيقة العلمية التي اكتشفها ابن النفيس الدورة الدموية </a:t>
            </a:r>
            <a:r>
              <a:rPr lang="ar-SA" b="1" dirty="0">
                <a:solidFill>
                  <a:srgbClr val="006600"/>
                </a:solidFill>
              </a:rPr>
              <a:t>في </a:t>
            </a:r>
            <a:r>
              <a:rPr lang="ar-SA" b="1" dirty="0" smtClean="0">
                <a:solidFill>
                  <a:srgbClr val="006600"/>
                </a:solidFill>
              </a:rPr>
              <a:t>جسم الإنسان </a:t>
            </a:r>
            <a:r>
              <a:rPr lang="ar-SA" b="1" dirty="0">
                <a:solidFill>
                  <a:srgbClr val="006600"/>
                </a:solidFill>
              </a:rPr>
              <a:t>.</a:t>
            </a:r>
            <a:endParaRPr lang="ar-SA" dirty="0">
              <a:solidFill>
                <a:srgbClr val="0066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119768" y="4952896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</a:rPr>
              <a:t>أهم مؤلفات ابن النفيس التي </a:t>
            </a:r>
            <a:r>
              <a:rPr lang="ar-SA" b="1" dirty="0">
                <a:solidFill>
                  <a:srgbClr val="006600"/>
                </a:solidFill>
              </a:rPr>
              <a:t>بقيت </a:t>
            </a:r>
            <a:r>
              <a:rPr lang="ar-SA" b="1" dirty="0" smtClean="0">
                <a:solidFill>
                  <a:srgbClr val="006600"/>
                </a:solidFill>
              </a:rPr>
              <a:t>لنا كتابه الموجز </a:t>
            </a:r>
            <a:r>
              <a:rPr lang="ar-SA" b="1" dirty="0">
                <a:solidFill>
                  <a:srgbClr val="006600"/>
                </a:solidFill>
              </a:rPr>
              <a:t>في </a:t>
            </a:r>
            <a:r>
              <a:rPr lang="ar-SA" b="1" dirty="0" smtClean="0">
                <a:solidFill>
                  <a:srgbClr val="006600"/>
                </a:solidFill>
              </a:rPr>
              <a:t>الطب </a:t>
            </a:r>
            <a:r>
              <a:rPr lang="ar-SA" b="1" dirty="0">
                <a:solidFill>
                  <a:srgbClr val="006600"/>
                </a:solidFill>
              </a:rPr>
              <a:t>.</a:t>
            </a:r>
            <a:endParaRPr lang="ar-SA" dirty="0">
              <a:solidFill>
                <a:srgbClr val="0066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502224" y="5847304"/>
            <a:ext cx="1104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شدة الذكاء </a:t>
            </a:r>
            <a:r>
              <a:rPr lang="ar-SA" b="1" dirty="0">
                <a:solidFill>
                  <a:srgbClr val="FF0000"/>
                </a:solidFill>
              </a:rPr>
              <a:t>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635896" y="5847304"/>
            <a:ext cx="1582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البحث </a:t>
            </a:r>
            <a:r>
              <a:rPr lang="ar-SA" b="1" dirty="0">
                <a:solidFill>
                  <a:srgbClr val="FF0000"/>
                </a:solidFill>
              </a:rPr>
              <a:t>و </a:t>
            </a:r>
            <a:r>
              <a:rPr lang="ar-SA" b="1" dirty="0" smtClean="0">
                <a:solidFill>
                  <a:srgbClr val="FF0000"/>
                </a:solidFill>
              </a:rPr>
              <a:t>التجريب </a:t>
            </a:r>
            <a:r>
              <a:rPr lang="ar-SA" b="1" dirty="0">
                <a:solidFill>
                  <a:srgbClr val="FF0000"/>
                </a:solidFill>
              </a:rPr>
              <a:t>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180602" y="6289826"/>
            <a:ext cx="1604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القدرة </a:t>
            </a:r>
            <a:r>
              <a:rPr lang="ar-SA" b="1" dirty="0">
                <a:solidFill>
                  <a:srgbClr val="FF0000"/>
                </a:solidFill>
              </a:rPr>
              <a:t>على </a:t>
            </a:r>
            <a:r>
              <a:rPr lang="ar-SA" b="1" dirty="0" smtClean="0">
                <a:solidFill>
                  <a:srgbClr val="FF0000"/>
                </a:solidFill>
              </a:rPr>
              <a:t>الحفظ .</a:t>
            </a:r>
            <a:endParaRPr lang="ar-S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351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24" y="93028"/>
            <a:ext cx="8856984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5809195" y="404664"/>
            <a:ext cx="74251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FF0000"/>
                </a:solidFill>
              </a:rPr>
              <a:t>دمشق</a:t>
            </a:r>
            <a:endParaRPr lang="ar-SA" sz="2200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175494" y="404664"/>
            <a:ext cx="71846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FF0000"/>
                </a:solidFill>
              </a:rPr>
              <a:t>البحث</a:t>
            </a:r>
            <a:endParaRPr lang="ar-SA" sz="2200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848882" y="734392"/>
            <a:ext cx="67037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FF0000"/>
                </a:solidFill>
              </a:rPr>
              <a:t>كشف</a:t>
            </a:r>
            <a:endParaRPr lang="ar-SA" sz="22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250932" y="1022424"/>
            <a:ext cx="65114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FF0000"/>
                </a:solidFill>
              </a:rPr>
              <a:t>القلب</a:t>
            </a:r>
            <a:endParaRPr lang="ar-SA" sz="22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546979" y="1331476"/>
            <a:ext cx="64312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FF0000"/>
                </a:solidFill>
              </a:rPr>
              <a:t>نظيفاً</a:t>
            </a:r>
            <a:endParaRPr lang="ar-SA" sz="2200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59415" y="1012258"/>
            <a:ext cx="81624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FF0000"/>
                </a:solidFill>
              </a:rPr>
              <a:t>الرئتين</a:t>
            </a:r>
            <a:endParaRPr lang="ar-SA" sz="2200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88791" y="1310456"/>
            <a:ext cx="75854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200" b="1" dirty="0" smtClean="0">
                <a:solidFill>
                  <a:srgbClr val="FF0000"/>
                </a:solidFill>
              </a:rPr>
              <a:t>الهواء</a:t>
            </a:r>
            <a:endParaRPr lang="ar-SA" sz="22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364088" y="2350793"/>
            <a:ext cx="4940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✔</a:t>
            </a:r>
          </a:p>
        </p:txBody>
      </p:sp>
    </p:spTree>
    <p:extLst>
      <p:ext uri="{BB962C8B-B14F-4D97-AF65-F5344CB8AC3E}">
        <p14:creationId xmlns:p14="http://schemas.microsoft.com/office/powerpoint/2010/main" val="2400336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6632"/>
            <a:ext cx="2952328" cy="660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77293"/>
            <a:ext cx="8712968" cy="596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031" y="65644"/>
            <a:ext cx="2421433" cy="970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5977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928992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6465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0" y="72008"/>
            <a:ext cx="8931746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7040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6632"/>
            <a:ext cx="2488679" cy="103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8640"/>
            <a:ext cx="3228764" cy="751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914851"/>
            <a:ext cx="8897391" cy="589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5945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856984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3937758" y="3975096"/>
            <a:ext cx="28664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ولادته في مدينة ميلانو </a:t>
            </a:r>
            <a:r>
              <a:rPr lang="ar-SA" sz="2000" b="1" dirty="0" smtClean="0">
                <a:solidFill>
                  <a:srgbClr val="FF0000"/>
                </a:solidFill>
              </a:rPr>
              <a:t>الأمريكية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1331640" y="4839192"/>
            <a:ext cx="3942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متابعة تجاربه </a:t>
            </a:r>
            <a:r>
              <a:rPr lang="ar-SA" sz="2000" b="1" dirty="0" smtClean="0">
                <a:solidFill>
                  <a:srgbClr val="FF0000"/>
                </a:solidFill>
              </a:rPr>
              <a:t>في مستودع بضائع </a:t>
            </a:r>
            <a:r>
              <a:rPr lang="ar-SA" sz="2000" b="1" dirty="0">
                <a:solidFill>
                  <a:srgbClr val="FF0000"/>
                </a:solidFill>
              </a:rPr>
              <a:t>القطار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008408" y="5271240"/>
            <a:ext cx="13740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اختراع الحاكي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126964" y="5703288"/>
            <a:ext cx="23711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اختراع </a:t>
            </a:r>
            <a:r>
              <a:rPr lang="ar-SA" sz="2000" b="1" dirty="0" smtClean="0">
                <a:solidFill>
                  <a:srgbClr val="FF0000"/>
                </a:solidFill>
              </a:rPr>
              <a:t>المصباح </a:t>
            </a:r>
            <a:r>
              <a:rPr lang="ar-SA" sz="2000" b="1" dirty="0">
                <a:solidFill>
                  <a:srgbClr val="FF0000"/>
                </a:solidFill>
              </a:rPr>
              <a:t>الكهربائي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010042" y="6135336"/>
            <a:ext cx="6142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FF0000"/>
                </a:solidFill>
              </a:rPr>
              <a:t>وفاته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15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53" y="76154"/>
            <a:ext cx="8268919" cy="516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6" y="592786"/>
            <a:ext cx="8958960" cy="610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87815"/>
            <a:ext cx="2952328" cy="2653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467544" y="899428"/>
            <a:ext cx="851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1847 </a:t>
            </a:r>
            <a:r>
              <a:rPr lang="ar-SA" b="1" dirty="0" smtClean="0">
                <a:solidFill>
                  <a:srgbClr val="0000FF"/>
                </a:solidFill>
              </a:rPr>
              <a:t>م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324695" y="2030536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مدينة ميلانو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448552" y="2803166"/>
            <a:ext cx="1580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</a:rPr>
              <a:t>المصباح </a:t>
            </a:r>
            <a:r>
              <a:rPr lang="ar-SA" b="1" dirty="0">
                <a:solidFill>
                  <a:srgbClr val="0000FF"/>
                </a:solidFill>
              </a:rPr>
              <a:t>الكهربائي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5496" y="3604546"/>
            <a:ext cx="41044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  <a:cs typeface="Akhbar MT" pitchFamily="2" charset="-78"/>
              </a:rPr>
              <a:t>- ولادته في مدينة </a:t>
            </a:r>
            <a:r>
              <a:rPr lang="ar-SA" b="1" dirty="0" smtClean="0">
                <a:solidFill>
                  <a:srgbClr val="FF0000"/>
                </a:solidFill>
                <a:cs typeface="Akhbar MT" pitchFamily="2" charset="-78"/>
              </a:rPr>
              <a:t>ميلانو - إقامة </a:t>
            </a:r>
            <a:r>
              <a:rPr lang="ar-SA" b="1" dirty="0">
                <a:solidFill>
                  <a:srgbClr val="FF0000"/>
                </a:solidFill>
                <a:cs typeface="Akhbar MT" pitchFamily="2" charset="-78"/>
              </a:rPr>
              <a:t>اولى تجاربه في </a:t>
            </a:r>
            <a:r>
              <a:rPr lang="ar-SA" b="1" dirty="0" smtClean="0">
                <a:solidFill>
                  <a:srgbClr val="FF0000"/>
                </a:solidFill>
                <a:cs typeface="Akhbar MT" pitchFamily="2" charset="-78"/>
              </a:rPr>
              <a:t>سن التاسعة</a:t>
            </a:r>
            <a:endParaRPr lang="ar-SA" b="1" dirty="0">
              <a:solidFill>
                <a:srgbClr val="FF0000"/>
              </a:solidFill>
              <a:cs typeface="Akhbar MT" pitchFamily="2" charset="-78"/>
            </a:endParaRPr>
          </a:p>
          <a:p>
            <a:r>
              <a:rPr lang="ar-SA" b="1" dirty="0">
                <a:solidFill>
                  <a:srgbClr val="FF0000"/>
                </a:solidFill>
                <a:cs typeface="Akhbar MT" pitchFamily="2" charset="-78"/>
              </a:rPr>
              <a:t>- متابعة تجاربه في </a:t>
            </a:r>
            <a:r>
              <a:rPr lang="ar-SA" b="1" dirty="0" smtClean="0">
                <a:solidFill>
                  <a:srgbClr val="FF0000"/>
                </a:solidFill>
                <a:cs typeface="Akhbar MT" pitchFamily="2" charset="-78"/>
              </a:rPr>
              <a:t>مستودع </a:t>
            </a:r>
            <a:r>
              <a:rPr lang="ar-SA" b="1" dirty="0">
                <a:solidFill>
                  <a:srgbClr val="FF0000"/>
                </a:solidFill>
                <a:cs typeface="Akhbar MT" pitchFamily="2" charset="-78"/>
              </a:rPr>
              <a:t>القطار </a:t>
            </a:r>
            <a:r>
              <a:rPr lang="ar-SA" b="1" dirty="0" smtClean="0">
                <a:solidFill>
                  <a:srgbClr val="FF0000"/>
                </a:solidFill>
                <a:cs typeface="Akhbar MT" pitchFamily="2" charset="-78"/>
              </a:rPr>
              <a:t>في سن </a:t>
            </a:r>
            <a:r>
              <a:rPr lang="ar-SA" b="1" dirty="0">
                <a:solidFill>
                  <a:srgbClr val="FF0000"/>
                </a:solidFill>
                <a:cs typeface="Akhbar MT" pitchFamily="2" charset="-78"/>
              </a:rPr>
              <a:t>الثانية </a:t>
            </a:r>
            <a:r>
              <a:rPr lang="ar-SA" b="1" dirty="0" smtClean="0">
                <a:solidFill>
                  <a:srgbClr val="FF0000"/>
                </a:solidFill>
                <a:cs typeface="Akhbar MT" pitchFamily="2" charset="-78"/>
              </a:rPr>
              <a:t>عشرة </a:t>
            </a:r>
            <a:r>
              <a:rPr lang="ar-SA" b="1" dirty="0">
                <a:solidFill>
                  <a:srgbClr val="FF0000"/>
                </a:solidFill>
                <a:cs typeface="Akhbar MT" pitchFamily="2" charset="-78"/>
              </a:rPr>
              <a:t>من عمره </a:t>
            </a:r>
          </a:p>
          <a:p>
            <a:r>
              <a:rPr lang="ar-SA" b="1" dirty="0">
                <a:solidFill>
                  <a:srgbClr val="FF0000"/>
                </a:solidFill>
                <a:cs typeface="Akhbar MT" pitchFamily="2" charset="-78"/>
              </a:rPr>
              <a:t>- اختراع الحاكي عام 1877 </a:t>
            </a:r>
            <a:r>
              <a:rPr lang="ar-SA" b="1" dirty="0" smtClean="0">
                <a:solidFill>
                  <a:srgbClr val="FF0000"/>
                </a:solidFill>
                <a:cs typeface="Akhbar MT" pitchFamily="2" charset="-78"/>
              </a:rPr>
              <a:t>م     - </a:t>
            </a:r>
            <a:r>
              <a:rPr lang="ar-SA" b="1" dirty="0">
                <a:solidFill>
                  <a:srgbClr val="FF0000"/>
                </a:solidFill>
                <a:cs typeface="Akhbar MT" pitchFamily="2" charset="-78"/>
              </a:rPr>
              <a:t>اختراع </a:t>
            </a:r>
            <a:r>
              <a:rPr lang="ar-SA" b="1" dirty="0" smtClean="0">
                <a:solidFill>
                  <a:srgbClr val="FF0000"/>
                </a:solidFill>
                <a:cs typeface="Akhbar MT" pitchFamily="2" charset="-78"/>
              </a:rPr>
              <a:t>المصباح </a:t>
            </a:r>
            <a:r>
              <a:rPr lang="ar-SA" b="1" dirty="0">
                <a:solidFill>
                  <a:srgbClr val="FF0000"/>
                </a:solidFill>
                <a:cs typeface="Akhbar MT" pitchFamily="2" charset="-78"/>
              </a:rPr>
              <a:t>في 1879 م</a:t>
            </a:r>
          </a:p>
          <a:p>
            <a:pPr algn="ctr"/>
            <a:r>
              <a:rPr lang="ar-SA" b="1" dirty="0">
                <a:solidFill>
                  <a:srgbClr val="FF0000"/>
                </a:solidFill>
                <a:cs typeface="Akhbar MT" pitchFamily="2" charset="-78"/>
              </a:rPr>
              <a:t>- وفاته عام 1931 م</a:t>
            </a:r>
            <a:endParaRPr lang="ar-SA" dirty="0">
              <a:solidFill>
                <a:srgbClr val="FF0000"/>
              </a:solidFill>
              <a:cs typeface="Akhbar MT" pitchFamily="2" charset="-7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95536" y="5219908"/>
            <a:ext cx="851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00FF"/>
                </a:solidFill>
              </a:rPr>
              <a:t>1931 م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660232" y="3491716"/>
            <a:ext cx="13356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</a:rPr>
              <a:t>توماس أديسون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28772" y="6300372"/>
            <a:ext cx="385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Perpetua Titling MT"/>
              </a:rPr>
              <a:t>o</a:t>
            </a:r>
            <a:endParaRPr lang="ar-SA" dirty="0"/>
          </a:p>
        </p:txBody>
      </p:sp>
      <p:cxnSp>
        <p:nvCxnSpPr>
          <p:cNvPr id="11" name="رابط مستقيم 10"/>
          <p:cNvCxnSpPr/>
          <p:nvPr/>
        </p:nvCxnSpPr>
        <p:spPr>
          <a:xfrm flipH="1">
            <a:off x="736119" y="6381328"/>
            <a:ext cx="188712" cy="21602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6724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9"/>
            <a:ext cx="8928992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410" y="62560"/>
            <a:ext cx="27336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089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806"/>
            <a:ext cx="8856984" cy="668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539552" y="2041684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>
                <a:solidFill>
                  <a:srgbClr val="6600CC"/>
                </a:solidFill>
              </a:rPr>
              <a:t>الصبر </a:t>
            </a:r>
            <a:r>
              <a:rPr lang="ar-SA" sz="2800" dirty="0" smtClean="0">
                <a:solidFill>
                  <a:srgbClr val="6600CC"/>
                </a:solidFill>
              </a:rPr>
              <a:t>والمثابرة والحرص</a:t>
            </a:r>
            <a:endParaRPr lang="ar-SA" sz="2800" dirty="0">
              <a:solidFill>
                <a:srgbClr val="6600CC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1017156" y="3212976"/>
            <a:ext cx="24027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>
                <a:solidFill>
                  <a:srgbClr val="6600CC"/>
                </a:solidFill>
              </a:rPr>
              <a:t>بذل الجهد والتعب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574403" y="4798893"/>
            <a:ext cx="31335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>
                <a:solidFill>
                  <a:srgbClr val="6600CC"/>
                </a:solidFill>
              </a:rPr>
              <a:t>البحث عما </a:t>
            </a:r>
            <a:r>
              <a:rPr lang="ar-SA" sz="2800" dirty="0" smtClean="0">
                <a:solidFill>
                  <a:srgbClr val="6600CC"/>
                </a:solidFill>
              </a:rPr>
              <a:t>يخدم الآخرين</a:t>
            </a:r>
            <a:endParaRPr lang="ar-SA" sz="2800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968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4624"/>
            <a:ext cx="8928990" cy="483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27919"/>
            <a:ext cx="8928991" cy="6182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518" y="4323832"/>
            <a:ext cx="265747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6496228" y="3501737"/>
            <a:ext cx="117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اسحاق نيوتن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29219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442" y="75797"/>
            <a:ext cx="2502966" cy="1042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086" y="188640"/>
            <a:ext cx="45910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18066"/>
            <a:ext cx="8856984" cy="5622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2176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8153607" cy="305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924474"/>
            <a:ext cx="8485176" cy="1952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5679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56984" cy="652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2347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8856985" cy="6611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01208"/>
            <a:ext cx="2952328" cy="1457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2808312" y="692696"/>
            <a:ext cx="5436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اسم </a:t>
            </a:r>
            <a:r>
              <a:rPr lang="ar-SA" b="1" dirty="0">
                <a:solidFill>
                  <a:srgbClr val="FF0000"/>
                </a:solidFill>
              </a:rPr>
              <a:t>الكتاب </a:t>
            </a:r>
            <a:r>
              <a:rPr lang="ar-SA" b="1" dirty="0" smtClean="0">
                <a:solidFill>
                  <a:srgbClr val="FF0000"/>
                </a:solidFill>
              </a:rPr>
              <a:t>المنزّل </a:t>
            </a:r>
            <a:r>
              <a:rPr lang="ar-SA" b="1" dirty="0">
                <a:solidFill>
                  <a:srgbClr val="FF0000"/>
                </a:solidFill>
              </a:rPr>
              <a:t>على </a:t>
            </a:r>
            <a:r>
              <a:rPr lang="ar-SA" b="1" dirty="0" smtClean="0">
                <a:solidFill>
                  <a:srgbClr val="FF0000"/>
                </a:solidFill>
              </a:rPr>
              <a:t>سيدنا </a:t>
            </a:r>
            <a:r>
              <a:rPr lang="ar-SA" b="1" dirty="0">
                <a:solidFill>
                  <a:srgbClr val="FF0000"/>
                </a:solidFill>
              </a:rPr>
              <a:t>محمد </a:t>
            </a:r>
            <a:r>
              <a:rPr lang="ar-SA" dirty="0">
                <a:solidFill>
                  <a:srgbClr val="FF0000"/>
                </a:solidFill>
              </a:rPr>
              <a:t>صلى الله عليه وسلم </a:t>
            </a:r>
            <a:r>
              <a:rPr lang="ar-SA" b="1" dirty="0" smtClean="0">
                <a:solidFill>
                  <a:srgbClr val="FF0000"/>
                </a:solidFill>
              </a:rPr>
              <a:t>القرآن </a:t>
            </a:r>
            <a:r>
              <a:rPr lang="ar-SA" b="1" dirty="0">
                <a:solidFill>
                  <a:srgbClr val="FF0000"/>
                </a:solidFill>
              </a:rPr>
              <a:t>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5676076" y="1196752"/>
            <a:ext cx="2568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اسم أبي البشر آدم </a:t>
            </a:r>
            <a:r>
              <a:rPr lang="ar-SA" b="1" dirty="0">
                <a:solidFill>
                  <a:srgbClr val="FF0000"/>
                </a:solidFill>
              </a:rPr>
              <a:t>عليه </a:t>
            </a:r>
            <a:r>
              <a:rPr lang="ar-SA" b="1" dirty="0" smtClean="0">
                <a:solidFill>
                  <a:srgbClr val="FF0000"/>
                </a:solidFill>
              </a:rPr>
              <a:t>السلام 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744416" y="175313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اسم الشيء </a:t>
            </a:r>
            <a:r>
              <a:rPr lang="ar-SA" b="1" dirty="0">
                <a:solidFill>
                  <a:srgbClr val="FF0000"/>
                </a:solidFill>
              </a:rPr>
              <a:t>الذي تظهر فيه </a:t>
            </a:r>
            <a:r>
              <a:rPr lang="ar-SA" b="1" dirty="0" smtClean="0">
                <a:solidFill>
                  <a:srgbClr val="FF0000"/>
                </a:solidFill>
              </a:rPr>
              <a:t>صورتي </a:t>
            </a:r>
            <a:r>
              <a:rPr lang="ar-SA" b="1" dirty="0">
                <a:solidFill>
                  <a:srgbClr val="FF0000"/>
                </a:solidFill>
              </a:rPr>
              <a:t>عند النظر </a:t>
            </a:r>
            <a:r>
              <a:rPr lang="ar-SA" b="1" dirty="0" smtClean="0">
                <a:solidFill>
                  <a:srgbClr val="FF0000"/>
                </a:solidFill>
              </a:rPr>
              <a:t>إليه المرآة </a:t>
            </a:r>
            <a:r>
              <a:rPr lang="ar-SA" b="1" dirty="0">
                <a:solidFill>
                  <a:srgbClr val="FF0000"/>
                </a:solidFill>
              </a:rPr>
              <a:t>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932040" y="2276872"/>
            <a:ext cx="3328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اسم </a:t>
            </a:r>
            <a:r>
              <a:rPr lang="ar-SA" b="1" dirty="0">
                <a:solidFill>
                  <a:srgbClr val="FF0000"/>
                </a:solidFill>
              </a:rPr>
              <a:t>دار </a:t>
            </a:r>
            <a:r>
              <a:rPr lang="ar-SA" b="1" dirty="0" smtClean="0">
                <a:solidFill>
                  <a:srgbClr val="FF0000"/>
                </a:solidFill>
              </a:rPr>
              <a:t>الحياة </a:t>
            </a:r>
            <a:r>
              <a:rPr lang="ar-SA" b="1" dirty="0">
                <a:solidFill>
                  <a:srgbClr val="FF0000"/>
                </a:solidFill>
              </a:rPr>
              <a:t>بعد </a:t>
            </a:r>
            <a:r>
              <a:rPr lang="ar-SA" b="1" dirty="0" smtClean="0">
                <a:solidFill>
                  <a:srgbClr val="FF0000"/>
                </a:solidFill>
              </a:rPr>
              <a:t>الموت </a:t>
            </a:r>
            <a:r>
              <a:rPr lang="ar-SA" b="1" dirty="0">
                <a:solidFill>
                  <a:srgbClr val="FF0000"/>
                </a:solidFill>
              </a:rPr>
              <a:t>والبعث </a:t>
            </a:r>
            <a:r>
              <a:rPr lang="ar-SA" b="1" dirty="0" smtClean="0">
                <a:solidFill>
                  <a:srgbClr val="FF0000"/>
                </a:solidFill>
              </a:rPr>
              <a:t>الآخرة </a:t>
            </a:r>
            <a:r>
              <a:rPr lang="ar-SA" b="1" dirty="0">
                <a:solidFill>
                  <a:srgbClr val="FF0000"/>
                </a:solidFill>
              </a:rPr>
              <a:t>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895171" y="2843644"/>
            <a:ext cx="3365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اسم الأبنية التي ينطلق منها الآذان المآذن .</a:t>
            </a:r>
            <a:endParaRPr lang="ar-S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366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4"/>
            <a:ext cx="8856984" cy="5400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558796"/>
            <a:ext cx="4434283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4702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945" y="85459"/>
            <a:ext cx="2383333" cy="823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80814"/>
            <a:ext cx="3123637" cy="755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1"/>
            <a:ext cx="8661742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80928"/>
            <a:ext cx="3794066" cy="2140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911182"/>
            <a:ext cx="8733750" cy="1891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2444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928992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6272316" y="2174420"/>
            <a:ext cx="11079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الَّشرارُ</a:t>
            </a:r>
            <a:endParaRPr lang="ar-SA" sz="2000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4086133" y="2512949"/>
            <a:ext cx="11079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الزمرد</a:t>
            </a:r>
            <a:endParaRPr lang="ar-SA" sz="2000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497401" y="2821763"/>
            <a:ext cx="11079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زايلها</a:t>
            </a:r>
            <a:endParaRPr lang="ar-SA" sz="2000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827531" y="4015825"/>
            <a:ext cx="9268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خـلـقـها</a:t>
            </a:r>
            <a:endParaRPr lang="ar-SA" sz="2000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020272" y="5218809"/>
            <a:ext cx="7537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يخفق</a:t>
            </a:r>
            <a:endParaRPr lang="ar-SA" sz="2000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668258" y="6413266"/>
            <a:ext cx="7120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جسم</a:t>
            </a:r>
            <a:endParaRPr lang="ar-SA" sz="2000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9701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90905"/>
            <a:ext cx="8784976" cy="3194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356991"/>
            <a:ext cx="8640959" cy="3445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6942564" y="394273"/>
            <a:ext cx="12602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6600CC"/>
                </a:solidFill>
              </a:rPr>
              <a:t>الأشعة السينية</a:t>
            </a:r>
            <a:endParaRPr lang="ar-SA" dirty="0">
              <a:solidFill>
                <a:srgbClr val="6600CC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1187624" y="1022662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6600CC"/>
                </a:solidFill>
              </a:rPr>
              <a:t>تظهر </a:t>
            </a:r>
            <a:r>
              <a:rPr lang="ar-SA" b="1" dirty="0" smtClean="0">
                <a:solidFill>
                  <a:srgbClr val="6600CC"/>
                </a:solidFill>
              </a:rPr>
              <a:t>أضلاع الجسم </a:t>
            </a:r>
            <a:r>
              <a:rPr lang="ar-SA" b="1" dirty="0">
                <a:solidFill>
                  <a:srgbClr val="6600CC"/>
                </a:solidFill>
              </a:rPr>
              <a:t>وعظامه «الهيكل العظمي » وكفى بهذا </a:t>
            </a:r>
            <a:r>
              <a:rPr lang="ar-SA" b="1" dirty="0" smtClean="0">
                <a:solidFill>
                  <a:srgbClr val="6600CC"/>
                </a:solidFill>
              </a:rPr>
              <a:t>أن </a:t>
            </a:r>
            <a:r>
              <a:rPr lang="ar-SA" b="1" dirty="0">
                <a:solidFill>
                  <a:srgbClr val="6600CC"/>
                </a:solidFill>
              </a:rPr>
              <a:t>يذهب </a:t>
            </a:r>
            <a:r>
              <a:rPr lang="ar-SA" b="1" dirty="0" smtClean="0">
                <a:solidFill>
                  <a:srgbClr val="6600CC"/>
                </a:solidFill>
              </a:rPr>
              <a:t>حسن الجسم </a:t>
            </a:r>
            <a:r>
              <a:rPr lang="ar-SA" b="1" dirty="0">
                <a:solidFill>
                  <a:srgbClr val="6600CC"/>
                </a:solidFill>
              </a:rPr>
              <a:t>وجماله .</a:t>
            </a:r>
            <a:endParaRPr lang="ar-SA" dirty="0">
              <a:solidFill>
                <a:srgbClr val="6600CC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919058" y="1670734"/>
            <a:ext cx="43973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6600CC"/>
                </a:solidFill>
              </a:rPr>
              <a:t>هياكِلُ مُحْكَمَةٌ ، </a:t>
            </a:r>
            <a:r>
              <a:rPr lang="ar-SA" b="1" dirty="0" smtClean="0">
                <a:solidFill>
                  <a:srgbClr val="6600CC"/>
                </a:solidFill>
              </a:rPr>
              <a:t>شادَها               لَطيفٌ </a:t>
            </a:r>
            <a:r>
              <a:rPr lang="ar-SA" b="1" dirty="0">
                <a:solidFill>
                  <a:srgbClr val="6600CC"/>
                </a:solidFill>
              </a:rPr>
              <a:t>، بِما </a:t>
            </a:r>
            <a:r>
              <a:rPr lang="ar-SA" b="1" dirty="0" smtClean="0">
                <a:solidFill>
                  <a:srgbClr val="6600CC"/>
                </a:solidFill>
              </a:rPr>
              <a:t>شاءَهُ </a:t>
            </a:r>
            <a:r>
              <a:rPr lang="ar-SA" b="1" dirty="0">
                <a:solidFill>
                  <a:srgbClr val="6600CC"/>
                </a:solidFill>
              </a:rPr>
              <a:t>قادِرُ</a:t>
            </a:r>
            <a:endParaRPr lang="ar-SA" dirty="0">
              <a:solidFill>
                <a:srgbClr val="6600CC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891682" y="2592936"/>
            <a:ext cx="6367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>
                <a:solidFill>
                  <a:srgbClr val="6600CC"/>
                </a:solidFill>
              </a:rPr>
              <a:t>تطلعنا على كل </a:t>
            </a:r>
            <a:r>
              <a:rPr lang="ar-SA" b="1" dirty="0" smtClean="0">
                <a:solidFill>
                  <a:srgbClr val="6600CC"/>
                </a:solidFill>
              </a:rPr>
              <a:t>شيء إلا ما في </a:t>
            </a:r>
            <a:r>
              <a:rPr lang="ar-SA" b="1" dirty="0">
                <a:solidFill>
                  <a:srgbClr val="6600CC"/>
                </a:solidFill>
              </a:rPr>
              <a:t>القلب </a:t>
            </a:r>
            <a:r>
              <a:rPr lang="ar-SA" b="1" dirty="0" smtClean="0">
                <a:solidFill>
                  <a:srgbClr val="6600CC"/>
                </a:solidFill>
              </a:rPr>
              <a:t>والنفس </a:t>
            </a:r>
            <a:r>
              <a:rPr lang="ar-SA" b="1" dirty="0">
                <a:solidFill>
                  <a:srgbClr val="6600CC"/>
                </a:solidFill>
              </a:rPr>
              <a:t>والذهن </a:t>
            </a:r>
            <a:r>
              <a:rPr lang="ar-SA" b="1" dirty="0" smtClean="0">
                <a:solidFill>
                  <a:srgbClr val="6600CC"/>
                </a:solidFill>
              </a:rPr>
              <a:t>لأنه </a:t>
            </a:r>
            <a:r>
              <a:rPr lang="ar-SA" b="1" dirty="0">
                <a:solidFill>
                  <a:srgbClr val="6600CC"/>
                </a:solidFill>
              </a:rPr>
              <a:t>غيب </a:t>
            </a:r>
            <a:r>
              <a:rPr lang="ar-SA" b="1" dirty="0" smtClean="0">
                <a:solidFill>
                  <a:srgbClr val="6600CC"/>
                </a:solidFill>
              </a:rPr>
              <a:t>لا يعلمه إلا </a:t>
            </a:r>
            <a:r>
              <a:rPr lang="ar-SA" b="1" dirty="0">
                <a:solidFill>
                  <a:srgbClr val="6600CC"/>
                </a:solidFill>
              </a:rPr>
              <a:t>الله .</a:t>
            </a:r>
            <a:endParaRPr lang="ar-SA" dirty="0">
              <a:solidFill>
                <a:srgbClr val="6600CC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970451" y="6237312"/>
            <a:ext cx="15167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مثل غبار الزمرد</a:t>
            </a:r>
            <a:endParaRPr lang="ar-SA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78039" y="6130620"/>
            <a:ext cx="15616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ضياء </a:t>
            </a:r>
            <a:r>
              <a:rPr lang="ar-SA" b="1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مثل </a:t>
            </a:r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شرار </a:t>
            </a:r>
          </a:p>
          <a:p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النار </a:t>
            </a:r>
            <a:r>
              <a:rPr lang="ar-SA" b="1" dirty="0" err="1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المطَّاير</a:t>
            </a:r>
            <a:endParaRPr lang="ar-SA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48734" y="4061050"/>
            <a:ext cx="23070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تكشف </a:t>
            </a:r>
            <a:r>
              <a:rPr lang="ar-SA" b="1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عن داخل </a:t>
            </a:r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الجسم</a:t>
            </a:r>
          </a:p>
          <a:p>
            <a:r>
              <a:rPr lang="ar-SA" b="1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ar-SA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" </a:t>
            </a:r>
            <a:r>
              <a:rPr lang="ar-SA" b="1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هيكله العظمي </a:t>
            </a:r>
            <a:r>
              <a:rPr lang="ar-SA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"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6990412" y="4199549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له زرقة الماء</a:t>
            </a:r>
            <a:endParaRPr lang="ar-SA" dirty="0">
              <a:solidFill>
                <a:srgbClr val="0066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6396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40960" cy="666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3347864" y="620688"/>
            <a:ext cx="46805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شبهها </a:t>
            </a:r>
            <a:r>
              <a:rPr lang="ar-SA" sz="2000" b="1" dirty="0">
                <a:solidFill>
                  <a:srgbClr val="FF0000"/>
                </a:solidFill>
              </a:rPr>
              <a:t>بغبار الزمرد </a:t>
            </a:r>
            <a:r>
              <a:rPr lang="ar-SA" sz="2000" b="1" dirty="0" smtClean="0">
                <a:solidFill>
                  <a:srgbClr val="FF0000"/>
                </a:solidFill>
              </a:rPr>
              <a:t>المنتشر </a:t>
            </a:r>
            <a:r>
              <a:rPr lang="ar-SA" sz="2000" b="1" dirty="0">
                <a:solidFill>
                  <a:srgbClr val="FF0000"/>
                </a:solidFill>
              </a:rPr>
              <a:t>والمختلط باللهب المتناثر .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5077445" y="2472843"/>
            <a:ext cx="29509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</a:rPr>
              <a:t>يقصد </a:t>
            </a:r>
            <a:r>
              <a:rPr lang="ar-SA" sz="2000" b="1" dirty="0">
                <a:solidFill>
                  <a:srgbClr val="FF0000"/>
                </a:solidFill>
              </a:rPr>
              <a:t>القلب الذي </a:t>
            </a:r>
            <a:r>
              <a:rPr lang="ar-SA" sz="2000" b="1" dirty="0" smtClean="0">
                <a:solidFill>
                  <a:srgbClr val="FF0000"/>
                </a:solidFill>
              </a:rPr>
              <a:t>ينبض </a:t>
            </a:r>
            <a:r>
              <a:rPr lang="ar-SA" sz="2000" b="1" dirty="0">
                <a:solidFill>
                  <a:srgbClr val="FF0000"/>
                </a:solidFill>
              </a:rPr>
              <a:t>ويخفق .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282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1246554" y="1556792"/>
            <a:ext cx="13388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</a:rPr>
              <a:t>التفجير والقتل</a:t>
            </a:r>
          </a:p>
        </p:txBody>
      </p:sp>
      <p:sp>
        <p:nvSpPr>
          <p:cNvPr id="3" name="مستطيل 2"/>
          <p:cNvSpPr/>
          <p:nvPr/>
        </p:nvSpPr>
        <p:spPr>
          <a:xfrm>
            <a:off x="4077600" y="2174552"/>
            <a:ext cx="25106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</a:rPr>
              <a:t>أبحاث الفضاء ، سرعة النقل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3779912" y="2759908"/>
            <a:ext cx="33123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00FF"/>
                </a:solidFill>
              </a:rPr>
              <a:t>رؤية </a:t>
            </a:r>
            <a:r>
              <a:rPr lang="ar-SA" sz="2000" b="1" dirty="0">
                <a:solidFill>
                  <a:srgbClr val="0000FF"/>
                </a:solidFill>
              </a:rPr>
              <a:t>الأحداث ، التسلية ، </a:t>
            </a:r>
            <a:r>
              <a:rPr lang="ar-SA" sz="2000" b="1" dirty="0" smtClean="0">
                <a:solidFill>
                  <a:srgbClr val="0000FF"/>
                </a:solidFill>
              </a:rPr>
              <a:t>قضاء الوقت</a:t>
            </a:r>
            <a:endParaRPr lang="ar-SA" sz="2000" b="1" dirty="0">
              <a:solidFill>
                <a:srgbClr val="0000FF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07504" y="2636912"/>
            <a:ext cx="352839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900" b="1" dirty="0">
                <a:solidFill>
                  <a:srgbClr val="0000FF"/>
                </a:solidFill>
              </a:rPr>
              <a:t>يؤثر على العيون عند الاقتراب </a:t>
            </a:r>
            <a:r>
              <a:rPr lang="ar-SA" sz="1900" b="1" dirty="0" smtClean="0">
                <a:solidFill>
                  <a:srgbClr val="0000FF"/>
                </a:solidFill>
              </a:rPr>
              <a:t>منه ويضيع </a:t>
            </a:r>
            <a:r>
              <a:rPr lang="ar-SA" sz="1900" b="1" dirty="0">
                <a:solidFill>
                  <a:srgbClr val="0000FF"/>
                </a:solidFill>
              </a:rPr>
              <a:t>الوقت عند مشاهدة </a:t>
            </a:r>
            <a:r>
              <a:rPr lang="ar-SA" sz="1900" b="1" dirty="0" smtClean="0">
                <a:solidFill>
                  <a:srgbClr val="0000FF"/>
                </a:solidFill>
              </a:rPr>
              <a:t>برامج غير </a:t>
            </a:r>
            <a:r>
              <a:rPr lang="ar-SA" sz="1900" b="1" dirty="0">
                <a:solidFill>
                  <a:srgbClr val="0000FF"/>
                </a:solidFill>
              </a:rPr>
              <a:t>نافعة .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4130372" y="3367502"/>
            <a:ext cx="25298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</a:rPr>
              <a:t>النقل ، الراحة ، توفير الوقت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701824" y="3284984"/>
            <a:ext cx="29340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>
                <a:solidFill>
                  <a:srgbClr val="0000FF"/>
                </a:solidFill>
              </a:rPr>
              <a:t>الحوادث القاتلة ، الإصابات ،تلوث</a:t>
            </a:r>
          </a:p>
          <a:p>
            <a:pPr algn="ctr"/>
            <a:r>
              <a:rPr lang="ar-SA" sz="2000" b="1" dirty="0">
                <a:solidFill>
                  <a:srgbClr val="0000FF"/>
                </a:solidFill>
              </a:rPr>
              <a:t>الجو ، إزعاج الأبواق .</a:t>
            </a:r>
          </a:p>
        </p:txBody>
      </p:sp>
    </p:spTree>
    <p:extLst>
      <p:ext uri="{BB962C8B-B14F-4D97-AF65-F5344CB8AC3E}">
        <p14:creationId xmlns:p14="http://schemas.microsoft.com/office/powerpoint/2010/main" val="3276406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413" y="116632"/>
            <a:ext cx="2950659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1"/>
            <a:ext cx="8856984" cy="5544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8470" y="145579"/>
            <a:ext cx="2636018" cy="1051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4399395" y="3140968"/>
            <a:ext cx="604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عربي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421602" y="3140968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</a:rPr>
              <a:t>شاب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112645" y="3172141"/>
            <a:ext cx="659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الضمة</a:t>
            </a:r>
            <a:endParaRPr lang="ar-SA" dirty="0"/>
          </a:p>
        </p:txBody>
      </p:sp>
      <p:sp>
        <p:nvSpPr>
          <p:cNvPr id="8" name="مستطيل 7"/>
          <p:cNvSpPr/>
          <p:nvPr/>
        </p:nvSpPr>
        <p:spPr>
          <a:xfrm>
            <a:off x="4274361" y="3573016"/>
            <a:ext cx="729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الحربية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72485" y="3203684"/>
            <a:ext cx="659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الضمة</a:t>
            </a:r>
            <a:endParaRPr lang="ar-SA" dirty="0"/>
          </a:p>
        </p:txBody>
      </p:sp>
      <p:sp>
        <p:nvSpPr>
          <p:cNvPr id="10" name="مستطيل 9"/>
          <p:cNvSpPr/>
          <p:nvPr/>
        </p:nvSpPr>
        <p:spPr>
          <a:xfrm>
            <a:off x="3203848" y="3573016"/>
            <a:ext cx="825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</a:rPr>
              <a:t>الطائرات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123728" y="3573016"/>
            <a:ext cx="643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الفتحة</a:t>
            </a:r>
            <a:endParaRPr lang="ar-SA" dirty="0"/>
          </a:p>
        </p:txBody>
      </p:sp>
      <p:sp>
        <p:nvSpPr>
          <p:cNvPr id="12" name="مستطيل 11"/>
          <p:cNvSpPr/>
          <p:nvPr/>
        </p:nvSpPr>
        <p:spPr>
          <a:xfrm>
            <a:off x="35496" y="3573016"/>
            <a:ext cx="17395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 smtClean="0"/>
              <a:t>الكسرة نيابة عن الفتحة</a:t>
            </a:r>
            <a:endParaRPr lang="ar-SA" sz="1600" dirty="0"/>
          </a:p>
        </p:txBody>
      </p:sp>
      <p:sp>
        <p:nvSpPr>
          <p:cNvPr id="13" name="مستطيل 12"/>
          <p:cNvSpPr/>
          <p:nvPr/>
        </p:nvSpPr>
        <p:spPr>
          <a:xfrm>
            <a:off x="4308740" y="3923764"/>
            <a:ext cx="726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</a:rPr>
              <a:t>الدموية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326392" y="3923764"/>
            <a:ext cx="734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00FF"/>
                </a:solidFill>
              </a:rPr>
              <a:t>الأوعية</a:t>
            </a:r>
            <a:endParaRPr lang="ar-SA" dirty="0">
              <a:solidFill>
                <a:srgbClr val="0000FF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2080585" y="3923764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الكسرة</a:t>
            </a:r>
            <a:endParaRPr lang="ar-SA" dirty="0"/>
          </a:p>
        </p:txBody>
      </p:sp>
      <p:sp>
        <p:nvSpPr>
          <p:cNvPr id="16" name="مستطيل 15"/>
          <p:cNvSpPr/>
          <p:nvPr/>
        </p:nvSpPr>
        <p:spPr>
          <a:xfrm>
            <a:off x="611560" y="3923764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/>
              <a:t>الكسرة</a:t>
            </a:r>
            <a:endParaRPr lang="ar-SA" dirty="0"/>
          </a:p>
        </p:txBody>
      </p:sp>
      <p:sp>
        <p:nvSpPr>
          <p:cNvPr id="3" name="مستطيل 2"/>
          <p:cNvSpPr/>
          <p:nvPr/>
        </p:nvSpPr>
        <p:spPr>
          <a:xfrm>
            <a:off x="5317611" y="5096674"/>
            <a:ext cx="766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</a:rPr>
              <a:t>الصفَةَ .</a:t>
            </a:r>
            <a:endParaRPr lang="ar-SA" dirty="0">
              <a:solidFill>
                <a:srgbClr val="0066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220072" y="5507940"/>
            <a:ext cx="1074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</a:rPr>
              <a:t>الْمَوْصوفِ .</a:t>
            </a:r>
            <a:endParaRPr lang="ar-SA" dirty="0">
              <a:solidFill>
                <a:srgbClr val="0066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231685" y="6300028"/>
            <a:ext cx="49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</a:rPr>
              <a:t>رفعًا</a:t>
            </a:r>
            <a:endParaRPr lang="ar-SA" dirty="0">
              <a:solidFill>
                <a:srgbClr val="0066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3945425" y="628726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</a:rPr>
              <a:t>جرًّا</a:t>
            </a:r>
            <a:endParaRPr lang="ar-SA" dirty="0">
              <a:solidFill>
                <a:srgbClr val="006600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5076056" y="5898054"/>
            <a:ext cx="534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rgbClr val="006600"/>
                </a:solidFill>
              </a:rPr>
              <a:t>صفَةَ</a:t>
            </a:r>
            <a:endParaRPr lang="ar-SA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597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3" grpId="0"/>
      <p:bldP spid="4" grpId="0"/>
      <p:bldP spid="5" grpId="0"/>
      <p:bldP spid="17" grpId="0"/>
      <p:bldP spid="2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14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4507950" y="2996952"/>
            <a:ext cx="957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</a:rPr>
              <a:t>المُتَطَلِعينَ 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3915913" y="2924944"/>
            <a:ext cx="574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</a:rPr>
              <a:t>جمَعْ 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3085619" y="2984191"/>
            <a:ext cx="6222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</a:rPr>
              <a:t>مٌذُكَرَّ 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2187085" y="2984191"/>
            <a:ext cx="692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</a:rPr>
              <a:t>مٌعَرْفِةَ 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1285280" y="2984191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</a:rPr>
              <a:t>نٌصَب 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437086" y="2996952"/>
            <a:ext cx="5148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</a:rPr>
              <a:t>اٌلياءُ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4486741" y="3563724"/>
            <a:ext cx="970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3333FF"/>
                </a:solidFill>
              </a:rPr>
              <a:t>المَكْفُوفينَ 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3915913" y="3491716"/>
            <a:ext cx="574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3333FF"/>
                </a:solidFill>
              </a:rPr>
              <a:t>جمَعْ 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3085619" y="3550963"/>
            <a:ext cx="6222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3333FF"/>
                </a:solidFill>
              </a:rPr>
              <a:t>مٌذُكَرَّ 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2187085" y="3550963"/>
            <a:ext cx="692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3333FF"/>
                </a:solidFill>
              </a:rPr>
              <a:t>مٌعَرْفِةَ 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1285280" y="3550963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3333FF"/>
                </a:solidFill>
              </a:rPr>
              <a:t>نٌصَب 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437086" y="3563724"/>
            <a:ext cx="5148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3333FF"/>
                </a:solidFill>
              </a:rPr>
              <a:t>اٌلياءُ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4594018" y="4077072"/>
            <a:ext cx="785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كَثيرونَ </a:t>
            </a:r>
          </a:p>
        </p:txBody>
      </p:sp>
      <p:sp>
        <p:nvSpPr>
          <p:cNvPr id="21" name="مستطيل 20"/>
          <p:cNvSpPr/>
          <p:nvPr/>
        </p:nvSpPr>
        <p:spPr>
          <a:xfrm>
            <a:off x="3915913" y="4067780"/>
            <a:ext cx="574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جمَعْ </a:t>
            </a:r>
          </a:p>
        </p:txBody>
      </p:sp>
      <p:sp>
        <p:nvSpPr>
          <p:cNvPr id="22" name="مستطيل 21"/>
          <p:cNvSpPr/>
          <p:nvPr/>
        </p:nvSpPr>
        <p:spPr>
          <a:xfrm>
            <a:off x="3085619" y="4127027"/>
            <a:ext cx="6222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مٌذُكَرَّ 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2246395" y="4139788"/>
            <a:ext cx="5741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نٌكِرةَ </a:t>
            </a:r>
          </a:p>
        </p:txBody>
      </p:sp>
      <p:sp>
        <p:nvSpPr>
          <p:cNvPr id="26" name="مستطيل 25"/>
          <p:cNvSpPr/>
          <p:nvPr/>
        </p:nvSpPr>
        <p:spPr>
          <a:xfrm>
            <a:off x="1331640" y="4097854"/>
            <a:ext cx="527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رٌفَع </a:t>
            </a:r>
          </a:p>
        </p:txBody>
      </p:sp>
      <p:sp>
        <p:nvSpPr>
          <p:cNvPr id="27" name="مستطيل 26"/>
          <p:cNvSpPr/>
          <p:nvPr/>
        </p:nvSpPr>
        <p:spPr>
          <a:xfrm>
            <a:off x="405026" y="4095483"/>
            <a:ext cx="546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FF0000"/>
                </a:solidFill>
              </a:rPr>
              <a:t>اٌلواو</a:t>
            </a:r>
          </a:p>
        </p:txBody>
      </p:sp>
      <p:sp>
        <p:nvSpPr>
          <p:cNvPr id="29" name="مستطيل 28"/>
          <p:cNvSpPr/>
          <p:nvPr/>
        </p:nvSpPr>
        <p:spPr>
          <a:xfrm>
            <a:off x="4691801" y="4509120"/>
            <a:ext cx="6880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6600CC"/>
                </a:solidFill>
              </a:rPr>
              <a:t>عُلَماءُ </a:t>
            </a:r>
          </a:p>
        </p:txBody>
      </p:sp>
      <p:sp>
        <p:nvSpPr>
          <p:cNvPr id="31" name="مستطيل 30"/>
          <p:cNvSpPr/>
          <p:nvPr/>
        </p:nvSpPr>
        <p:spPr>
          <a:xfrm>
            <a:off x="3887187" y="4499828"/>
            <a:ext cx="574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6600CC"/>
                </a:solidFill>
              </a:rPr>
              <a:t>جمَعْ </a:t>
            </a:r>
          </a:p>
        </p:txBody>
      </p:sp>
      <p:sp>
        <p:nvSpPr>
          <p:cNvPr id="32" name="مستطيل 31"/>
          <p:cNvSpPr/>
          <p:nvPr/>
        </p:nvSpPr>
        <p:spPr>
          <a:xfrm>
            <a:off x="3056893" y="4559075"/>
            <a:ext cx="6222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6600CC"/>
                </a:solidFill>
              </a:rPr>
              <a:t>مٌذُكَرَّ </a:t>
            </a:r>
          </a:p>
        </p:txBody>
      </p:sp>
      <p:sp>
        <p:nvSpPr>
          <p:cNvPr id="33" name="مستطيل 32"/>
          <p:cNvSpPr/>
          <p:nvPr/>
        </p:nvSpPr>
        <p:spPr>
          <a:xfrm>
            <a:off x="2217669" y="4571836"/>
            <a:ext cx="5741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6600CC"/>
                </a:solidFill>
              </a:rPr>
              <a:t>نٌكِرةَ </a:t>
            </a:r>
          </a:p>
        </p:txBody>
      </p:sp>
      <p:sp>
        <p:nvSpPr>
          <p:cNvPr id="34" name="مستطيل 33"/>
          <p:cNvSpPr/>
          <p:nvPr/>
        </p:nvSpPr>
        <p:spPr>
          <a:xfrm>
            <a:off x="1302914" y="4529902"/>
            <a:ext cx="527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6600CC"/>
                </a:solidFill>
              </a:rPr>
              <a:t>رٌفَع </a:t>
            </a:r>
          </a:p>
        </p:txBody>
      </p:sp>
      <p:sp>
        <p:nvSpPr>
          <p:cNvPr id="35" name="مستطيل 34"/>
          <p:cNvSpPr/>
          <p:nvPr/>
        </p:nvSpPr>
        <p:spPr>
          <a:xfrm>
            <a:off x="376300" y="4527531"/>
            <a:ext cx="546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6600CC"/>
                </a:solidFill>
              </a:rPr>
              <a:t>اٌلواو</a:t>
            </a:r>
          </a:p>
        </p:txBody>
      </p:sp>
      <p:sp>
        <p:nvSpPr>
          <p:cNvPr id="36" name="مستطيل 35"/>
          <p:cNvSpPr/>
          <p:nvPr/>
        </p:nvSpPr>
        <p:spPr>
          <a:xfrm>
            <a:off x="4540827" y="4993123"/>
            <a:ext cx="9044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/>
              <a:t>الأَمْرِيكيانِ </a:t>
            </a:r>
          </a:p>
        </p:txBody>
      </p:sp>
      <p:sp>
        <p:nvSpPr>
          <p:cNvPr id="37" name="مستطيل 36"/>
          <p:cNvSpPr/>
          <p:nvPr/>
        </p:nvSpPr>
        <p:spPr>
          <a:xfrm>
            <a:off x="3915039" y="4961950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مثُنَىَّ </a:t>
            </a:r>
          </a:p>
        </p:txBody>
      </p:sp>
      <p:sp>
        <p:nvSpPr>
          <p:cNvPr id="39" name="مستطيل 38"/>
          <p:cNvSpPr/>
          <p:nvPr/>
        </p:nvSpPr>
        <p:spPr>
          <a:xfrm>
            <a:off x="3080614" y="4983102"/>
            <a:ext cx="6222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مٌذُكَرَّ </a:t>
            </a:r>
          </a:p>
        </p:txBody>
      </p:sp>
      <p:sp>
        <p:nvSpPr>
          <p:cNvPr id="40" name="مستطيل 39"/>
          <p:cNvSpPr/>
          <p:nvPr/>
        </p:nvSpPr>
        <p:spPr>
          <a:xfrm>
            <a:off x="2171773" y="4961950"/>
            <a:ext cx="692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مٌعَرْفِةَ </a:t>
            </a:r>
          </a:p>
        </p:txBody>
      </p:sp>
      <p:sp>
        <p:nvSpPr>
          <p:cNvPr id="38" name="مستطيل 37"/>
          <p:cNvSpPr/>
          <p:nvPr/>
        </p:nvSpPr>
        <p:spPr>
          <a:xfrm>
            <a:off x="1307987" y="4994522"/>
            <a:ext cx="527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رٌفَع </a:t>
            </a:r>
          </a:p>
        </p:txBody>
      </p:sp>
      <p:sp>
        <p:nvSpPr>
          <p:cNvPr id="41" name="مستطيل 40"/>
          <p:cNvSpPr/>
          <p:nvPr/>
        </p:nvSpPr>
        <p:spPr>
          <a:xfrm>
            <a:off x="430392" y="4977734"/>
            <a:ext cx="58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اٌلألفُ</a:t>
            </a:r>
          </a:p>
        </p:txBody>
      </p:sp>
      <p:sp>
        <p:nvSpPr>
          <p:cNvPr id="43" name="مستطيل 42"/>
          <p:cNvSpPr/>
          <p:nvPr/>
        </p:nvSpPr>
        <p:spPr>
          <a:xfrm>
            <a:off x="4580392" y="5434833"/>
            <a:ext cx="813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err="1">
                <a:solidFill>
                  <a:srgbClr val="006600"/>
                </a:solidFill>
              </a:rPr>
              <a:t>الأَخَوانِ</a:t>
            </a:r>
            <a:r>
              <a:rPr lang="ar-SA" b="1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45" name="مستطيل 44"/>
          <p:cNvSpPr/>
          <p:nvPr/>
        </p:nvSpPr>
        <p:spPr>
          <a:xfrm>
            <a:off x="3922533" y="5414780"/>
            <a:ext cx="598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</a:rPr>
              <a:t>مثُنَىَّ </a:t>
            </a:r>
          </a:p>
        </p:txBody>
      </p:sp>
      <p:sp>
        <p:nvSpPr>
          <p:cNvPr id="46" name="مستطيل 45"/>
          <p:cNvSpPr/>
          <p:nvPr/>
        </p:nvSpPr>
        <p:spPr>
          <a:xfrm>
            <a:off x="3088108" y="5435932"/>
            <a:ext cx="6222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</a:rPr>
              <a:t>مٌذُكَرَّ </a:t>
            </a:r>
          </a:p>
        </p:txBody>
      </p:sp>
      <p:sp>
        <p:nvSpPr>
          <p:cNvPr id="47" name="مستطيل 46"/>
          <p:cNvSpPr/>
          <p:nvPr/>
        </p:nvSpPr>
        <p:spPr>
          <a:xfrm>
            <a:off x="2179267" y="5414780"/>
            <a:ext cx="692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</a:rPr>
              <a:t>مٌعَرْفِةَ </a:t>
            </a:r>
          </a:p>
        </p:txBody>
      </p:sp>
      <p:sp>
        <p:nvSpPr>
          <p:cNvPr id="48" name="مستطيل 47"/>
          <p:cNvSpPr/>
          <p:nvPr/>
        </p:nvSpPr>
        <p:spPr>
          <a:xfrm>
            <a:off x="1315481" y="5426570"/>
            <a:ext cx="527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</a:rPr>
              <a:t>رٌفَع </a:t>
            </a:r>
          </a:p>
        </p:txBody>
      </p:sp>
      <p:sp>
        <p:nvSpPr>
          <p:cNvPr id="49" name="مستطيل 48"/>
          <p:cNvSpPr/>
          <p:nvPr/>
        </p:nvSpPr>
        <p:spPr>
          <a:xfrm>
            <a:off x="437886" y="5430564"/>
            <a:ext cx="58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006600"/>
                </a:solidFill>
              </a:rPr>
              <a:t>اٌلألفُ</a:t>
            </a:r>
          </a:p>
        </p:txBody>
      </p:sp>
      <p:sp>
        <p:nvSpPr>
          <p:cNvPr id="50" name="مستطيل 49"/>
          <p:cNvSpPr/>
          <p:nvPr/>
        </p:nvSpPr>
        <p:spPr>
          <a:xfrm>
            <a:off x="4569738" y="5865239"/>
            <a:ext cx="8547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3333FF"/>
                </a:solidFill>
              </a:rPr>
              <a:t>الكَفِيفاتُ </a:t>
            </a:r>
          </a:p>
        </p:txBody>
      </p:sp>
      <p:sp>
        <p:nvSpPr>
          <p:cNvPr id="51" name="مستطيل 50"/>
          <p:cNvSpPr/>
          <p:nvPr/>
        </p:nvSpPr>
        <p:spPr>
          <a:xfrm>
            <a:off x="3088108" y="5865239"/>
            <a:ext cx="6607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3333FF"/>
                </a:solidFill>
              </a:rPr>
              <a:t>مٌؤُنَثَّ </a:t>
            </a:r>
          </a:p>
        </p:txBody>
      </p:sp>
      <p:sp>
        <p:nvSpPr>
          <p:cNvPr id="52" name="مستطيل 51"/>
          <p:cNvSpPr/>
          <p:nvPr/>
        </p:nvSpPr>
        <p:spPr>
          <a:xfrm>
            <a:off x="405024" y="5865239"/>
            <a:ext cx="6543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3333FF"/>
                </a:solidFill>
              </a:rPr>
              <a:t>اٌلضّمةُ</a:t>
            </a:r>
          </a:p>
        </p:txBody>
      </p:sp>
      <p:sp>
        <p:nvSpPr>
          <p:cNvPr id="54" name="مستطيل 53"/>
          <p:cNvSpPr/>
          <p:nvPr/>
        </p:nvSpPr>
        <p:spPr>
          <a:xfrm>
            <a:off x="3915913" y="5867980"/>
            <a:ext cx="574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3333FF"/>
                </a:solidFill>
              </a:rPr>
              <a:t>جمَعْ </a:t>
            </a:r>
          </a:p>
        </p:txBody>
      </p:sp>
      <p:sp>
        <p:nvSpPr>
          <p:cNvPr id="55" name="مستطيل 54"/>
          <p:cNvSpPr/>
          <p:nvPr/>
        </p:nvSpPr>
        <p:spPr>
          <a:xfrm>
            <a:off x="2150991" y="5867980"/>
            <a:ext cx="692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3333FF"/>
                </a:solidFill>
              </a:rPr>
              <a:t>مٌعَرْفِةَ </a:t>
            </a:r>
          </a:p>
        </p:txBody>
      </p:sp>
      <p:sp>
        <p:nvSpPr>
          <p:cNvPr id="56" name="مستطيل 55"/>
          <p:cNvSpPr/>
          <p:nvPr/>
        </p:nvSpPr>
        <p:spPr>
          <a:xfrm>
            <a:off x="1307987" y="5829547"/>
            <a:ext cx="527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3333FF"/>
                </a:solidFill>
              </a:rPr>
              <a:t>رٌفَع </a:t>
            </a:r>
          </a:p>
        </p:txBody>
      </p:sp>
      <p:sp>
        <p:nvSpPr>
          <p:cNvPr id="53" name="مستطيل 52"/>
          <p:cNvSpPr/>
          <p:nvPr/>
        </p:nvSpPr>
        <p:spPr>
          <a:xfrm>
            <a:off x="4649887" y="6300028"/>
            <a:ext cx="694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CC3300"/>
                </a:solidFill>
              </a:rPr>
              <a:t>الفَتَياتُ</a:t>
            </a:r>
          </a:p>
        </p:txBody>
      </p:sp>
      <p:sp>
        <p:nvSpPr>
          <p:cNvPr id="58" name="مستطيل 57"/>
          <p:cNvSpPr/>
          <p:nvPr/>
        </p:nvSpPr>
        <p:spPr>
          <a:xfrm>
            <a:off x="3078620" y="6318069"/>
            <a:ext cx="6607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CC3300"/>
                </a:solidFill>
              </a:rPr>
              <a:t>مٌؤُنَثَّ </a:t>
            </a:r>
          </a:p>
        </p:txBody>
      </p:sp>
      <p:sp>
        <p:nvSpPr>
          <p:cNvPr id="59" name="مستطيل 58"/>
          <p:cNvSpPr/>
          <p:nvPr/>
        </p:nvSpPr>
        <p:spPr>
          <a:xfrm>
            <a:off x="395536" y="6318069"/>
            <a:ext cx="6543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CC3300"/>
                </a:solidFill>
              </a:rPr>
              <a:t>اٌلضّمةُ</a:t>
            </a:r>
          </a:p>
        </p:txBody>
      </p:sp>
      <p:sp>
        <p:nvSpPr>
          <p:cNvPr id="60" name="مستطيل 59"/>
          <p:cNvSpPr/>
          <p:nvPr/>
        </p:nvSpPr>
        <p:spPr>
          <a:xfrm>
            <a:off x="3906425" y="6320810"/>
            <a:ext cx="574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CC3300"/>
                </a:solidFill>
              </a:rPr>
              <a:t>جمَعْ </a:t>
            </a:r>
          </a:p>
        </p:txBody>
      </p:sp>
      <p:sp>
        <p:nvSpPr>
          <p:cNvPr id="61" name="مستطيل 60"/>
          <p:cNvSpPr/>
          <p:nvPr/>
        </p:nvSpPr>
        <p:spPr>
          <a:xfrm>
            <a:off x="2141503" y="6320810"/>
            <a:ext cx="692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CC3300"/>
                </a:solidFill>
              </a:rPr>
              <a:t>مٌعَرْفِةَ </a:t>
            </a:r>
          </a:p>
        </p:txBody>
      </p:sp>
      <p:sp>
        <p:nvSpPr>
          <p:cNvPr id="62" name="مستطيل 61"/>
          <p:cNvSpPr/>
          <p:nvPr/>
        </p:nvSpPr>
        <p:spPr>
          <a:xfrm>
            <a:off x="1298499" y="6282377"/>
            <a:ext cx="527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rgbClr val="CC3300"/>
                </a:solidFill>
              </a:rPr>
              <a:t>رٌفَع </a:t>
            </a:r>
          </a:p>
        </p:txBody>
      </p:sp>
    </p:spTree>
    <p:extLst>
      <p:ext uri="{BB962C8B-B14F-4D97-AF65-F5344CB8AC3E}">
        <p14:creationId xmlns:p14="http://schemas.microsoft.com/office/powerpoint/2010/main" val="1535883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0" grpId="0"/>
      <p:bldP spid="26" grpId="0"/>
      <p:bldP spid="27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9" grpId="0"/>
      <p:bldP spid="40" grpId="0"/>
      <p:bldP spid="38" grpId="0"/>
      <p:bldP spid="41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4" grpId="0"/>
      <p:bldP spid="55" grpId="0"/>
      <p:bldP spid="56" grpId="0"/>
      <p:bldP spid="53" grpId="0"/>
      <p:bldP spid="58" grpId="0"/>
      <p:bldP spid="59" grpId="0"/>
      <p:bldP spid="60" grpId="0"/>
      <p:bldP spid="61" grpId="0"/>
      <p:bldP spid="6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2347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488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29200"/>
            <a:ext cx="3672407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3962411" y="569462"/>
            <a:ext cx="6815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</a:rPr>
              <a:t>الجَدِيدِ</a:t>
            </a:r>
            <a:endParaRPr lang="ar-SA" sz="2000" dirty="0">
              <a:solidFill>
                <a:srgbClr val="0000FF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4181380" y="928403"/>
            <a:ext cx="8595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</a:rPr>
              <a:t>المَكتوبَةَ</a:t>
            </a:r>
            <a:endParaRPr lang="ar-SA" sz="2000" dirty="0">
              <a:solidFill>
                <a:srgbClr val="0000FF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973688" y="1297735"/>
            <a:ext cx="5950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>
                <a:solidFill>
                  <a:srgbClr val="0000FF"/>
                </a:solidFill>
              </a:rPr>
              <a:t>مائيةً</a:t>
            </a:r>
            <a:endParaRPr lang="ar-SA" sz="2000" dirty="0">
              <a:solidFill>
                <a:srgbClr val="0000FF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109973" y="1664697"/>
            <a:ext cx="7425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00FF"/>
                </a:solidFill>
              </a:rPr>
              <a:t>صغيرَةٍ</a:t>
            </a:r>
            <a:endParaRPr lang="ar-SA" sz="2000" dirty="0">
              <a:solidFill>
                <a:srgbClr val="0000FF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 rot="20353404">
            <a:off x="5116891" y="2369662"/>
            <a:ext cx="36004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dirty="0" smtClean="0">
                <a:solidFill>
                  <a:srgbClr val="CC3300"/>
                </a:solidFill>
              </a:rPr>
              <a:t>=</a:t>
            </a:r>
            <a:endParaRPr lang="ar-SA" sz="1600" dirty="0">
              <a:solidFill>
                <a:srgbClr val="CC33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 rot="20353404">
            <a:off x="4811691" y="2985641"/>
            <a:ext cx="36004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dirty="0" smtClean="0">
                <a:solidFill>
                  <a:srgbClr val="CC3300"/>
                </a:solidFill>
              </a:rPr>
              <a:t>=</a:t>
            </a:r>
            <a:endParaRPr lang="ar-SA" sz="1600" dirty="0">
              <a:solidFill>
                <a:srgbClr val="CC33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 rot="20353404">
            <a:off x="5269251" y="3174766"/>
            <a:ext cx="36004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>
                <a:solidFill>
                  <a:srgbClr val="CC3300"/>
                </a:solidFill>
              </a:rPr>
              <a:t>و</a:t>
            </a:r>
          </a:p>
        </p:txBody>
      </p:sp>
      <p:sp>
        <p:nvSpPr>
          <p:cNvPr id="11" name="مربع نص 10"/>
          <p:cNvSpPr txBox="1"/>
          <p:nvPr/>
        </p:nvSpPr>
        <p:spPr>
          <a:xfrm rot="20353404">
            <a:off x="5390478" y="3442016"/>
            <a:ext cx="36004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dirty="0" err="1" smtClean="0">
                <a:solidFill>
                  <a:srgbClr val="CC3300"/>
                </a:solidFill>
              </a:rPr>
              <a:t>وو</a:t>
            </a:r>
            <a:endParaRPr lang="ar-SA" sz="1400" dirty="0">
              <a:solidFill>
                <a:srgbClr val="CC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21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9" grpId="0"/>
      <p:bldP spid="10" grpId="0"/>
      <p:bldP spid="1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530" y="115322"/>
            <a:ext cx="2392858" cy="1006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6583005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120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0181"/>
            <a:ext cx="7488832" cy="6624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70987"/>
            <a:ext cx="2392858" cy="1013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544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2008"/>
            <a:ext cx="8856984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0384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49928"/>
            <a:ext cx="8856984" cy="6591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3237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928992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8309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928992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0012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2008"/>
            <a:ext cx="8856984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7556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0322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397"/>
            <a:ext cx="8926506" cy="4108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107504" y="4333153"/>
            <a:ext cx="892650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6600CC"/>
                </a:solidFill>
                <a:cs typeface="Led Italic Font" pitchFamily="2" charset="-78"/>
              </a:rPr>
              <a:t>جراهام </a:t>
            </a:r>
            <a:r>
              <a:rPr lang="ar-SA" sz="2000" b="1" dirty="0">
                <a:solidFill>
                  <a:srgbClr val="6600CC"/>
                </a:solidFill>
                <a:cs typeface="Led Italic Font" pitchFamily="2" charset="-78"/>
              </a:rPr>
              <a:t>بل</a:t>
            </a:r>
          </a:p>
          <a:p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جَلَسَ الشابُ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"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جراهام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بِلْ " في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مَعْرِض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دوليٍّ ،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وَأمامَهُ جِهازٌ صغيرٌ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،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وَحاوَلَ أَنْ يُثيرَ انتِباهَ الزُّوارِ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، لَكِنْ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دونَ فائِدَةٍ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وَبينَما كان يَجْلِسُ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حَزينً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،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مَرَّ بِهِ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حاكِمُ البَرازيلِ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، فَوَقَفَ عِنْدَهُ ، وَ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سأَلَهُ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عَنْ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ذَلكَ الجِهازِ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، فَفَرِحَ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كثيراً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وَ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أَخَذَ يَشرَحُ لَهُ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عَمَلَهُ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وَفَوائِدَهُ .</a:t>
            </a:r>
          </a:p>
          <a:p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أعْجِبَ الحاكِمُ بِالجِهازِ وَهَنَّأهُ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عَلى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اخْتِراعِهِ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، وِمُنْذُ ذَلكَ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الحين اشتَهَرَ اسمُ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جِراهام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بِلْ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 وانْتَشَرَ استِعْمالُ الهاتِفِ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في </a:t>
            </a:r>
            <a:r>
              <a:rPr lang="ar-SA" sz="2100" dirty="0" smtClean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أَنحاءِ العالمِ </a:t>
            </a:r>
            <a:r>
              <a:rPr lang="ar-SA" sz="2100" dirty="0">
                <a:solidFill>
                  <a:srgbClr val="0066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5706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152650"/>
            <a:ext cx="2581275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580" y="116632"/>
            <a:ext cx="5104908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3075716" cy="760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4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15963"/>
            <a:ext cx="3312368" cy="450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949280"/>
            <a:ext cx="2304256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5236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25210" cy="6567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922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938</Words>
  <Application>Microsoft Office PowerPoint</Application>
  <PresentationFormat>عرض على الشاشة (3:4)‏</PresentationFormat>
  <Paragraphs>255</Paragraphs>
  <Slides>60</Slides>
  <Notes>1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60</vt:i4>
      </vt:variant>
    </vt:vector>
  </HeadingPairs>
  <TitlesOfParts>
    <vt:vector size="61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user</cp:lastModifiedBy>
  <cp:revision>1</cp:revision>
  <dcterms:created xsi:type="dcterms:W3CDTF">2012-02-18T18:43:45Z</dcterms:created>
  <dcterms:modified xsi:type="dcterms:W3CDTF">2012-02-18T18:44:26Z</dcterms:modified>
</cp:coreProperties>
</file>