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3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image" Target="../media/image9.jpeg"/><Relationship Id="rId3" Type="http://schemas.microsoft.com/office/2007/relationships/media" Target="../media/media2.MP3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11" Type="http://schemas.openxmlformats.org/officeDocument/2006/relationships/image" Target="../media/image7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6.jpeg"/><Relationship Id="rId4" Type="http://schemas.openxmlformats.org/officeDocument/2006/relationships/audio" Target="../media/media2.MP3"/><Relationship Id="rId9" Type="http://schemas.openxmlformats.org/officeDocument/2006/relationships/image" Target="../media/image5.jpeg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jpg"/><Relationship Id="rId4" Type="http://schemas.openxmlformats.org/officeDocument/2006/relationships/image" Target="../media/image71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-252536" y="5805264"/>
            <a:ext cx="6336704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الجزء الثاني حتى نهاية الوحدة</a:t>
            </a:r>
            <a:endParaRPr lang="ar-SA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6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صورة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" y="5609622"/>
            <a:ext cx="9144000" cy="1257300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278092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" y="2780928"/>
            <a:ext cx="9144000" cy="2808312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7096844" y="620688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7096844" y="1844824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563888" y="3140968"/>
            <a:ext cx="864096" cy="36004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3395650" y="4221088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يوحي </a:t>
            </a:r>
            <a:r>
              <a:rPr lang="ar-SA" sz="2800" b="1" dirty="0" smtClean="0">
                <a:solidFill>
                  <a:srgbClr val="FF0000"/>
                </a:solidFill>
              </a:rPr>
              <a:t>بأحلام الأطفال </a:t>
            </a:r>
            <a:r>
              <a:rPr lang="ar-SA" sz="2800" b="1" dirty="0">
                <a:solidFill>
                  <a:srgbClr val="FF0000"/>
                </a:solidFill>
              </a:rPr>
              <a:t>و </a:t>
            </a:r>
            <a:r>
              <a:rPr lang="ar-SA" sz="2800" b="1" dirty="0" smtClean="0">
                <a:solidFill>
                  <a:srgbClr val="FF0000"/>
                </a:solidFill>
              </a:rPr>
              <a:t>آمالهم </a:t>
            </a:r>
            <a:r>
              <a:rPr lang="ar-SA" sz="2800" b="1" dirty="0">
                <a:solidFill>
                  <a:srgbClr val="FF0000"/>
                </a:solidFill>
              </a:rPr>
              <a:t>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627784" y="5086402"/>
            <a:ext cx="46025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يوحي </a:t>
            </a:r>
            <a:r>
              <a:rPr lang="ar-SA" sz="2800" b="1" dirty="0" smtClean="0">
                <a:solidFill>
                  <a:srgbClr val="FF0000"/>
                </a:solidFill>
              </a:rPr>
              <a:t>بالحيوية </a:t>
            </a:r>
            <a:r>
              <a:rPr lang="ar-SA" sz="2800" b="1" dirty="0">
                <a:solidFill>
                  <a:srgbClr val="FF0000"/>
                </a:solidFill>
              </a:rPr>
              <a:t>و </a:t>
            </a:r>
            <a:r>
              <a:rPr lang="ar-SA" sz="2800" b="1" dirty="0" smtClean="0">
                <a:solidFill>
                  <a:srgbClr val="FF0000"/>
                </a:solidFill>
              </a:rPr>
              <a:t>النشاط وحب اللعب </a:t>
            </a:r>
            <a:r>
              <a:rPr lang="ar-SA" sz="2800" b="1" dirty="0">
                <a:solidFill>
                  <a:srgbClr val="FF0000"/>
                </a:solidFill>
              </a:rPr>
              <a:t>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-324544" y="6093296"/>
            <a:ext cx="333362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900" b="1" dirty="0" smtClean="0">
                <a:solidFill>
                  <a:srgbClr val="FF0000"/>
                </a:solidFill>
              </a:rPr>
              <a:t>نشدو ونرقص كالبلابل للحياة </a:t>
            </a:r>
            <a:r>
              <a:rPr lang="ar-SA" sz="1900" b="1" dirty="0">
                <a:solidFill>
                  <a:srgbClr val="FF0000"/>
                </a:solidFill>
              </a:rPr>
              <a:t>وللحبور</a:t>
            </a:r>
            <a:endParaRPr lang="ar-SA" sz="1900" dirty="0">
              <a:solidFill>
                <a:srgbClr val="FF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613636" y="6485274"/>
            <a:ext cx="353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لا </a:t>
            </a:r>
            <a:r>
              <a:rPr lang="ar-SA" sz="2000" b="1" dirty="0" smtClean="0">
                <a:solidFill>
                  <a:srgbClr val="FF0000"/>
                </a:solidFill>
              </a:rPr>
              <a:t>نسأم اللهو الجميل وليس يدركنا الفتور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44000" cy="152713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5354"/>
            <a:ext cx="9144000" cy="204003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4" r="25234"/>
          <a:stretch/>
        </p:blipFill>
        <p:spPr>
          <a:xfrm>
            <a:off x="3131840" y="4509120"/>
            <a:ext cx="4104456" cy="948013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3347864" y="2060848"/>
            <a:ext cx="4230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إكساب الجسم القوة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 </a:t>
            </a:r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الحيوية والنشاط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.</a:t>
            </a:r>
            <a:endParaRPr lang="ar-SA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141819" y="2464146"/>
            <a:ext cx="2454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التمتع بالصحة الجيدة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.</a:t>
            </a:r>
            <a:endParaRPr lang="ar-SA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640516" y="2895327"/>
            <a:ext cx="3945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تقوية </a:t>
            </a:r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العلاقات الأخوية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بين </a:t>
            </a:r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الأصدقاء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.</a:t>
            </a:r>
            <a:endParaRPr lang="ar-SA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pic>
        <p:nvPicPr>
          <p:cNvPr id="9" name="مرح الطفولة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H="1">
            <a:off x="3347864" y="3573016"/>
            <a:ext cx="888955" cy="75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3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11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33962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194" y="27260"/>
            <a:ext cx="2180423" cy="80945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86" y="0"/>
            <a:ext cx="6921985" cy="80945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42" y="903556"/>
            <a:ext cx="9144000" cy="3295650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5269776" y="1732746"/>
            <a:ext cx="670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الواو</a:t>
            </a:r>
            <a:endParaRPr lang="ar-SA" sz="24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372241" y="2679303"/>
            <a:ext cx="639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الفاء</a:t>
            </a:r>
            <a:endParaRPr lang="ar-SA" sz="20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477774" y="3635732"/>
            <a:ext cx="378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ثمَّ</a:t>
            </a:r>
            <a:endParaRPr lang="ar-SA" sz="20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014597" y="1772816"/>
            <a:ext cx="21611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</a:rPr>
              <a:t>تدل على المشاركة .</a:t>
            </a:r>
            <a:endParaRPr lang="ar-SA" sz="2400" dirty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5510" y="2708920"/>
            <a:ext cx="4352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</a:rPr>
              <a:t>تدل على المشاركة مع الترتيب و التعقيب .</a:t>
            </a:r>
            <a:endParaRPr lang="ar-SA" sz="2400" dirty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5496" y="3625974"/>
            <a:ext cx="4398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</a:rPr>
              <a:t>تدل على المشاركة مع الترتيب و التراخي .</a:t>
            </a:r>
            <a:endParaRPr lang="ar-SA" sz="2400" dirty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88225" y="2708920"/>
            <a:ext cx="24893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من حروف المعطوف </a:t>
            </a:r>
            <a:endParaRPr lang="ar-SA" sz="22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4" y="4293096"/>
            <a:ext cx="9144000" cy="2564904"/>
          </a:xfrm>
          <a:prstGeom prst="rect">
            <a:avLst/>
          </a:prstGeom>
        </p:spPr>
      </p:pic>
      <p:sp>
        <p:nvSpPr>
          <p:cNvPr id="15" name="مستطيل 14"/>
          <p:cNvSpPr/>
          <p:nvPr/>
        </p:nvSpPr>
        <p:spPr>
          <a:xfrm>
            <a:off x="5122299" y="4437112"/>
            <a:ext cx="81785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الأمثلة</a:t>
            </a:r>
            <a:endParaRPr lang="ar-SA" sz="22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649932" y="4438273"/>
            <a:ext cx="44435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3333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ثمَّ</a:t>
            </a:r>
            <a:endParaRPr lang="ar-SA" sz="2200" dirty="0">
              <a:solidFill>
                <a:srgbClr val="3333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721273" y="4437112"/>
            <a:ext cx="9845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القاعدة</a:t>
            </a:r>
            <a:endParaRPr lang="ar-SA" sz="22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192752" y="5621178"/>
            <a:ext cx="176362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المعطوف عليه</a:t>
            </a:r>
            <a:endParaRPr lang="ar-SA" sz="22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3938101" y="5621178"/>
            <a:ext cx="16049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3333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حرف العطف</a:t>
            </a:r>
            <a:endParaRPr lang="ar-SA" sz="2200" b="1" dirty="0">
              <a:solidFill>
                <a:srgbClr val="3333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025945" y="5621178"/>
            <a:ext cx="12474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المعطوف</a:t>
            </a:r>
            <a:endParaRPr lang="ar-SA" sz="22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665777" y="6269250"/>
            <a:ext cx="6080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يتبع المعطوف المعطوف عليه في الحالة الإعرابية .</a:t>
            </a:r>
            <a:endParaRPr lang="ar-SA" sz="2400" dirty="0">
              <a:solidFill>
                <a:srgbClr val="6600CC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368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7" y="0"/>
            <a:ext cx="9144000" cy="227687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42" y="2276871"/>
            <a:ext cx="9144000" cy="4577567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4139952" y="3532946"/>
            <a:ext cx="5421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</a:rPr>
              <a:t>طِفلاً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2987824" y="3532946"/>
            <a:ext cx="351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ثمَّ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691680" y="3501008"/>
            <a:ext cx="598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</a:rPr>
              <a:t>صبيًّا</a:t>
            </a:r>
            <a:endParaRPr lang="ar-SA" sz="2000" b="1" dirty="0">
              <a:solidFill>
                <a:srgbClr val="0070C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67544" y="3501008"/>
            <a:ext cx="5725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مفرد</a:t>
            </a:r>
            <a:endParaRPr lang="ar-SA" sz="2000" b="1" dirty="0"/>
          </a:p>
        </p:txBody>
      </p:sp>
      <p:sp>
        <p:nvSpPr>
          <p:cNvPr id="8" name="مستطيل 7"/>
          <p:cNvSpPr/>
          <p:nvPr/>
        </p:nvSpPr>
        <p:spPr>
          <a:xfrm>
            <a:off x="3973505" y="3933056"/>
            <a:ext cx="742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B050"/>
                </a:solidFill>
              </a:rPr>
              <a:t>العلماء</a:t>
            </a:r>
            <a:endParaRPr lang="ar-SA" sz="2000" b="1" dirty="0">
              <a:solidFill>
                <a:srgbClr val="00B05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43808" y="3933056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الواو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613444" y="3933056"/>
            <a:ext cx="750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</a:rPr>
              <a:t>الأطباء</a:t>
            </a:r>
            <a:endParaRPr lang="ar-SA" sz="2000" b="1" dirty="0">
              <a:solidFill>
                <a:srgbClr val="0070C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79512" y="3892986"/>
            <a:ext cx="11128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جمع تكسير</a:t>
            </a:r>
            <a:endParaRPr lang="ar-SA" sz="2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957347" y="4325034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B050"/>
                </a:solidFill>
              </a:rPr>
              <a:t>الوالدين</a:t>
            </a:r>
            <a:endParaRPr lang="ar-SA" sz="2000" b="1" dirty="0">
              <a:solidFill>
                <a:srgbClr val="00B05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831249" y="4325034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الواو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547664" y="4325034"/>
            <a:ext cx="774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</a:rPr>
              <a:t>الولدين</a:t>
            </a:r>
            <a:endParaRPr lang="ar-SA" sz="2000" b="1" dirty="0">
              <a:solidFill>
                <a:srgbClr val="0070C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67544" y="4325034"/>
            <a:ext cx="570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مثنى</a:t>
            </a:r>
            <a:endParaRPr lang="ar-SA" sz="2000" b="1" dirty="0"/>
          </a:p>
        </p:txBody>
      </p:sp>
      <p:sp>
        <p:nvSpPr>
          <p:cNvPr id="16" name="مستطيل 15"/>
          <p:cNvSpPr/>
          <p:nvPr/>
        </p:nvSpPr>
        <p:spPr>
          <a:xfrm>
            <a:off x="3995936" y="4901098"/>
            <a:ext cx="663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</a:rPr>
              <a:t>رَئِيسُ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2843808" y="4973106"/>
            <a:ext cx="5661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الفاء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531263" y="4901098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</a:rPr>
              <a:t>اَلمُهتَّمونَ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-36512" y="4931876"/>
            <a:ext cx="1413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/>
              <a:t>جمع </a:t>
            </a:r>
            <a:r>
              <a:rPr lang="ar-SA" b="1" dirty="0" smtClean="0"/>
              <a:t>مذكر سالم</a:t>
            </a:r>
            <a:endParaRPr lang="ar-SA" b="1" dirty="0"/>
          </a:p>
        </p:txBody>
      </p:sp>
      <p:sp>
        <p:nvSpPr>
          <p:cNvPr id="20" name="مستطيل 19"/>
          <p:cNvSpPr/>
          <p:nvPr/>
        </p:nvSpPr>
        <p:spPr>
          <a:xfrm>
            <a:off x="4029303" y="5517232"/>
            <a:ext cx="736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</a:rPr>
              <a:t>التَّكْريمَ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1640522" y="5549170"/>
            <a:ext cx="699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</a:rPr>
              <a:t>العِنَايةَ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2831249" y="5549170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الواو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471015" y="5549170"/>
            <a:ext cx="5725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مفرد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3995936" y="5909210"/>
            <a:ext cx="7375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</a:rPr>
              <a:t>حُقوقَ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2915816" y="5949280"/>
            <a:ext cx="378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ثمّ</a:t>
            </a:r>
          </a:p>
        </p:txBody>
      </p:sp>
      <p:sp>
        <p:nvSpPr>
          <p:cNvPr id="26" name="مستطيل 25"/>
          <p:cNvSpPr/>
          <p:nvPr/>
        </p:nvSpPr>
        <p:spPr>
          <a:xfrm>
            <a:off x="1354017" y="5909210"/>
            <a:ext cx="1129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</a:rPr>
              <a:t>مَسْؤوليَّاتِ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-36512" y="5939988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/>
              <a:t>جمع </a:t>
            </a:r>
            <a:r>
              <a:rPr lang="ar-SA" b="1" dirty="0" smtClean="0"/>
              <a:t>مؤنث سالم</a:t>
            </a:r>
            <a:endParaRPr lang="ar-SA" b="1" dirty="0"/>
          </a:p>
        </p:txBody>
      </p:sp>
      <p:sp>
        <p:nvSpPr>
          <p:cNvPr id="28" name="مستطيل 27"/>
          <p:cNvSpPr/>
          <p:nvPr/>
        </p:nvSpPr>
        <p:spPr>
          <a:xfrm>
            <a:off x="4067944" y="6341258"/>
            <a:ext cx="6655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B050"/>
                </a:solidFill>
              </a:rPr>
              <a:t>إِخْوتِهِ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2843808" y="6341258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الواو</a:t>
            </a:r>
          </a:p>
        </p:txBody>
      </p:sp>
      <p:sp>
        <p:nvSpPr>
          <p:cNvPr id="30" name="مستطيل 29"/>
          <p:cNvSpPr/>
          <p:nvPr/>
        </p:nvSpPr>
        <p:spPr>
          <a:xfrm>
            <a:off x="1763688" y="6341258"/>
            <a:ext cx="4844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</a:rPr>
              <a:t>أَبِيهِ</a:t>
            </a:r>
          </a:p>
        </p:txBody>
      </p:sp>
      <p:sp>
        <p:nvSpPr>
          <p:cNvPr id="31" name="مستطيل 30"/>
          <p:cNvSpPr/>
          <p:nvPr/>
        </p:nvSpPr>
        <p:spPr>
          <a:xfrm>
            <a:off x="-119206" y="6239053"/>
            <a:ext cx="1522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/>
              <a:t>أبو( من الأسماءالخمسة)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302296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صورة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2060"/>
            <a:ext cx="9144000" cy="5255940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71"/>
            <a:ext cx="9144000" cy="1393505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7762805" y="2679303"/>
            <a:ext cx="697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طِفلاً 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793908" y="2636912"/>
            <a:ext cx="1082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6600"/>
                </a:solidFill>
              </a:rPr>
              <a:t>خبر كان </a:t>
            </a:r>
            <a:endParaRPr lang="ar-SA" sz="2400" b="1" dirty="0">
              <a:solidFill>
                <a:srgbClr val="0066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104824" y="2636912"/>
            <a:ext cx="683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صبيًّا</a:t>
            </a:r>
            <a:endParaRPr lang="ar-SA" sz="20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95536" y="2708920"/>
            <a:ext cx="3002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منصوب وعلامة نصبه الفتحة الظاهرة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7752933" y="3140968"/>
            <a:ext cx="8515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العُلَماءُ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012160" y="3140968"/>
            <a:ext cx="65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6600"/>
                </a:solidFill>
              </a:rPr>
              <a:t>فاعل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067944" y="3161750"/>
            <a:ext cx="862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الأَطِباءُ</a:t>
            </a:r>
            <a:endParaRPr lang="ar-SA" sz="20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64656" y="3140968"/>
            <a:ext cx="2856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مرفوع وعلامة رفعه الضمة الظاهرة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7717539" y="3585148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الوالِدَينِ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5617450" y="3543399"/>
            <a:ext cx="1330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6600"/>
                </a:solidFill>
              </a:rPr>
              <a:t>اسم مجرور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4040450" y="3595539"/>
            <a:ext cx="891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الوَلَدَينِ</a:t>
            </a:r>
            <a:endParaRPr lang="ar-SA" sz="20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39552" y="3585148"/>
            <a:ext cx="2820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مجرور وعلامة جره الياء لأنه مثنى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7812360" y="4057661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رَئِيسُ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002680" y="4057661"/>
            <a:ext cx="65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6600"/>
                </a:solidFill>
              </a:rPr>
              <a:t>فاعل</a:t>
            </a:r>
            <a:endParaRPr lang="ar-SA" sz="2000" b="1" dirty="0">
              <a:solidFill>
                <a:srgbClr val="0066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894450" y="4036879"/>
            <a:ext cx="1109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المُهتَّمونَ</a:t>
            </a:r>
            <a:endParaRPr lang="ar-SA" sz="20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32161" y="4057661"/>
            <a:ext cx="32941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/>
              <a:t>مرفوع وعلامة رفعه الواو لأنه جمع </a:t>
            </a:r>
            <a:r>
              <a:rPr lang="ar-SA" sz="1600" b="1" dirty="0" smtClean="0"/>
              <a:t>مذكر سالم</a:t>
            </a:r>
            <a:endParaRPr lang="ar-SA" sz="1600" b="1" dirty="0"/>
          </a:p>
        </p:txBody>
      </p:sp>
      <p:sp>
        <p:nvSpPr>
          <p:cNvPr id="20" name="مستطيل 19"/>
          <p:cNvSpPr/>
          <p:nvPr/>
        </p:nvSpPr>
        <p:spPr>
          <a:xfrm>
            <a:off x="7740352" y="4458993"/>
            <a:ext cx="845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التَّكْريمَ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777878" y="4437112"/>
            <a:ext cx="1098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6600"/>
                </a:solidFill>
              </a:rPr>
              <a:t>مفعول به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4067944" y="4509120"/>
            <a:ext cx="801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العِنَايةَ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323528" y="4499828"/>
            <a:ext cx="3002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منصوب وعلامة نصبه الفتحة الظاهرة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7829877" y="5147900"/>
            <a:ext cx="774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حُقوقَ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796136" y="5147900"/>
            <a:ext cx="1098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6600"/>
                </a:solidFill>
              </a:rPr>
              <a:t>مفعول به</a:t>
            </a:r>
          </a:p>
        </p:txBody>
      </p:sp>
      <p:sp>
        <p:nvSpPr>
          <p:cNvPr id="26" name="مستطيل 25"/>
          <p:cNvSpPr/>
          <p:nvPr/>
        </p:nvSpPr>
        <p:spPr>
          <a:xfrm>
            <a:off x="3779912" y="5147900"/>
            <a:ext cx="1207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مَسْؤوليَّاتِ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-180756" y="5064821"/>
            <a:ext cx="3602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/>
              <a:t>منصوب وعلامة نصبه الكسرة </a:t>
            </a:r>
            <a:r>
              <a:rPr lang="ar-SA" b="1"/>
              <a:t>نيابة </a:t>
            </a:r>
            <a:r>
              <a:rPr lang="ar-SA" b="1" smtClean="0"/>
              <a:t>عن الفتحة </a:t>
            </a:r>
            <a:r>
              <a:rPr lang="ar-SA" b="1" dirty="0" smtClean="0"/>
              <a:t>لأنه </a:t>
            </a:r>
            <a:r>
              <a:rPr lang="ar-SA" b="1" dirty="0"/>
              <a:t>جمع مؤنث سالم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7839495" y="6053103"/>
            <a:ext cx="764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إِخْوتِهِ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5617450" y="6021930"/>
            <a:ext cx="1330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6600"/>
                </a:solidFill>
              </a:rPr>
              <a:t>اسم مجرور</a:t>
            </a:r>
          </a:p>
        </p:txBody>
      </p:sp>
      <p:sp>
        <p:nvSpPr>
          <p:cNvPr id="30" name="مستطيل 29"/>
          <p:cNvSpPr/>
          <p:nvPr/>
        </p:nvSpPr>
        <p:spPr>
          <a:xfrm>
            <a:off x="4211960" y="6009539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أَبِيهِ</a:t>
            </a:r>
          </a:p>
        </p:txBody>
      </p:sp>
      <p:sp>
        <p:nvSpPr>
          <p:cNvPr id="31" name="مستطيل 30"/>
          <p:cNvSpPr/>
          <p:nvPr/>
        </p:nvSpPr>
        <p:spPr>
          <a:xfrm>
            <a:off x="32161" y="6023029"/>
            <a:ext cx="33893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/>
              <a:t>مجرور وعلامة جره الياء لأنه من </a:t>
            </a:r>
            <a:r>
              <a:rPr lang="ar-SA" b="1" dirty="0" smtClean="0"/>
              <a:t>الأسماء </a:t>
            </a:r>
            <a:r>
              <a:rPr lang="ar-SA" b="1" dirty="0" smtClean="0"/>
              <a:t>الخمسة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5028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2"/>
          <a:stretch/>
        </p:blipFill>
        <p:spPr>
          <a:xfrm>
            <a:off x="0" y="5319"/>
            <a:ext cx="9144000" cy="140745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3"/>
            <a:ext cx="9144000" cy="327033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5" y="4755119"/>
            <a:ext cx="9144000" cy="2102881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2832104" y="2420888"/>
            <a:ext cx="10102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الوَلَدَينِ</a:t>
            </a:r>
            <a:endParaRPr lang="ar-SA" sz="2000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717921" y="2987660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</a:rPr>
              <a:t>صبِيًّا</a:t>
            </a:r>
            <a:endParaRPr lang="ar-SA" sz="2000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55776" y="29969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المُهتَّمونَ</a:t>
            </a:r>
            <a:endParaRPr lang="ar-SA" sz="2000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555891" y="3553852"/>
            <a:ext cx="9765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</a:rPr>
              <a:t>الأطباء</a:t>
            </a:r>
            <a:endParaRPr lang="ar-SA" sz="2000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596336" y="4201924"/>
            <a:ext cx="907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العِنَايةَ</a:t>
            </a:r>
            <a:endParaRPr lang="ar-SA" sz="2000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131840" y="4149080"/>
            <a:ext cx="607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</a:rPr>
              <a:t>أَبِيهِ</a:t>
            </a:r>
            <a:endParaRPr lang="ar-SA" sz="2000" dirty="0">
              <a:solidFill>
                <a:srgbClr val="FF000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9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2" y="20397"/>
            <a:ext cx="9144000" cy="247249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9144000" cy="252027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03994"/>
            <a:ext cx="9144000" cy="1454006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741536" y="476672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653304" y="476672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364088" y="1052736"/>
            <a:ext cx="553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ثــمَّ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220072" y="1484784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929286" y="1484784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173911" y="2060848"/>
            <a:ext cx="461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فـــ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710209" y="3861048"/>
            <a:ext cx="395813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600" b="1" dirty="0" smtClean="0">
                <a:solidFill>
                  <a:srgbClr val="FF0000"/>
                </a:solidFill>
              </a:rPr>
              <a:t>أتقرب إلى </a:t>
            </a:r>
            <a:r>
              <a:rPr lang="ar-SA" sz="2600" b="1" dirty="0">
                <a:solidFill>
                  <a:srgbClr val="FF0000"/>
                </a:solidFill>
              </a:rPr>
              <a:t>الله </a:t>
            </a:r>
            <a:r>
              <a:rPr lang="ar-SA" sz="2600" b="1" dirty="0" smtClean="0">
                <a:solidFill>
                  <a:srgbClr val="FF0000"/>
                </a:solidFill>
              </a:rPr>
              <a:t>بالوضوء ثمَّ </a:t>
            </a:r>
            <a:r>
              <a:rPr lang="ar-SA" sz="2600" b="1" dirty="0" smtClean="0">
                <a:solidFill>
                  <a:srgbClr val="00B050"/>
                </a:solidFill>
              </a:rPr>
              <a:t>الصَّلاة</a:t>
            </a:r>
            <a:r>
              <a:rPr lang="ar-SA" sz="2600" b="1" dirty="0" smtClean="0">
                <a:solidFill>
                  <a:srgbClr val="FF0000"/>
                </a:solidFill>
              </a:rPr>
              <a:t> .</a:t>
            </a:r>
            <a:endParaRPr lang="ar-SA" sz="26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083242" y="4407495"/>
            <a:ext cx="458490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600" b="1" dirty="0" smtClean="0">
                <a:solidFill>
                  <a:srgbClr val="FF0000"/>
                </a:solidFill>
              </a:rPr>
              <a:t>أنت و </a:t>
            </a:r>
            <a:r>
              <a:rPr lang="ar-SA" sz="2600" b="1" dirty="0" smtClean="0">
                <a:solidFill>
                  <a:srgbClr val="00B050"/>
                </a:solidFill>
              </a:rPr>
              <a:t>أخوك</a:t>
            </a:r>
            <a:r>
              <a:rPr lang="ar-SA" sz="2600" b="1" dirty="0" smtClean="0">
                <a:solidFill>
                  <a:srgbClr val="FF0000"/>
                </a:solidFill>
              </a:rPr>
              <a:t> ناشطان </a:t>
            </a:r>
            <a:r>
              <a:rPr lang="ar-SA" sz="2600" b="1" dirty="0">
                <a:solidFill>
                  <a:srgbClr val="FF0000"/>
                </a:solidFill>
              </a:rPr>
              <a:t>في جماعة </a:t>
            </a:r>
            <a:r>
              <a:rPr lang="ar-SA" sz="2600" b="1" dirty="0" smtClean="0">
                <a:solidFill>
                  <a:srgbClr val="FF0000"/>
                </a:solidFill>
              </a:rPr>
              <a:t>الإذاعة </a:t>
            </a:r>
            <a:r>
              <a:rPr lang="ar-SA" sz="2600" b="1" dirty="0">
                <a:solidFill>
                  <a:srgbClr val="FF0000"/>
                </a:solidFill>
              </a:rPr>
              <a:t>.</a:t>
            </a:r>
            <a:endParaRPr lang="ar-SA" sz="26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083241" y="4911551"/>
            <a:ext cx="45672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600" b="1" dirty="0" smtClean="0">
                <a:solidFill>
                  <a:srgbClr val="FF0000"/>
                </a:solidFill>
              </a:rPr>
              <a:t>اشترى </a:t>
            </a:r>
            <a:r>
              <a:rPr lang="ar-SA" sz="2600" b="1" dirty="0">
                <a:solidFill>
                  <a:srgbClr val="FF0000"/>
                </a:solidFill>
              </a:rPr>
              <a:t>والدي للطفل الفقير </a:t>
            </a:r>
            <a:r>
              <a:rPr lang="ar-SA" sz="2600" b="1" dirty="0" smtClean="0">
                <a:solidFill>
                  <a:srgbClr val="FF0000"/>
                </a:solidFill>
              </a:rPr>
              <a:t>حذاءً و </a:t>
            </a:r>
            <a:r>
              <a:rPr lang="ar-SA" sz="2600" b="1" dirty="0" smtClean="0">
                <a:solidFill>
                  <a:srgbClr val="00B050"/>
                </a:solidFill>
              </a:rPr>
              <a:t>لعبةَ</a:t>
            </a:r>
            <a:r>
              <a:rPr lang="ar-SA" sz="2600" b="1" dirty="0" smtClean="0">
                <a:solidFill>
                  <a:srgbClr val="FF0000"/>
                </a:solidFill>
              </a:rPr>
              <a:t> .</a:t>
            </a:r>
            <a:endParaRPr lang="ar-SA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68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-1"/>
            <a:ext cx="2744193" cy="50439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4396"/>
            <a:ext cx="9116393" cy="635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2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625" y="25896"/>
            <a:ext cx="2419375" cy="80281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4609"/>
            <a:ext cx="3947931" cy="911061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5670"/>
            <a:ext cx="9144000" cy="589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41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5" y="-35407"/>
            <a:ext cx="9144000" cy="447251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7112"/>
            <a:ext cx="9144000" cy="13876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5" y="4595818"/>
            <a:ext cx="9144000" cy="63338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5" y="5229200"/>
            <a:ext cx="9144000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2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84784"/>
            <a:ext cx="3132373" cy="1172588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3" y="109965"/>
            <a:ext cx="2224442" cy="68231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389" y="5445224"/>
            <a:ext cx="6131611" cy="141277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3538"/>
            <a:ext cx="5940152" cy="543168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8" y="836712"/>
            <a:ext cx="2400829" cy="578743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13" y="2663793"/>
            <a:ext cx="2124520" cy="1460904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149080"/>
            <a:ext cx="2879373" cy="1296144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7" y="5589240"/>
            <a:ext cx="2993232" cy="1196538"/>
          </a:xfrm>
          <a:prstGeom prst="rect">
            <a:avLst/>
          </a:prstGeom>
        </p:spPr>
      </p:pic>
      <p:pic>
        <p:nvPicPr>
          <p:cNvPr id="3" name="مرح الطفولة - موقع المنشد أبو ره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08898" y="1683466"/>
            <a:ext cx="1034910" cy="809430"/>
          </a:xfrm>
          <a:prstGeom prst="rect">
            <a:avLst/>
          </a:prstGeom>
        </p:spPr>
      </p:pic>
      <p:pic>
        <p:nvPicPr>
          <p:cNvPr id="10" name="مرح الطفولة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 flipH="1">
            <a:off x="179512" y="1683466"/>
            <a:ext cx="994713" cy="809430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323528" y="1891692"/>
            <a:ext cx="7920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إلقاء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 flipH="1">
            <a:off x="1700064" y="1891692"/>
            <a:ext cx="6396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إنشاد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 flipH="1">
            <a:off x="1043608" y="1844824"/>
            <a:ext cx="75189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النـص</a:t>
            </a:r>
            <a:endParaRPr lang="ar-SA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5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33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11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5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74"/>
            <a:ext cx="9144000" cy="683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8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66124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" y="5661248"/>
            <a:ext cx="9144000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200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7" y="1"/>
            <a:ext cx="9144000" cy="76470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7" y="3356992"/>
            <a:ext cx="9144000" cy="346898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5"/>
            <a:ext cx="9144000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2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4973"/>
            <a:ext cx="3040782" cy="62047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4072"/>
            <a:ext cx="9144000" cy="44067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6117"/>
            <a:ext cx="9144000" cy="161280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4" y="2708920"/>
            <a:ext cx="9144000" cy="411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610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3" y="-10887"/>
            <a:ext cx="9144000" cy="228775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3" y="2276872"/>
            <a:ext cx="9144000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6640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0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03" y="599205"/>
            <a:ext cx="9144000" cy="45353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4973"/>
            <a:ext cx="3040782" cy="620471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52" y="1032409"/>
            <a:ext cx="9144000" cy="1820527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11" y="2852936"/>
            <a:ext cx="9144000" cy="403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4031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7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91325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7" y="0"/>
            <a:ext cx="3848869" cy="5013177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1259632" y="6432389"/>
            <a:ext cx="619112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مصدر المعلومات الموسوعة الحرة ( ويكيبيديا ) </a:t>
            </a:r>
            <a:r>
              <a:rPr lang="en-US" sz="2200" b="1" i="1" dirty="0">
                <a:solidFill>
                  <a:srgbClr val="0070C0"/>
                </a:solidFill>
              </a:rPr>
              <a:t>ar.wikipedia.org</a:t>
            </a:r>
            <a:r>
              <a:rPr lang="en-US" sz="2000" i="1" dirty="0">
                <a:solidFill>
                  <a:srgbClr val="0070C0"/>
                </a:solidFill>
              </a:rPr>
              <a:t>/</a:t>
            </a:r>
            <a:r>
              <a:rPr lang="en-US" sz="2000" i="1" dirty="0"/>
              <a:t>‏</a:t>
            </a:r>
            <a:r>
              <a:rPr lang="en-US" sz="2000" dirty="0"/>
              <a:t> 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5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78092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9144000" cy="2736304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95" y="5517232"/>
            <a:ext cx="9144000" cy="13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9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265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265"/>
            <a:ext cx="9144000" cy="190860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1"/>
            <a:ext cx="9144000" cy="133175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8778"/>
            <a:ext cx="9144000" cy="3267075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5724128" y="4345940"/>
            <a:ext cx="6480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إِنَّـا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7452320" y="5487615"/>
            <a:ext cx="6480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لَفي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7452320" y="4335487"/>
            <a:ext cx="6480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زَمَنِ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724128" y="5589240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الطُّفولِة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835696" y="4365104"/>
            <a:ext cx="6480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و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491880" y="5487615"/>
            <a:ext cx="6480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و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3347864" y="4263479"/>
            <a:ext cx="10081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الطُّهور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763688" y="5589240"/>
            <a:ext cx="10801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الْبَراءَةِ</a:t>
            </a:r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219056" y="1412776"/>
            <a:ext cx="1961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rgbClr val="FF0000"/>
                </a:solidFill>
              </a:rPr>
              <a:t>أبو </a:t>
            </a:r>
            <a:r>
              <a:rPr lang="ar-SA" sz="2400" b="1" dirty="0" smtClean="0">
                <a:solidFill>
                  <a:srgbClr val="FF0000"/>
                </a:solidFill>
              </a:rPr>
              <a:t>القاسم الشابي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743586" y="1412776"/>
            <a:ext cx="134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حرف الراء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4815540" y="1156682"/>
            <a:ext cx="5485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مرح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775114" y="1156682"/>
            <a:ext cx="724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نضحك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4644008" y="1444714"/>
            <a:ext cx="7296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نركض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3887324" y="1444714"/>
            <a:ext cx="612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نشدو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4648828" y="1732338"/>
            <a:ext cx="7152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نرقص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906560" y="1732746"/>
            <a:ext cx="593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اللهو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433948" y="1268760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البلابل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2339752" y="1556792"/>
            <a:ext cx="885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الزنابق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825611" y="1124744"/>
            <a:ext cx="938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الجداول</a:t>
            </a:r>
            <a:endParaRPr lang="ar-SA" sz="20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899592" y="1412776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أعشاش</a:t>
            </a:r>
            <a:endParaRPr lang="ar-SA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35496" y="1412776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المروج</a:t>
            </a:r>
            <a:endParaRPr lang="ar-SA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078758" y="1702026"/>
            <a:ext cx="756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الغدير</a:t>
            </a:r>
            <a:endParaRPr lang="ar-SA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348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1.11111E-6 L 0.16927 0.28403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55" y="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3.7037E-6 L -0.05903 0.11759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-7.40741E-7 L -0.10625 0.28565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1.11111E-6 L -0.00382 0.10278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27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3.7037E-6 L 0.04323 0.11759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7 -1.11111E-6 L 0.16146 0.10278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000"/>
                            </p:stCondLst>
                            <p:childTnLst>
                              <p:par>
                                <p:cTn id="194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1.11111E-6 L 0.11424 0.28125 " pathEditMode="relative" rAng="0" ptsTypes="AA">
                                      <p:cBhvr>
                                        <p:cTn id="20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2" y="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000"/>
                            </p:stCondLst>
                            <p:childTnLst>
                              <p:par>
                                <p:cTn id="203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5.55556E-7 -4.07407E-6 L -0.11024 0.29607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"/>
                            </p:stCondLst>
                            <p:childTnLst>
                              <p:par>
                                <p:cTn id="212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1048"/>
            <a:ext cx="9144000" cy="299695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3"/>
            <a:ext cx="9144000" cy="3857625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292080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الوادي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283968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المروج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131840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الغدير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195736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الجداول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292080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الوادي</a:t>
            </a:r>
            <a:endParaRPr lang="ar-SA" sz="28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4283968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المروج</a:t>
            </a:r>
            <a:endParaRPr lang="ar-SA" sz="28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3131840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الغدير</a:t>
            </a:r>
            <a:endParaRPr lang="ar-SA" sz="28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2195736" y="764704"/>
            <a:ext cx="936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الجداول</a:t>
            </a:r>
            <a:endParaRPr lang="ar-SA" sz="2800" b="1" dirty="0"/>
          </a:p>
        </p:txBody>
      </p:sp>
      <p:sp>
        <p:nvSpPr>
          <p:cNvPr id="15" name="مستطيل 14"/>
          <p:cNvSpPr/>
          <p:nvPr/>
        </p:nvSpPr>
        <p:spPr>
          <a:xfrm>
            <a:off x="5146334" y="4901098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نهدم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742915" y="4901098"/>
            <a:ext cx="833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نضحك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028279" y="5157192"/>
            <a:ext cx="1568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</a:rPr>
              <a:t>نحن نبني و لا</a:t>
            </a:r>
            <a:endParaRPr lang="ar-SA" sz="2400" b="1" dirty="0">
              <a:solidFill>
                <a:srgbClr val="0070C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4355976" y="5733256"/>
            <a:ext cx="2356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</a:rPr>
              <a:t>مع بعضنا في الفصل .</a:t>
            </a:r>
            <a:endParaRPr lang="ar-SA" sz="2400" b="1" dirty="0">
              <a:solidFill>
                <a:srgbClr val="0070C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387588" y="4901098"/>
            <a:ext cx="75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المنير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684804" y="6309320"/>
            <a:ext cx="3775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</a:rPr>
              <a:t>تسامرنا تحت نور القمر              .</a:t>
            </a:r>
            <a:endParaRPr lang="ar-SA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87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-0.40556 0.0923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78" y="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111E-6 L -0.5158 0.186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9" y="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-0.17726 0.2812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-0.28733 0.3759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03698 0.0354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022E-16 L 0.31493 0.1238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5185E-6 L 0.20555 0.20324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8" y="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1" grpId="0"/>
      <p:bldP spid="12" grpId="0"/>
      <p:bldP spid="13" grpId="0"/>
      <p:bldP spid="15" grpId="0"/>
      <p:bldP spid="15" grpId="1"/>
      <p:bldP spid="16" grpId="0"/>
      <p:bldP spid="16" grpId="1"/>
      <p:bldP spid="18" grpId="0"/>
      <p:bldP spid="19" grpId="0"/>
      <p:bldP spid="21" grpId="0"/>
      <p:bldP spid="21" grpId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2" y="10953"/>
            <a:ext cx="9144000" cy="262595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2896"/>
            <a:ext cx="9144000" cy="50405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9" y="2996953"/>
            <a:ext cx="9144000" cy="386104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2051720" y="90872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5080620" y="1992834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319057" y="3697868"/>
            <a:ext cx="917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الـزمن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262535" y="4109820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المروج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280167" y="4526855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الزنابق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381575" y="4941168"/>
            <a:ext cx="854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الغدير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293409" y="5373216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الوادي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161545" y="5786100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الأسراب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262535" y="6185358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الفراش</a:t>
            </a:r>
          </a:p>
        </p:txBody>
      </p:sp>
    </p:spTree>
    <p:extLst>
      <p:ext uri="{BB962C8B-B14F-4D97-AF65-F5344CB8AC3E}">
        <p14:creationId xmlns:p14="http://schemas.microsoft.com/office/powerpoint/2010/main" val="77976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145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726200" y="620688"/>
            <a:ext cx="5654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وصف الشاعر زمن الطفولة بالبراءة والطهور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35818" y="1052736"/>
            <a:ext cx="5644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بناء الأكواخ ، والجري خلف الفراش ، الإنشاد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-216767" y="2329716"/>
            <a:ext cx="76690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الطيور، وجداول الماء ، و المروج الخضراء التي تزدان بالزهور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682314" y="3140968"/>
            <a:ext cx="4504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بالنقاء والصفاء الذي لا يكدره شيء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351040" y="4417948"/>
            <a:ext cx="2836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عدم الملل ، والمثابرة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577452" y="5354052"/>
            <a:ext cx="1762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بناء الأكواخ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829905" y="5786100"/>
            <a:ext cx="4509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الجري خلف الفراش بضحك وسرور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224244" y="6290156"/>
            <a:ext cx="4115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الإنشاد و الرقص ببراءة الطفولة .</a:t>
            </a:r>
            <a:endParaRPr lang="ar-SA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62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15"/>
            <a:ext cx="9144000" cy="6858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-115701" y="404664"/>
            <a:ext cx="84321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كانت أماكن اللعب في القصيدة في بيئة بسيطة جماعية تغلب عليها مظاهر الطبيعة ، </a:t>
            </a:r>
          </a:p>
          <a:p>
            <a:r>
              <a:rPr lang="ar-SA" sz="2400" b="1" dirty="0" smtClean="0">
                <a:solidFill>
                  <a:srgbClr val="FF0000"/>
                </a:solidFill>
              </a:rPr>
              <a:t>أما اليوم نجدها في بيئة متحضرة يغلب عليها الجانب الإلكتروني و أحيانًا الفردي .</a:t>
            </a:r>
            <a:endParaRPr lang="ar-SA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2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391</Words>
  <Application>Microsoft Office PowerPoint</Application>
  <PresentationFormat>عرض على الشاشة (3:4)‏</PresentationFormat>
  <Paragraphs>154</Paragraphs>
  <Slides>28</Slides>
  <Notes>0</Notes>
  <HiddenSlides>0</HiddenSlides>
  <MMClips>3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28</vt:i4>
      </vt:variant>
    </vt:vector>
  </HeadingPairs>
  <TitlesOfParts>
    <vt:vector size="29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TOSHIBA</cp:lastModifiedBy>
  <cp:revision>48</cp:revision>
  <dcterms:created xsi:type="dcterms:W3CDTF">2012-01-08T10:44:40Z</dcterms:created>
  <dcterms:modified xsi:type="dcterms:W3CDTF">2012-02-19T14:47:43Z</dcterms:modified>
</cp:coreProperties>
</file>