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71" r:id="rId3"/>
    <p:sldId id="267" r:id="rId4"/>
    <p:sldId id="268" r:id="rId5"/>
    <p:sldId id="269" r:id="rId6"/>
    <p:sldId id="270" r:id="rId7"/>
    <p:sldId id="272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660033"/>
    <a:srgbClr val="0000CC"/>
    <a:srgbClr val="FFFF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0" d="100"/>
          <a:sy n="70" d="100"/>
        </p:scale>
        <p:origin x="-828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7D1746D-A261-4CA4-AD9C-343F25213993}" type="datetimeFigureOut">
              <a:rPr lang="ar-SA" smtClean="0"/>
              <a:t>26/12/32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EA8F498-73CE-4B05-9D8C-B6CD4451C39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57247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8F3226A-6F94-46B2-BABB-D9F5C3CB5B2D}" type="datetimeFigureOut">
              <a:rPr lang="ar-SA" smtClean="0"/>
              <a:t>26/12/32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25F2206-C451-48F5-BD20-48E81A342EEE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77561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F2206-C451-48F5-BD20-48E81A342EEE}" type="slidenum">
              <a:rPr lang="ar-SA" smtClean="0"/>
              <a:t>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26/12/32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لغتي الخالدة كتاب الطالب ف1_191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27384"/>
            <a:ext cx="9143999" cy="6858000"/>
          </a:xfrm>
          <a:prstGeom prst="rect">
            <a:avLst/>
          </a:prstGeom>
        </p:spPr>
      </p:pic>
      <p:sp>
        <p:nvSpPr>
          <p:cNvPr id="5" name="شكل بيضاوي 4"/>
          <p:cNvSpPr/>
          <p:nvPr/>
        </p:nvSpPr>
        <p:spPr>
          <a:xfrm>
            <a:off x="7884368" y="6165304"/>
            <a:ext cx="93610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</a:rPr>
              <a:t>189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 rot="20975965">
            <a:off x="3635897" y="2921168"/>
            <a:ext cx="4885471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dirty="0" smtClean="0">
                <a:solidFill>
                  <a:schemeClr val="accent6">
                    <a:lumMod val="50000"/>
                  </a:schemeClr>
                </a:solidFill>
                <a:cs typeface="PT Bold Stars" pitchFamily="2" charset="-78"/>
              </a:rPr>
              <a:t>( نص الاستماع )</a:t>
            </a:r>
            <a:endParaRPr lang="ar-SA" sz="6000" dirty="0">
              <a:solidFill>
                <a:schemeClr val="accent6">
                  <a:lumMod val="50000"/>
                </a:schemeClr>
              </a:solidFill>
              <a:cs typeface="PT Bold Star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لغتي الخالدة كتاب الطالب ف1_19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937" y="0"/>
            <a:ext cx="8394125" cy="6858000"/>
          </a:xfrm>
          <a:prstGeom prst="rect">
            <a:avLst/>
          </a:prstGeom>
        </p:spPr>
      </p:pic>
      <p:sp>
        <p:nvSpPr>
          <p:cNvPr id="4" name="شكل بيضاوي 3"/>
          <p:cNvSpPr/>
          <p:nvPr/>
        </p:nvSpPr>
        <p:spPr>
          <a:xfrm>
            <a:off x="7884368" y="6165304"/>
            <a:ext cx="93610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</a:rPr>
              <a:t>190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39552" y="708987"/>
            <a:ext cx="3872785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>
                <a:solidFill>
                  <a:srgbClr val="0000CC"/>
                </a:solidFill>
              </a:rPr>
              <a:t>( </a:t>
            </a:r>
            <a:r>
              <a:rPr lang="ar-SA" sz="4400" dirty="0" smtClean="0">
                <a:solidFill>
                  <a:srgbClr val="0000CC"/>
                </a:solidFill>
                <a:cs typeface="DecoType Naskh Special" pitchFamily="2" charset="-78"/>
              </a:rPr>
              <a:t>أُسـامـة </a:t>
            </a:r>
            <a:r>
              <a:rPr lang="ar-SA" sz="4400" dirty="0" smtClean="0">
                <a:solidFill>
                  <a:srgbClr val="0000CC"/>
                </a:solidFill>
                <a:cs typeface="DecoType Naskh Special" pitchFamily="2" charset="-78"/>
              </a:rPr>
              <a:t>بن </a:t>
            </a:r>
            <a:r>
              <a:rPr lang="ar-SA" sz="4400" dirty="0" smtClean="0">
                <a:solidFill>
                  <a:srgbClr val="0000CC"/>
                </a:solidFill>
                <a:cs typeface="DecoType Naskh Special" pitchFamily="2" charset="-78"/>
              </a:rPr>
              <a:t>زيـد</a:t>
            </a:r>
            <a:r>
              <a:rPr lang="ar-SA" sz="4400" dirty="0" smtClean="0">
                <a:solidFill>
                  <a:srgbClr val="0000CC"/>
                </a:solidFill>
                <a:cs typeface="Old Antic Decorative" pitchFamily="2" charset="-78"/>
              </a:rPr>
              <a:t> </a:t>
            </a:r>
            <a:r>
              <a:rPr lang="ar-SA" sz="4400" dirty="0" smtClean="0">
                <a:solidFill>
                  <a:srgbClr val="0000CC"/>
                </a:solidFill>
                <a:sym typeface="AGA Arabesque"/>
              </a:rPr>
              <a:t> )</a:t>
            </a:r>
            <a:endParaRPr lang="ar-SA" sz="4400" dirty="0">
              <a:solidFill>
                <a:srgbClr val="0000CC"/>
              </a:solidFill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84068"/>
            <a:ext cx="2664296" cy="2664296"/>
          </a:xfrm>
          <a:prstGeom prst="rect">
            <a:avLst/>
          </a:prstGeom>
        </p:spPr>
      </p:pic>
      <p:pic>
        <p:nvPicPr>
          <p:cNvPr id="9" name="نص الاستماع ( أعلام سابقون ) أسامة بن زيد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12337" y="3124200"/>
            <a:ext cx="609600" cy="6096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3232623" y="2200870"/>
            <a:ext cx="2678752" cy="778966"/>
          </a:xfrm>
          <a:custGeom>
            <a:avLst/>
            <a:gdLst>
              <a:gd name="connsiteX0" fmla="*/ 0 w 2659702"/>
              <a:gd name="connsiteY0" fmla="*/ 0 h 769441"/>
              <a:gd name="connsiteX1" fmla="*/ 2659702 w 2659702"/>
              <a:gd name="connsiteY1" fmla="*/ 0 h 769441"/>
              <a:gd name="connsiteX2" fmla="*/ 2659702 w 2659702"/>
              <a:gd name="connsiteY2" fmla="*/ 769441 h 769441"/>
              <a:gd name="connsiteX3" fmla="*/ 0 w 2659702"/>
              <a:gd name="connsiteY3" fmla="*/ 769441 h 769441"/>
              <a:gd name="connsiteX4" fmla="*/ 0 w 2659702"/>
              <a:gd name="connsiteY4" fmla="*/ 0 h 769441"/>
              <a:gd name="connsiteX0" fmla="*/ 9525 w 2669227"/>
              <a:gd name="connsiteY0" fmla="*/ 0 h 1093291"/>
              <a:gd name="connsiteX1" fmla="*/ 2669227 w 2669227"/>
              <a:gd name="connsiteY1" fmla="*/ 0 h 1093291"/>
              <a:gd name="connsiteX2" fmla="*/ 2669227 w 2669227"/>
              <a:gd name="connsiteY2" fmla="*/ 769441 h 1093291"/>
              <a:gd name="connsiteX3" fmla="*/ 0 w 2669227"/>
              <a:gd name="connsiteY3" fmla="*/ 1093291 h 1093291"/>
              <a:gd name="connsiteX4" fmla="*/ 9525 w 2669227"/>
              <a:gd name="connsiteY4" fmla="*/ 0 h 1093291"/>
              <a:gd name="connsiteX0" fmla="*/ 19050 w 2678752"/>
              <a:gd name="connsiteY0" fmla="*/ 0 h 778966"/>
              <a:gd name="connsiteX1" fmla="*/ 2678752 w 2678752"/>
              <a:gd name="connsiteY1" fmla="*/ 0 h 778966"/>
              <a:gd name="connsiteX2" fmla="*/ 2678752 w 2678752"/>
              <a:gd name="connsiteY2" fmla="*/ 769441 h 778966"/>
              <a:gd name="connsiteX3" fmla="*/ 0 w 2678752"/>
              <a:gd name="connsiteY3" fmla="*/ 778966 h 778966"/>
              <a:gd name="connsiteX4" fmla="*/ 19050 w 2678752"/>
              <a:gd name="connsiteY4" fmla="*/ 0 h 7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78752" h="778966">
                <a:moveTo>
                  <a:pt x="19050" y="0"/>
                </a:moveTo>
                <a:lnTo>
                  <a:pt x="2678752" y="0"/>
                </a:lnTo>
                <a:lnTo>
                  <a:pt x="2678752" y="769441"/>
                </a:lnTo>
                <a:lnTo>
                  <a:pt x="0" y="778966"/>
                </a:lnTo>
                <a:lnTo>
                  <a:pt x="19050" y="0"/>
                </a:lnTo>
                <a:close/>
              </a:path>
            </a:pathLst>
          </a:cu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نص الاستماع</a:t>
            </a:r>
            <a:endParaRPr lang="ar-SA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462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4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لغتي الخالدة كتاب الطالب ف1_20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شكل بيضاوي 3"/>
          <p:cNvSpPr/>
          <p:nvPr/>
        </p:nvSpPr>
        <p:spPr>
          <a:xfrm>
            <a:off x="7884368" y="6165304"/>
            <a:ext cx="93610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</a:rPr>
              <a:t>200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481170" y="4503310"/>
            <a:ext cx="33123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- الالتحاق بدورات الحاسب  </a:t>
            </a:r>
          </a:p>
          <a:p>
            <a:r>
              <a:rPr lang="ar-SA" sz="2400" b="1" dirty="0">
                <a:solidFill>
                  <a:srgbClr val="FF0000"/>
                </a:solidFill>
              </a:rPr>
              <a:t> </a:t>
            </a:r>
            <a:r>
              <a:rPr lang="ar-SA" sz="2400" b="1" dirty="0" smtClean="0">
                <a:solidFill>
                  <a:srgbClr val="FF0000"/>
                </a:solidFill>
              </a:rPr>
              <a:t>  الآلي واللغة </a:t>
            </a:r>
            <a:r>
              <a:rPr lang="ar-SA" sz="2400" b="1" dirty="0" smtClean="0">
                <a:solidFill>
                  <a:srgbClr val="FF0000"/>
                </a:solidFill>
              </a:rPr>
              <a:t>الإنجليزية.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60040" y="5103474"/>
            <a:ext cx="33123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</a:rPr>
              <a:t>- ارتداء الملابس التي تخالف </a:t>
            </a:r>
            <a:r>
              <a:rPr lang="ar-SA" sz="2400" b="1" dirty="0" smtClean="0">
                <a:solidFill>
                  <a:srgbClr val="00B050"/>
                </a:solidFill>
              </a:rPr>
              <a:t>.</a:t>
            </a:r>
            <a:endParaRPr lang="ar-SA" sz="2400" b="1" dirty="0" smtClean="0">
              <a:solidFill>
                <a:srgbClr val="00B050"/>
              </a:solidFill>
            </a:endParaRPr>
          </a:p>
          <a:p>
            <a:r>
              <a:rPr lang="ar-SA" sz="2400" b="1" dirty="0">
                <a:solidFill>
                  <a:srgbClr val="00B050"/>
                </a:solidFill>
              </a:rPr>
              <a:t> </a:t>
            </a:r>
            <a:r>
              <a:rPr lang="ar-SA" sz="2400" b="1" dirty="0" smtClean="0">
                <a:solidFill>
                  <a:srgbClr val="00B050"/>
                </a:solidFill>
              </a:rPr>
              <a:t> ثقافتنا وقيمنا</a:t>
            </a:r>
            <a:endParaRPr lang="ar-SA" sz="2400" b="1" dirty="0">
              <a:solidFill>
                <a:srgbClr val="00B05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08587" y="4457143"/>
            <a:ext cx="331236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- تزيين السيارات بشكل فيه </a:t>
            </a:r>
            <a:r>
              <a:rPr lang="ar-SA" sz="2400" b="1" dirty="0" smtClean="0">
                <a:solidFill>
                  <a:srgbClr val="FF0000"/>
                </a:solidFill>
              </a:rPr>
              <a:t>مبالغة.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532140" y="5288140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B050"/>
                </a:solidFill>
              </a:rPr>
              <a:t>-المساهمة في نشاط </a:t>
            </a:r>
            <a:r>
              <a:rPr lang="ar-SA" sz="2400" b="1" dirty="0" smtClean="0">
                <a:solidFill>
                  <a:srgbClr val="00B050"/>
                </a:solidFill>
              </a:rPr>
              <a:t>اجتماعي.</a:t>
            </a:r>
            <a:endParaRPr lang="ar-SA" sz="2400" b="1" dirty="0">
              <a:solidFill>
                <a:srgbClr val="00B05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500392" y="5749804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- الاهتمام </a:t>
            </a:r>
            <a:r>
              <a:rPr lang="ar-SA" sz="2400" b="1" dirty="0" smtClean="0">
                <a:solidFill>
                  <a:schemeClr val="accent2">
                    <a:lumMod val="75000"/>
                  </a:schemeClr>
                </a:solidFill>
              </a:rPr>
              <a:t>بالقراءة.</a:t>
            </a:r>
            <a:endParaRPr lang="ar-SA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47114" y="5784517"/>
            <a:ext cx="33123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</a:rPr>
              <a:t>- ارتياد </a:t>
            </a:r>
            <a:r>
              <a:rPr lang="ar-SA" sz="2400" b="1" dirty="0" smtClean="0">
                <a:solidFill>
                  <a:schemeClr val="accent2">
                    <a:lumMod val="50000"/>
                  </a:schemeClr>
                </a:solidFill>
              </a:rPr>
              <a:t>المقاهي.</a:t>
            </a:r>
            <a:endParaRPr lang="ar-SA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 rot="18986120">
            <a:off x="5439814" y="3098548"/>
            <a:ext cx="28093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التجمعات وإضاعة الأوقات</a:t>
            </a:r>
            <a:endParaRPr lang="ar-SA" sz="2400" b="1" dirty="0"/>
          </a:p>
        </p:txBody>
      </p:sp>
      <p:sp>
        <p:nvSpPr>
          <p:cNvPr id="11" name="مربع نص 10"/>
          <p:cNvSpPr txBox="1"/>
          <p:nvPr/>
        </p:nvSpPr>
        <p:spPr>
          <a:xfrm rot="2940880">
            <a:off x="-319823" y="3079742"/>
            <a:ext cx="23441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الاطلاع والقراءة </a:t>
            </a:r>
            <a:endParaRPr lang="ar-SA" sz="24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729542" y="2480680"/>
            <a:ext cx="24980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الإكثار من اللهو واللعب</a:t>
            </a:r>
            <a:endParaRPr lang="ar-S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لغتي الخالدة كتاب الطالب ف1_20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شكل بيضاوي 3"/>
          <p:cNvSpPr/>
          <p:nvPr/>
        </p:nvSpPr>
        <p:spPr>
          <a:xfrm>
            <a:off x="7884368" y="6165304"/>
            <a:ext cx="93610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</a:rPr>
              <a:t>201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6883077" y="2098303"/>
            <a:ext cx="1217315" cy="6771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mpd="dbl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endParaRPr lang="ar-SA" sz="300" b="1" dirty="0" smtClean="0"/>
          </a:p>
          <a:p>
            <a:pPr algn="ctr"/>
            <a:r>
              <a:rPr lang="ar-SA" sz="3200" b="1" dirty="0" smtClean="0"/>
              <a:t>أُمَّـهُ</a:t>
            </a:r>
          </a:p>
          <a:p>
            <a:pPr algn="ctr"/>
            <a:endParaRPr lang="ar-SA" sz="3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876256" y="4153435"/>
            <a:ext cx="1224136" cy="1077218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 cmpd="dbl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مكان </a:t>
            </a:r>
          </a:p>
          <a:p>
            <a:pPr algn="ctr"/>
            <a:r>
              <a:rPr lang="ar-SA" sz="3200" b="1" dirty="0" smtClean="0"/>
              <a:t>مولده</a:t>
            </a:r>
            <a:endParaRPr lang="ar-SA" sz="32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860032" y="4797152"/>
            <a:ext cx="1224136" cy="10772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8575" cmpd="dbl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سنة مولده</a:t>
            </a:r>
            <a:endParaRPr lang="ar-SA" sz="32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2349384" y="4221088"/>
            <a:ext cx="1286512" cy="1384995"/>
          </a:xfrm>
          <a:prstGeom prst="rect">
            <a:avLst/>
          </a:prstGeom>
          <a:solidFill>
            <a:srgbClr val="FFFF99"/>
          </a:solidFill>
          <a:ln w="28575" cmpd="dbl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والده </a:t>
            </a:r>
          </a:p>
          <a:p>
            <a:pPr algn="ctr"/>
            <a:r>
              <a:rPr lang="ar-SA" sz="2800" b="1" dirty="0" smtClean="0"/>
              <a:t>زيد بن حارثة</a:t>
            </a:r>
            <a:endParaRPr lang="ar-SA" sz="28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2394179" y="1744360"/>
            <a:ext cx="1800200" cy="8925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 cmpd="dbl"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600" b="1" dirty="0" smtClean="0"/>
              <a:t>المكان الذي قاد الجيش إليه</a:t>
            </a:r>
            <a:endParaRPr lang="ar-SA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لغتي الخالدة كتاب الطالب ف1_20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شكل بيضاوي 3"/>
          <p:cNvSpPr/>
          <p:nvPr/>
        </p:nvSpPr>
        <p:spPr>
          <a:xfrm>
            <a:off x="7884368" y="6165304"/>
            <a:ext cx="93610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</a:rPr>
              <a:t>202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07504" y="1916832"/>
            <a:ext cx="316835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/>
              <a:t>الإجابات مفتوحة ومتروكة لأسلوب كل طالبـ/ة</a:t>
            </a:r>
            <a:endParaRPr lang="ar-SA" sz="28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6788882" y="2870939"/>
            <a:ext cx="1728192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 لم يخضع ويذل والحركة تشعر   </a:t>
            </a:r>
          </a:p>
          <a:p>
            <a:r>
              <a:rPr lang="ar-SA" sz="2400" b="1" dirty="0"/>
              <a:t> </a:t>
            </a:r>
            <a:r>
              <a:rPr lang="ar-SA" sz="2400" b="1" dirty="0" smtClean="0"/>
              <a:t>بالانهزامية </a:t>
            </a:r>
          </a:p>
          <a:p>
            <a:r>
              <a:rPr lang="ar-SA" sz="2400" b="1" dirty="0"/>
              <a:t> </a:t>
            </a:r>
            <a:r>
              <a:rPr lang="ar-SA" sz="2400" b="1" dirty="0" smtClean="0"/>
              <a:t>والخضوع </a:t>
            </a:r>
          </a:p>
          <a:p>
            <a:r>
              <a:rPr lang="ar-SA" sz="2400" b="1" dirty="0"/>
              <a:t> </a:t>
            </a:r>
            <a:r>
              <a:rPr lang="ar-SA" sz="2400" b="1" dirty="0" smtClean="0"/>
              <a:t>والذل</a:t>
            </a:r>
            <a:endParaRPr lang="ar-SA" sz="2400" b="1" dirty="0"/>
          </a:p>
        </p:txBody>
      </p:sp>
      <p:cxnSp>
        <p:nvCxnSpPr>
          <p:cNvPr id="7" name="رابط منحني 6"/>
          <p:cNvCxnSpPr/>
          <p:nvPr/>
        </p:nvCxnSpPr>
        <p:spPr>
          <a:xfrm>
            <a:off x="6464138" y="3717032"/>
            <a:ext cx="504056" cy="123403"/>
          </a:xfrm>
          <a:prstGeom prst="curvedConnector3">
            <a:avLst>
              <a:gd name="adj1" fmla="val -176140"/>
            </a:avLst>
          </a:prstGeom>
          <a:ln w="25400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/>
          <p:cNvSpPr txBox="1"/>
          <p:nvPr/>
        </p:nvSpPr>
        <p:spPr>
          <a:xfrm>
            <a:off x="-234534" y="3176505"/>
            <a:ext cx="1728192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 </a:t>
            </a:r>
            <a:r>
              <a:rPr lang="ar-SA" sz="2400" b="1" dirty="0" smtClean="0"/>
              <a:t>شعرتْ </a:t>
            </a:r>
            <a:r>
              <a:rPr lang="ar-SA" sz="2400" b="1" dirty="0" smtClean="0"/>
              <a:t>بالغمّ والضيق</a:t>
            </a:r>
          </a:p>
          <a:p>
            <a:r>
              <a:rPr lang="ar-SA" sz="2400" b="1" dirty="0" smtClean="0"/>
              <a:t>والحركة تشعر</a:t>
            </a:r>
          </a:p>
          <a:p>
            <a:r>
              <a:rPr lang="ar-SA" sz="2400" b="1" dirty="0" smtClean="0"/>
              <a:t>بالملل والضيق</a:t>
            </a:r>
          </a:p>
          <a:p>
            <a:endParaRPr lang="ar-SA" sz="2400" b="1" dirty="0"/>
          </a:p>
        </p:txBody>
      </p:sp>
      <p:cxnSp>
        <p:nvCxnSpPr>
          <p:cNvPr id="24" name="رابط منحني 23"/>
          <p:cNvCxnSpPr/>
          <p:nvPr/>
        </p:nvCxnSpPr>
        <p:spPr>
          <a:xfrm rot="10800000">
            <a:off x="1493659" y="3400851"/>
            <a:ext cx="1748169" cy="72008"/>
          </a:xfrm>
          <a:prstGeom prst="curvedConnector3">
            <a:avLst>
              <a:gd name="adj1" fmla="val -2306"/>
            </a:avLst>
          </a:prstGeom>
          <a:ln w="254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مربع نص 34"/>
          <p:cNvSpPr txBox="1"/>
          <p:nvPr/>
        </p:nvSpPr>
        <p:spPr>
          <a:xfrm>
            <a:off x="1493658" y="4437112"/>
            <a:ext cx="43744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كان سنه ( 15) سنة </a:t>
            </a:r>
            <a:r>
              <a:rPr lang="ar-SA" sz="1600" b="1" dirty="0" smtClean="0"/>
              <a:t>( 7 قبل الهجرة +8بعد الهجرة)</a:t>
            </a:r>
            <a:endParaRPr lang="ar-SA" sz="1600" b="1" dirty="0"/>
          </a:p>
        </p:txBody>
      </p:sp>
      <p:sp>
        <p:nvSpPr>
          <p:cNvPr id="36" name="مربع نص 35"/>
          <p:cNvSpPr txBox="1"/>
          <p:nvPr/>
        </p:nvSpPr>
        <p:spPr>
          <a:xfrm>
            <a:off x="1359747" y="4809931"/>
            <a:ext cx="452688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كان سنه ( 15) سنة </a:t>
            </a:r>
            <a:r>
              <a:rPr lang="ar-SA" sz="1600" b="1" dirty="0" smtClean="0"/>
              <a:t>( 7 قبل الهجرة +8 بعد الهجرة)</a:t>
            </a:r>
            <a:endParaRPr lang="ar-SA" sz="1600" b="1" dirty="0"/>
          </a:p>
        </p:txBody>
      </p:sp>
      <p:sp>
        <p:nvSpPr>
          <p:cNvPr id="37" name="مربع نص 36"/>
          <p:cNvSpPr txBox="1"/>
          <p:nvPr/>
        </p:nvSpPr>
        <p:spPr>
          <a:xfrm>
            <a:off x="1384692" y="5471982"/>
            <a:ext cx="44644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كان سنه ( 18) سنة </a:t>
            </a:r>
            <a:r>
              <a:rPr lang="ar-SA" sz="1600" b="1" dirty="0" smtClean="0"/>
              <a:t>( 7 قبل الهجرة +11بعدالهجرة)</a:t>
            </a:r>
            <a:endParaRPr lang="ar-SA" sz="1600" b="1" dirty="0"/>
          </a:p>
        </p:txBody>
      </p:sp>
      <p:pic>
        <p:nvPicPr>
          <p:cNvPr id="1026" name="Picture 2" descr="C:\Users\TOSHIBA\Pictures\رجل يفك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195" y="1196752"/>
            <a:ext cx="1253164" cy="167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OSHIBA\Pictures\ذل وانكسار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283" y="1240227"/>
            <a:ext cx="23622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22" grpId="0" animBg="1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لغتي الخالدة كتاب الطالب ف1_205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شكل بيضاوي 3"/>
          <p:cNvSpPr/>
          <p:nvPr/>
        </p:nvSpPr>
        <p:spPr>
          <a:xfrm>
            <a:off x="7884368" y="6165304"/>
            <a:ext cx="936104" cy="50405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</a:rPr>
              <a:t>203</a:t>
            </a:r>
            <a:endParaRPr lang="ar-SA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6444208" y="1893026"/>
            <a:ext cx="22322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- </a:t>
            </a:r>
            <a:r>
              <a:rPr lang="ar-SA" sz="2400" dirty="0" smtClean="0">
                <a:solidFill>
                  <a:srgbClr val="FF0000"/>
                </a:solidFill>
              </a:rPr>
              <a:t>حبُّ الرسول </a:t>
            </a:r>
            <a:r>
              <a:rPr lang="ar-SA" sz="2400" dirty="0" smtClean="0">
                <a:solidFill>
                  <a:srgbClr val="FF0000"/>
                </a:solidFill>
                <a:sym typeface="AGA Arabesque"/>
              </a:rPr>
              <a:t> 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483222" y="2202844"/>
            <a:ext cx="4337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0000CC"/>
                </a:solidFill>
              </a:rPr>
              <a:t>- </a:t>
            </a:r>
            <a:r>
              <a:rPr lang="ar-SA" sz="2400" dirty="0" smtClean="0">
                <a:solidFill>
                  <a:srgbClr val="0000CC"/>
                </a:solidFill>
              </a:rPr>
              <a:t>اتصافه بكريم الشمائل وجليل الخصال</a:t>
            </a:r>
            <a:r>
              <a:rPr lang="ar-SA" sz="2400" dirty="0" smtClean="0">
                <a:solidFill>
                  <a:srgbClr val="0000CC"/>
                </a:solidFill>
                <a:sym typeface="AGA Arabesque"/>
              </a:rPr>
              <a:t>.</a:t>
            </a:r>
            <a:endParaRPr lang="ar-SA" dirty="0">
              <a:solidFill>
                <a:srgbClr val="0000CC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123728" y="2184185"/>
            <a:ext cx="253704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0000CC"/>
                </a:solidFill>
              </a:rPr>
              <a:t>- </a:t>
            </a:r>
            <a:r>
              <a:rPr lang="ar-SA" sz="2400" dirty="0" smtClean="0">
                <a:solidFill>
                  <a:srgbClr val="0000CC"/>
                </a:solidFill>
              </a:rPr>
              <a:t>شجاعته وحسن قيادته</a:t>
            </a:r>
            <a:endParaRPr lang="ar-SA" dirty="0">
              <a:solidFill>
                <a:srgbClr val="0000CC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657488" y="2369162"/>
            <a:ext cx="304110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- </a:t>
            </a:r>
            <a:r>
              <a:rPr lang="ar-SA" sz="2400" dirty="0" smtClean="0">
                <a:solidFill>
                  <a:srgbClr val="FF0000"/>
                </a:solidFill>
              </a:rPr>
              <a:t>ثباته في غزوة حُنين</a:t>
            </a:r>
            <a:r>
              <a:rPr lang="ar-SA" sz="3200" dirty="0" smtClean="0">
                <a:solidFill>
                  <a:srgbClr val="FF0000"/>
                </a:solidFill>
                <a:sym typeface="AGA Arabesque"/>
              </a:rPr>
              <a:t> </a:t>
            </a:r>
            <a:r>
              <a:rPr lang="ar-SA" sz="2400" dirty="0" smtClean="0">
                <a:solidFill>
                  <a:srgbClr val="FF0000"/>
                </a:solidFill>
                <a:sym typeface="AGA Arabesque"/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051720" y="1907497"/>
            <a:ext cx="415162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- حبُّ الرسول </a:t>
            </a:r>
            <a:r>
              <a:rPr lang="ar-SA" sz="2400" dirty="0" smtClean="0">
                <a:solidFill>
                  <a:srgbClr val="FF0000"/>
                </a:solidFill>
                <a:sym typeface="AGA Arabesque"/>
              </a:rPr>
              <a:t> لوالده زيد بن حارثة .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339752" y="2359347"/>
            <a:ext cx="33337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rgbClr val="FF0000"/>
                </a:solidFill>
              </a:rPr>
              <a:t>- </a:t>
            </a:r>
            <a:r>
              <a:rPr lang="ar-SA" sz="2400" dirty="0" smtClean="0">
                <a:solidFill>
                  <a:srgbClr val="FF0000"/>
                </a:solidFill>
              </a:rPr>
              <a:t>صبره وجلَدَه عند موت والده</a:t>
            </a:r>
            <a:r>
              <a:rPr lang="ar-SA" sz="3200" dirty="0" smtClean="0">
                <a:solidFill>
                  <a:srgbClr val="FF0000"/>
                </a:solidFill>
                <a:sym typeface="AGA Arabesque"/>
              </a:rPr>
              <a:t> </a:t>
            </a:r>
            <a:r>
              <a:rPr lang="ar-SA" sz="2400" dirty="0" smtClean="0">
                <a:solidFill>
                  <a:srgbClr val="FF0000"/>
                </a:solidFill>
                <a:sym typeface="AGA Arabesque"/>
              </a:rPr>
              <a:t>.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254374" y="3287055"/>
            <a:ext cx="655272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0000CC"/>
                </a:solidFill>
              </a:rPr>
              <a:t>- </a:t>
            </a:r>
            <a:r>
              <a:rPr lang="ar-SA" sz="2400" b="1" dirty="0" smtClean="0">
                <a:solidFill>
                  <a:srgbClr val="0000CC"/>
                </a:solidFill>
              </a:rPr>
              <a:t>بَحْثُ معاذِ </a:t>
            </a:r>
            <a:r>
              <a:rPr lang="ar-SA" sz="2400" b="1" dirty="0" smtClean="0">
                <a:solidFill>
                  <a:srgbClr val="0000CC"/>
                </a:solidFill>
              </a:rPr>
              <a:t>بن عمرو بن الجموح و معاذ بن عفراء عن أبي جهل في معركة بدر على رغم صغرهما ورفعة شأن أبي جهل </a:t>
            </a:r>
            <a:endParaRPr lang="ar-SA" sz="2400" b="1" dirty="0">
              <a:solidFill>
                <a:srgbClr val="0000CC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254374" y="4005063"/>
            <a:ext cx="65527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</a:rPr>
              <a:t>- حضور عبدالله بن عباس لمجالس العلم مع كبار الصحابة  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590183" y="4269906"/>
            <a:ext cx="256280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002060"/>
                </a:solidFill>
              </a:rPr>
              <a:t>الاستماع للمواقف</a:t>
            </a:r>
            <a:endParaRPr lang="ar-SA" sz="2400" dirty="0">
              <a:solidFill>
                <a:srgbClr val="00206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880084" y="4601279"/>
            <a:ext cx="30243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/>
              <a:t>الإجابة متروكة لرأي الطالبـ/ة</a:t>
            </a:r>
            <a:endParaRPr lang="ar-SA" sz="24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1763688" y="5013176"/>
            <a:ext cx="32108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/>
              <a:t>الإجابة متروكة لرأي الطالبـ/ة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OSHIBA\Pictures\معركة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10850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عنوان 1"/>
          <p:cNvSpPr txBox="1">
            <a:spLocks/>
          </p:cNvSpPr>
          <p:nvPr/>
        </p:nvSpPr>
        <p:spPr>
          <a:xfrm>
            <a:off x="457200" y="274638"/>
            <a:ext cx="8229600" cy="6034682"/>
          </a:xfrm>
          <a:prstGeom prst="rect">
            <a:avLst/>
          </a:prstGeom>
        </p:spPr>
        <p:txBody>
          <a:bodyPr vert="horz" lIns="91440" tIns="45720" rIns="91440" bIns="45720" rtlCol="1" anchor="ctr">
            <a:normAutofit fontScale="92500" lnSpcReduction="10000"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ar-SA" dirty="0" smtClean="0">
              <a:solidFill>
                <a:schemeClr val="bg1"/>
              </a:solidFill>
              <a:cs typeface="DecoType Thuluth" pitchFamily="2" charset="-78"/>
            </a:endParaRPr>
          </a:p>
          <a:p>
            <a:endParaRPr lang="ar-SA" dirty="0">
              <a:solidFill>
                <a:schemeClr val="bg1"/>
              </a:solidFill>
              <a:cs typeface="DecoType Thuluth" pitchFamily="2" charset="-78"/>
            </a:endParaRPr>
          </a:p>
          <a:p>
            <a: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  <a:t>رضي الله عن الصحابي الجليل</a:t>
            </a:r>
            <a:b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</a:br>
            <a: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  <a:t/>
            </a:r>
            <a:b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</a:br>
            <a:r>
              <a:rPr lang="ar-SA" sz="8000" dirty="0" smtClean="0">
                <a:solidFill>
                  <a:schemeClr val="bg1"/>
                </a:solidFill>
                <a:cs typeface="DecoType Thuluth" pitchFamily="2" charset="-78"/>
              </a:rPr>
              <a:t>أُسامة بن زيد </a:t>
            </a:r>
            <a:br>
              <a:rPr lang="ar-SA" sz="8000" dirty="0" smtClean="0">
                <a:solidFill>
                  <a:schemeClr val="bg1"/>
                </a:solidFill>
                <a:cs typeface="DecoType Thuluth" pitchFamily="2" charset="-78"/>
              </a:rPr>
            </a:br>
            <a: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  <a:t/>
            </a:r>
            <a:b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</a:br>
            <a:r>
              <a:rPr lang="ar-SA" dirty="0" smtClean="0">
                <a:solidFill>
                  <a:schemeClr val="bg1"/>
                </a:solidFill>
                <a:cs typeface="DecoType Thuluth" pitchFamily="2" charset="-78"/>
              </a:rPr>
              <a:t>ورضي الله عن أصحاب الرسول </a:t>
            </a:r>
            <a:r>
              <a:rPr lang="ar-SA" sz="6000" dirty="0" smtClean="0">
                <a:solidFill>
                  <a:schemeClr val="bg1"/>
                </a:solidFill>
                <a:sym typeface="AGA Arabesque"/>
              </a:rPr>
              <a:t></a:t>
            </a:r>
            <a:r>
              <a:rPr lang="ar-SA" dirty="0" smtClean="0">
                <a:solidFill>
                  <a:schemeClr val="bg1"/>
                </a:solidFill>
              </a:rPr>
              <a:t> </a:t>
            </a:r>
            <a:br>
              <a:rPr lang="ar-SA" dirty="0" smtClean="0">
                <a:solidFill>
                  <a:schemeClr val="bg1"/>
                </a:solidFill>
              </a:rPr>
            </a:br>
            <a:r>
              <a:rPr lang="ar-SA" dirty="0" smtClean="0"/>
              <a:t/>
            </a:r>
            <a:br>
              <a:rPr lang="ar-SA" dirty="0" smtClean="0"/>
            </a:b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507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237</Words>
  <Application>Microsoft Office PowerPoint</Application>
  <PresentationFormat>عرض على الشاشة (3:4)‏</PresentationFormat>
  <Paragraphs>54</Paragraphs>
  <Slides>7</Slides>
  <Notes>1</Notes>
  <HiddenSlides>0</HiddenSlides>
  <MMClips>1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cp:lastModifiedBy>TOSHIBA</cp:lastModifiedBy>
  <cp:revision>38</cp:revision>
  <dcterms:modified xsi:type="dcterms:W3CDTF">2011-11-22T20:44:30Z</dcterms:modified>
</cp:coreProperties>
</file>