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20"/>
  </p:notesMasterIdLst>
  <p:sldIdLst>
    <p:sldId id="267" r:id="rId2"/>
    <p:sldId id="270" r:id="rId3"/>
    <p:sldId id="266" r:id="rId4"/>
    <p:sldId id="271" r:id="rId5"/>
    <p:sldId id="275" r:id="rId6"/>
    <p:sldId id="278" r:id="rId7"/>
    <p:sldId id="277" r:id="rId8"/>
    <p:sldId id="279" r:id="rId9"/>
    <p:sldId id="280" r:id="rId10"/>
    <p:sldId id="282" r:id="rId11"/>
    <p:sldId id="281" r:id="rId12"/>
    <p:sldId id="284" r:id="rId13"/>
    <p:sldId id="283" r:id="rId14"/>
    <p:sldId id="285" r:id="rId15"/>
    <p:sldId id="286" r:id="rId16"/>
    <p:sldId id="287" r:id="rId17"/>
    <p:sldId id="288" r:id="rId18"/>
    <p:sldId id="272" r:id="rId1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0000CC"/>
    <a:srgbClr val="FF0066"/>
    <a:srgbClr val="000099"/>
    <a:srgbClr val="66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65" d="100"/>
          <a:sy n="65" d="100"/>
        </p:scale>
        <p:origin x="-108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B935710B-E39C-485F-9F78-AD97752B4413}" type="datetimeFigureOut">
              <a:rPr lang="ar-SA" smtClean="0"/>
              <a:pPr/>
              <a:t>11/05/1433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3104C143-6FBC-4D1C-BBCE-B1621E56308A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66D8FD-4948-421C-9F21-0F1576D04A05}" type="slidenum">
              <a:rPr lang="ar-SA" smtClean="0"/>
              <a:pPr/>
              <a:t>2</a:t>
            </a:fld>
            <a:endParaRPr lang="ar-SA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4C143-6FBC-4D1C-BBCE-B1621E56308A}" type="slidenum">
              <a:rPr lang="ar-SA" smtClean="0"/>
              <a:pPr/>
              <a:t>12</a:t>
            </a:fld>
            <a:endParaRPr lang="ar-SA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4C143-6FBC-4D1C-BBCE-B1621E56308A}" type="slidenum">
              <a:rPr lang="ar-SA" smtClean="0"/>
              <a:pPr/>
              <a:t>13</a:t>
            </a:fld>
            <a:endParaRPr lang="ar-SA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4C143-6FBC-4D1C-BBCE-B1621E56308A}" type="slidenum">
              <a:rPr lang="ar-SA" smtClean="0"/>
              <a:pPr/>
              <a:t>14</a:t>
            </a:fld>
            <a:endParaRPr lang="ar-SA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4C143-6FBC-4D1C-BBCE-B1621E56308A}" type="slidenum">
              <a:rPr lang="ar-SA" smtClean="0"/>
              <a:pPr/>
              <a:t>15</a:t>
            </a:fld>
            <a:endParaRPr lang="ar-SA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4C143-6FBC-4D1C-BBCE-B1621E56308A}" type="slidenum">
              <a:rPr lang="ar-SA" smtClean="0"/>
              <a:pPr/>
              <a:t>16</a:t>
            </a:fld>
            <a:endParaRPr lang="ar-SA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4C143-6FBC-4D1C-BBCE-B1621E56308A}" type="slidenum">
              <a:rPr lang="ar-SA" smtClean="0"/>
              <a:pPr/>
              <a:t>17</a:t>
            </a:fld>
            <a:endParaRPr lang="ar-S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4C143-6FBC-4D1C-BBCE-B1621E56308A}" type="slidenum">
              <a:rPr lang="ar-SA" smtClean="0"/>
              <a:pPr/>
              <a:t>3</a:t>
            </a:fld>
            <a:endParaRPr lang="ar-S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4C143-6FBC-4D1C-BBCE-B1621E56308A}" type="slidenum">
              <a:rPr lang="ar-SA" smtClean="0"/>
              <a:pPr/>
              <a:t>5</a:t>
            </a:fld>
            <a:endParaRPr lang="ar-S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4C143-6FBC-4D1C-BBCE-B1621E56308A}" type="slidenum">
              <a:rPr lang="ar-SA" smtClean="0"/>
              <a:pPr/>
              <a:t>6</a:t>
            </a:fld>
            <a:endParaRPr lang="ar-S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4C143-6FBC-4D1C-BBCE-B1621E56308A}" type="slidenum">
              <a:rPr lang="ar-SA" smtClean="0"/>
              <a:pPr/>
              <a:t>7</a:t>
            </a:fld>
            <a:endParaRPr lang="ar-SA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4C143-6FBC-4D1C-BBCE-B1621E56308A}" type="slidenum">
              <a:rPr lang="ar-SA" smtClean="0"/>
              <a:pPr/>
              <a:t>8</a:t>
            </a:fld>
            <a:endParaRPr lang="ar-SA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4C143-6FBC-4D1C-BBCE-B1621E56308A}" type="slidenum">
              <a:rPr lang="ar-SA" smtClean="0"/>
              <a:pPr/>
              <a:t>9</a:t>
            </a:fld>
            <a:endParaRPr lang="ar-SA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4C143-6FBC-4D1C-BBCE-B1621E56308A}" type="slidenum">
              <a:rPr lang="ar-SA" smtClean="0"/>
              <a:pPr/>
              <a:t>10</a:t>
            </a:fld>
            <a:endParaRPr lang="ar-SA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4C143-6FBC-4D1C-BBCE-B1621E56308A}" type="slidenum">
              <a:rPr lang="ar-SA" smtClean="0"/>
              <a:pPr/>
              <a:t>11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6331B-FC8C-46D1-8591-7831DE92C6B6}" type="datetimeFigureOut">
              <a:rPr lang="ar-SA" smtClean="0"/>
              <a:pPr/>
              <a:t>11/05/1433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46B13-E678-4695-A336-7A392F1723F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6331B-FC8C-46D1-8591-7831DE92C6B6}" type="datetimeFigureOut">
              <a:rPr lang="ar-SA" smtClean="0"/>
              <a:pPr/>
              <a:t>11/05/1433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46B13-E678-4695-A336-7A392F1723F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6331B-FC8C-46D1-8591-7831DE92C6B6}" type="datetimeFigureOut">
              <a:rPr lang="ar-SA" smtClean="0"/>
              <a:pPr/>
              <a:t>11/05/1433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46B13-E678-4695-A336-7A392F1723F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6331B-FC8C-46D1-8591-7831DE92C6B6}" type="datetimeFigureOut">
              <a:rPr lang="ar-SA" smtClean="0"/>
              <a:pPr/>
              <a:t>11/05/1433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46B13-E678-4695-A336-7A392F1723F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6331B-FC8C-46D1-8591-7831DE92C6B6}" type="datetimeFigureOut">
              <a:rPr lang="ar-SA" smtClean="0"/>
              <a:pPr/>
              <a:t>11/05/1433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46B13-E678-4695-A336-7A392F1723F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6331B-FC8C-46D1-8591-7831DE92C6B6}" type="datetimeFigureOut">
              <a:rPr lang="ar-SA" smtClean="0"/>
              <a:pPr/>
              <a:t>11/05/1433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46B13-E678-4695-A336-7A392F1723F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6331B-FC8C-46D1-8591-7831DE92C6B6}" type="datetimeFigureOut">
              <a:rPr lang="ar-SA" smtClean="0"/>
              <a:pPr/>
              <a:t>11/05/1433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46B13-E678-4695-A336-7A392F1723F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6331B-FC8C-46D1-8591-7831DE92C6B6}" type="datetimeFigureOut">
              <a:rPr lang="ar-SA" smtClean="0"/>
              <a:pPr/>
              <a:t>11/05/1433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46B13-E678-4695-A336-7A392F1723F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6331B-FC8C-46D1-8591-7831DE92C6B6}" type="datetimeFigureOut">
              <a:rPr lang="ar-SA" smtClean="0"/>
              <a:pPr/>
              <a:t>11/05/1433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46B13-E678-4695-A336-7A392F1723F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6331B-FC8C-46D1-8591-7831DE92C6B6}" type="datetimeFigureOut">
              <a:rPr lang="ar-SA" smtClean="0"/>
              <a:pPr/>
              <a:t>11/05/1433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46B13-E678-4695-A336-7A392F1723F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6331B-FC8C-46D1-8591-7831DE92C6B6}" type="datetimeFigureOut">
              <a:rPr lang="ar-SA" smtClean="0"/>
              <a:pPr/>
              <a:t>11/05/1433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46B13-E678-4695-A336-7A392F1723F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F6331B-FC8C-46D1-8591-7831DE92C6B6}" type="datetimeFigureOut">
              <a:rPr lang="ar-SA" smtClean="0"/>
              <a:pPr/>
              <a:t>11/05/1433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146B13-E678-4695-A336-7A392F1723F1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Documents and Settings\vip\My Documents\My Pictures\الصور\خلفيات\صامتة\1 (8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42" name="Picture 2" descr="C:\Documents and Settings\vip\My Documents\My Pictures\4pncc410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857232"/>
            <a:ext cx="6858048" cy="5143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vip\My Documents\My Pictures\الصور\خلفيات\صامتة\image_134679825_38400.gif"/>
          <p:cNvPicPr>
            <a:picLocks noChangeAspect="1" noChangeArrowheads="1"/>
          </p:cNvPicPr>
          <p:nvPr/>
        </p:nvPicPr>
        <p:blipFill>
          <a:blip r:embed="rId3"/>
          <a:srcRect b="617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57166"/>
            <a:ext cx="9144000" cy="61436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مستطيل 3"/>
          <p:cNvSpPr/>
          <p:nvPr/>
        </p:nvSpPr>
        <p:spPr>
          <a:xfrm>
            <a:off x="0" y="571480"/>
            <a:ext cx="8786842" cy="1143008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شكل بيضاوي 4"/>
          <p:cNvSpPr/>
          <p:nvPr/>
        </p:nvSpPr>
        <p:spPr>
          <a:xfrm>
            <a:off x="2643174" y="1142984"/>
            <a:ext cx="714380" cy="571504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vip\My Documents\My Pictures\الصور\خلفيات\صامتة\image_134679825_38400.gif"/>
          <p:cNvPicPr>
            <a:picLocks noChangeAspect="1" noChangeArrowheads="1"/>
          </p:cNvPicPr>
          <p:nvPr/>
        </p:nvPicPr>
        <p:blipFill>
          <a:blip r:embed="rId3"/>
          <a:srcRect b="617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1" y="928670"/>
            <a:ext cx="8572560" cy="50720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مستطيل 3"/>
          <p:cNvSpPr/>
          <p:nvPr/>
        </p:nvSpPr>
        <p:spPr>
          <a:xfrm>
            <a:off x="5000628" y="2357430"/>
            <a:ext cx="3786214" cy="642942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vip\My Documents\My Pictures\الصور\خلفيات\صامتة\image_134679825_38400.gif"/>
          <p:cNvPicPr>
            <a:picLocks noChangeAspect="1" noChangeArrowheads="1"/>
          </p:cNvPicPr>
          <p:nvPr/>
        </p:nvPicPr>
        <p:blipFill>
          <a:blip r:embed="rId3"/>
          <a:srcRect b="617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1" y="714356"/>
            <a:ext cx="8643999" cy="57150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مستطيل 3"/>
          <p:cNvSpPr/>
          <p:nvPr/>
        </p:nvSpPr>
        <p:spPr>
          <a:xfrm>
            <a:off x="357158" y="785794"/>
            <a:ext cx="8429684" cy="107157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4572000" y="3714752"/>
            <a:ext cx="321471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000" b="1" dirty="0" smtClean="0"/>
              <a:t>تعامل الشباب مع وسائل الاتصال , </a:t>
            </a:r>
          </a:p>
          <a:p>
            <a:pPr algn="ctr"/>
            <a:r>
              <a:rPr lang="ar-SA" sz="2000" b="1" dirty="0" smtClean="0"/>
              <a:t>و وسائل المواصلات . </a:t>
            </a:r>
            <a:endParaRPr lang="ar-SA" b="1" dirty="0"/>
          </a:p>
        </p:txBody>
      </p:sp>
      <p:sp>
        <p:nvSpPr>
          <p:cNvPr id="6" name="مربع نص 5"/>
          <p:cNvSpPr txBox="1"/>
          <p:nvPr/>
        </p:nvSpPr>
        <p:spPr>
          <a:xfrm>
            <a:off x="642910" y="3714752"/>
            <a:ext cx="3357586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000" b="1" dirty="0" smtClean="0"/>
              <a:t>هل تعامل الشباب مع وسائل الاتصال , </a:t>
            </a:r>
          </a:p>
          <a:p>
            <a:pPr algn="ctr"/>
            <a:r>
              <a:rPr lang="ar-SA" sz="2000" b="1" dirty="0" smtClean="0"/>
              <a:t>و </a:t>
            </a:r>
            <a:r>
              <a:rPr lang="ar-SA" sz="2000" b="1" dirty="0" err="1" smtClean="0"/>
              <a:t>و</a:t>
            </a:r>
            <a:r>
              <a:rPr lang="ar-SA" sz="2000" b="1" dirty="0" smtClean="0"/>
              <a:t>سائل المواصلات بالشكل الأمثل ؟ </a:t>
            </a:r>
            <a:endParaRPr lang="ar-SA" b="1" dirty="0"/>
          </a:p>
        </p:txBody>
      </p:sp>
      <p:sp>
        <p:nvSpPr>
          <p:cNvPr id="7" name="مربع نص 6"/>
          <p:cNvSpPr txBox="1"/>
          <p:nvPr/>
        </p:nvSpPr>
        <p:spPr>
          <a:xfrm>
            <a:off x="4214810" y="4572008"/>
            <a:ext cx="414340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/>
              <a:t>أسباب اتجاه الشباب إلى استخدام</a:t>
            </a:r>
            <a:r>
              <a:rPr lang="ar-SA" sz="2000" b="1" dirty="0" smtClean="0"/>
              <a:t> وسائل </a:t>
            </a:r>
            <a:r>
              <a:rPr lang="ar-SA" sz="2000" b="1" dirty="0" smtClean="0"/>
              <a:t> الاتصال </a:t>
            </a:r>
            <a:r>
              <a:rPr lang="ar-SA" sz="2000" b="1" dirty="0" smtClean="0"/>
              <a:t>, </a:t>
            </a:r>
            <a:r>
              <a:rPr lang="ar-SA" sz="2000" b="1" dirty="0" err="1" smtClean="0"/>
              <a:t>و</a:t>
            </a:r>
            <a:r>
              <a:rPr lang="ar-SA" sz="2000" b="1" dirty="0" smtClean="0"/>
              <a:t> </a:t>
            </a:r>
            <a:r>
              <a:rPr lang="ar-SA" sz="2000" b="1" dirty="0" smtClean="0"/>
              <a:t>وسائل </a:t>
            </a:r>
            <a:r>
              <a:rPr lang="ar-SA" sz="2000" b="1" dirty="0" smtClean="0"/>
              <a:t>المواصلات بشكل غير لائق .   </a:t>
            </a:r>
            <a:endParaRPr lang="ar-SA" b="1" dirty="0"/>
          </a:p>
        </p:txBody>
      </p:sp>
      <p:sp>
        <p:nvSpPr>
          <p:cNvPr id="8" name="مربع نص 7"/>
          <p:cNvSpPr txBox="1"/>
          <p:nvPr/>
        </p:nvSpPr>
        <p:spPr>
          <a:xfrm>
            <a:off x="0" y="4643446"/>
            <a:ext cx="414340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/>
              <a:t>ما أسباب اتجاه الشباب إلى استخدام</a:t>
            </a:r>
            <a:r>
              <a:rPr lang="ar-SA" sz="2000" b="1" dirty="0" smtClean="0"/>
              <a:t> وسائل الاتصال , </a:t>
            </a:r>
            <a:r>
              <a:rPr lang="ar-SA" sz="2000" b="1" dirty="0" err="1" smtClean="0"/>
              <a:t>و</a:t>
            </a:r>
            <a:r>
              <a:rPr lang="ar-SA" sz="2000" b="1" dirty="0" smtClean="0"/>
              <a:t> </a:t>
            </a:r>
            <a:r>
              <a:rPr lang="ar-SA" sz="2000" b="1" dirty="0" smtClean="0"/>
              <a:t>وسائل </a:t>
            </a:r>
            <a:r>
              <a:rPr lang="ar-SA" sz="2000" b="1" dirty="0" smtClean="0"/>
              <a:t>المواصلات بشكل غير لائق ؟</a:t>
            </a:r>
            <a:endParaRPr lang="ar-SA" b="1" dirty="0"/>
          </a:p>
        </p:txBody>
      </p:sp>
      <p:sp>
        <p:nvSpPr>
          <p:cNvPr id="9" name="مربع نص 8"/>
          <p:cNvSpPr txBox="1"/>
          <p:nvPr/>
        </p:nvSpPr>
        <p:spPr>
          <a:xfrm>
            <a:off x="4500562" y="5572140"/>
            <a:ext cx="342902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000" b="1" dirty="0" smtClean="0"/>
              <a:t>المأمول من الشباب.   </a:t>
            </a:r>
            <a:endParaRPr lang="ar-SA" b="1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571472" y="5572140"/>
            <a:ext cx="342902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000" b="1" dirty="0" smtClean="0"/>
              <a:t>ماذا يأمل المجتمع من الشباب ؟   </a:t>
            </a:r>
            <a:endParaRPr lang="ar-SA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vip\My Documents\My Pictures\الصور\خلفيات\صامتة\image_134679825_38400.gif"/>
          <p:cNvPicPr>
            <a:picLocks noChangeAspect="1" noChangeArrowheads="1"/>
          </p:cNvPicPr>
          <p:nvPr/>
        </p:nvPicPr>
        <p:blipFill>
          <a:blip r:embed="rId3"/>
          <a:srcRect b="617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1" y="714356"/>
            <a:ext cx="8643999" cy="55007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مستطيل 3"/>
          <p:cNvSpPr/>
          <p:nvPr/>
        </p:nvSpPr>
        <p:spPr>
          <a:xfrm>
            <a:off x="2000232" y="928670"/>
            <a:ext cx="6858048" cy="785794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214282" y="5072074"/>
            <a:ext cx="4714908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ar-SA" sz="2800" b="1" dirty="0" smtClean="0">
                <a:solidFill>
                  <a:srgbClr val="0000CC"/>
                </a:solidFill>
              </a:rPr>
              <a:t>المجتمع لا يتفهم رغبات الشباب .</a:t>
            </a:r>
            <a:endParaRPr lang="ar-SA" sz="2800" b="1" dirty="0" smtClean="0">
              <a:solidFill>
                <a:srgbClr val="0000CC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357422" y="5572140"/>
            <a:ext cx="62865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ar-SA" sz="2800" b="1" dirty="0" smtClean="0">
                <a:solidFill>
                  <a:srgbClr val="CC0099"/>
                </a:solidFill>
              </a:rPr>
              <a:t>نحن نميل لحياة نجد فيها إثارة , وتجريب كل جديد </a:t>
            </a:r>
            <a:r>
              <a:rPr lang="ar-SA" sz="2800" b="1" dirty="0" smtClean="0">
                <a:solidFill>
                  <a:srgbClr val="CC0099"/>
                </a:solidFill>
              </a:rPr>
              <a:t>.</a:t>
            </a:r>
            <a:endParaRPr lang="ar-SA" sz="2800" b="1" dirty="0" smtClean="0">
              <a:solidFill>
                <a:srgbClr val="CC0099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428596" y="5572140"/>
            <a:ext cx="20717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ar-SA" sz="2800" b="1" dirty="0" smtClean="0">
                <a:solidFill>
                  <a:srgbClr val="00B050"/>
                </a:solidFill>
              </a:rPr>
              <a:t>لا </a:t>
            </a:r>
            <a:r>
              <a:rPr lang="ar-SA" sz="2800" b="1" dirty="0" smtClean="0">
                <a:solidFill>
                  <a:srgbClr val="00B050"/>
                </a:solidFill>
              </a:rPr>
              <a:t>يوجد بديل .</a:t>
            </a:r>
            <a:endParaRPr lang="ar-SA" sz="2800" b="1" dirty="0" smtClean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vip\My Documents\My Pictures\الصور\خلفيات\صامتة\image_134679825_38400.gif"/>
          <p:cNvPicPr>
            <a:picLocks noChangeAspect="1" noChangeArrowheads="1"/>
          </p:cNvPicPr>
          <p:nvPr/>
        </p:nvPicPr>
        <p:blipFill>
          <a:blip r:embed="rId3"/>
          <a:srcRect b="617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85950" y="1019175"/>
            <a:ext cx="5372100" cy="48196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5"/>
          <a:srcRect b="39583"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مستطيل 4"/>
          <p:cNvSpPr/>
          <p:nvPr/>
        </p:nvSpPr>
        <p:spPr>
          <a:xfrm>
            <a:off x="1785918" y="0"/>
            <a:ext cx="7072362" cy="785794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شكل بيضاوي 5"/>
          <p:cNvSpPr/>
          <p:nvPr/>
        </p:nvSpPr>
        <p:spPr>
          <a:xfrm>
            <a:off x="2214546" y="0"/>
            <a:ext cx="714380" cy="785794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ربع نص 6"/>
          <p:cNvSpPr txBox="1"/>
          <p:nvPr/>
        </p:nvSpPr>
        <p:spPr>
          <a:xfrm>
            <a:off x="1000100" y="5715016"/>
            <a:ext cx="67151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0000CC"/>
                </a:solidFill>
              </a:rPr>
              <a:t>ظهور أفكار وظواهر سلوكية غريبة على المجتمع .</a:t>
            </a:r>
            <a:endParaRPr lang="ar-SA" sz="2800" b="1" dirty="0" smtClean="0">
              <a:solidFill>
                <a:srgbClr val="0000CC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071538" y="6143644"/>
            <a:ext cx="67151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0000CC"/>
                </a:solidFill>
              </a:rPr>
              <a:t>انفتاح الشباب على عادات </a:t>
            </a:r>
            <a:r>
              <a:rPr lang="ar-SA" sz="2800" b="1" dirty="0" err="1" smtClean="0">
                <a:solidFill>
                  <a:srgbClr val="0000CC"/>
                </a:solidFill>
              </a:rPr>
              <a:t>و</a:t>
            </a:r>
            <a:r>
              <a:rPr lang="ar-SA" sz="2800" b="1" dirty="0" smtClean="0">
                <a:solidFill>
                  <a:srgbClr val="0000CC"/>
                </a:solidFill>
              </a:rPr>
              <a:t> تقاليد دخيلة 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6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vip\My Documents\My Pictures\الصور\خلفيات\صامتة\image_134679825_38400.gif"/>
          <p:cNvPicPr>
            <a:picLocks noChangeAspect="1" noChangeArrowheads="1"/>
          </p:cNvPicPr>
          <p:nvPr/>
        </p:nvPicPr>
        <p:blipFill>
          <a:blip r:embed="rId3"/>
          <a:srcRect b="617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/>
          <a:srcRect t="59375"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ستطيل 4"/>
          <p:cNvSpPr/>
          <p:nvPr/>
        </p:nvSpPr>
        <p:spPr>
          <a:xfrm>
            <a:off x="142844" y="1500174"/>
            <a:ext cx="8501122" cy="928694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2643182"/>
            <a:ext cx="642942" cy="71438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4143380"/>
            <a:ext cx="642942" cy="71438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3429000"/>
            <a:ext cx="642942" cy="64294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5643578"/>
            <a:ext cx="642942" cy="71438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vip\My Documents\My Pictures\الصور\خلفيات\صامتة\image_134679825_38400.gif"/>
          <p:cNvPicPr>
            <a:picLocks noChangeAspect="1" noChangeArrowheads="1"/>
          </p:cNvPicPr>
          <p:nvPr/>
        </p:nvPicPr>
        <p:blipFill>
          <a:blip r:embed="rId3"/>
          <a:srcRect b="617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95588" y="428604"/>
            <a:ext cx="3552825" cy="61436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2" name="Picture 4" descr="C:\Documents and Settings\vip\My Documents\My Pictures\مجلد جديد\about1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مستطيل 5"/>
          <p:cNvSpPr/>
          <p:nvPr/>
        </p:nvSpPr>
        <p:spPr>
          <a:xfrm rot="20995242">
            <a:off x="1795026" y="1158017"/>
            <a:ext cx="3836308" cy="45243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في أثناء تحاور </a:t>
            </a:r>
          </a:p>
          <a:p>
            <a:pPr algn="ctr"/>
            <a:r>
              <a:rPr lang="ar-SA" sz="4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المجموعتين على </a:t>
            </a:r>
          </a:p>
          <a:p>
            <a:pPr algn="ctr"/>
            <a:r>
              <a:rPr lang="ar-SA" sz="4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بقية </a:t>
            </a:r>
            <a:r>
              <a:rPr lang="ar-SA" sz="4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المجموعات</a:t>
            </a:r>
          </a:p>
          <a:p>
            <a:pPr algn="ctr"/>
            <a:r>
              <a:rPr lang="ar-SA" sz="4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تقييم المجموعتين</a:t>
            </a:r>
          </a:p>
          <a:p>
            <a:pPr algn="ctr"/>
            <a:r>
              <a:rPr lang="ar-SA" sz="4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المتحاورتين في </a:t>
            </a:r>
          </a:p>
          <a:p>
            <a:pPr algn="ctr"/>
            <a:r>
              <a:rPr lang="ar-SA" sz="4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الجدول التالي :</a:t>
            </a:r>
            <a:endParaRPr lang="ar-SA" sz="48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50" presetClass="entr" presetSubtype="0" decel="100000" fill="hold" nodeType="after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3500"/>
                            </p:stCondLst>
                            <p:childTnLst>
                              <p:par>
                                <p:cTn id="2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vip\My Documents\My Pictures\الصور\خلفيات\صامتة\image_134679825_38400.gif"/>
          <p:cNvPicPr>
            <a:picLocks noChangeAspect="1" noChangeArrowheads="1"/>
          </p:cNvPicPr>
          <p:nvPr/>
        </p:nvPicPr>
        <p:blipFill>
          <a:blip r:embed="rId3"/>
          <a:srcRect b="617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" name="رابط كسهم مستقيم 4"/>
          <p:cNvCxnSpPr/>
          <p:nvPr/>
        </p:nvCxnSpPr>
        <p:spPr>
          <a:xfrm rot="10800000">
            <a:off x="642910" y="6357958"/>
            <a:ext cx="2143140" cy="158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ستطيل 6"/>
          <p:cNvSpPr/>
          <p:nvPr/>
        </p:nvSpPr>
        <p:spPr>
          <a:xfrm>
            <a:off x="2928926" y="5715016"/>
            <a:ext cx="19768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هيّا لنبدأ</a:t>
            </a:r>
            <a:endParaRPr lang="ar-SA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مستطيل 8"/>
          <p:cNvSpPr/>
          <p:nvPr/>
        </p:nvSpPr>
        <p:spPr>
          <a:xfrm>
            <a:off x="2000232" y="0"/>
            <a:ext cx="6858048" cy="57148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شكل بيضاوي 9"/>
          <p:cNvSpPr/>
          <p:nvPr/>
        </p:nvSpPr>
        <p:spPr>
          <a:xfrm>
            <a:off x="2214546" y="0"/>
            <a:ext cx="714380" cy="571504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400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  <p:bldP spid="9" grpId="1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vip\My Documents\My Pictures\الصور\خلفيات\صامتة\image_134679825_38400.gif"/>
          <p:cNvPicPr>
            <a:picLocks noChangeAspect="1" noChangeArrowheads="1"/>
          </p:cNvPicPr>
          <p:nvPr/>
        </p:nvPicPr>
        <p:blipFill>
          <a:blip r:embed="rId2"/>
          <a:srcRect b="561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C:\Documents and Settings\vip\My Documents\My Pictures\28556_121023957932319_119163458118369_155493_1829004_n.jpg"/>
          <p:cNvPicPr>
            <a:picLocks noChangeAspect="1" noChangeArrowheads="1"/>
          </p:cNvPicPr>
          <p:nvPr/>
        </p:nvPicPr>
        <p:blipFill>
          <a:blip r:embed="rId3"/>
          <a:srcRect b="7812"/>
          <a:stretch>
            <a:fillRect/>
          </a:stretch>
        </p:blipFill>
        <p:spPr bwMode="auto">
          <a:xfrm>
            <a:off x="2071670" y="1500174"/>
            <a:ext cx="6400800" cy="4214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مجموعة 6"/>
          <p:cNvGrpSpPr/>
          <p:nvPr/>
        </p:nvGrpSpPr>
        <p:grpSpPr>
          <a:xfrm>
            <a:off x="0" y="1"/>
            <a:ext cx="9144000" cy="6858000"/>
            <a:chOff x="0" y="1"/>
            <a:chExt cx="9144000" cy="6858000"/>
          </a:xfrm>
        </p:grpSpPr>
        <p:pic>
          <p:nvPicPr>
            <p:cNvPr id="1028" name="Picture 4" descr="C:\Documents and Settings\vip\My Documents\My Pictures\مجلد جديد (2)\indXe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1"/>
              <a:ext cx="9144000" cy="6858000"/>
            </a:xfrm>
            <a:prstGeom prst="rect">
              <a:avLst/>
            </a:prstGeom>
            <a:noFill/>
          </p:spPr>
        </p:pic>
        <p:sp>
          <p:nvSpPr>
            <p:cNvPr id="6" name="شكل بيضاوي 5"/>
            <p:cNvSpPr/>
            <p:nvPr/>
          </p:nvSpPr>
          <p:spPr>
            <a:xfrm>
              <a:off x="0" y="1000108"/>
              <a:ext cx="7072330" cy="500066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5" name="مربع نص 4"/>
          <p:cNvSpPr txBox="1"/>
          <p:nvPr/>
        </p:nvSpPr>
        <p:spPr>
          <a:xfrm>
            <a:off x="500034" y="1071546"/>
            <a:ext cx="5572164" cy="458587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000" b="1" dirty="0" smtClean="0"/>
              <a:t>  </a:t>
            </a:r>
            <a:r>
              <a:rPr lang="ar-SA" sz="3600" b="1" dirty="0" smtClean="0">
                <a:solidFill>
                  <a:srgbClr val="000099"/>
                </a:solidFill>
              </a:rPr>
              <a:t>من بياض غيوم السمــــاء</a:t>
            </a:r>
            <a:r>
              <a:rPr lang="en-US" sz="3600" b="1" dirty="0" smtClean="0">
                <a:solidFill>
                  <a:srgbClr val="000099"/>
                </a:solidFill>
              </a:rPr>
              <a:t> ... </a:t>
            </a:r>
            <a:r>
              <a:rPr lang="ar-SA" sz="3600" b="1" dirty="0" smtClean="0">
                <a:solidFill>
                  <a:srgbClr val="000099"/>
                </a:solidFill>
              </a:rPr>
              <a:t>وبخيوط أشعة الشمــــس</a:t>
            </a:r>
            <a:r>
              <a:rPr lang="en-US" sz="3600" b="1" dirty="0" smtClean="0">
                <a:solidFill>
                  <a:srgbClr val="000099"/>
                </a:solidFill>
              </a:rPr>
              <a:t>... </a:t>
            </a:r>
            <a:r>
              <a:rPr lang="ar-SA" sz="3600" b="1" dirty="0" smtClean="0">
                <a:solidFill>
                  <a:srgbClr val="000099"/>
                </a:solidFill>
              </a:rPr>
              <a:t>     أنسج أجمل وأرق عبارات الترحيب.. </a:t>
            </a:r>
          </a:p>
          <a:p>
            <a:pPr algn="ctr"/>
            <a:r>
              <a:rPr lang="ar-SA" sz="3600" b="1" dirty="0" smtClean="0">
                <a:solidFill>
                  <a:srgbClr val="000099"/>
                </a:solidFill>
              </a:rPr>
              <a:t>وعلى أوراق الأزهار , وأغصان الأشجار</a:t>
            </a:r>
            <a:r>
              <a:rPr lang="en-US" sz="3600" b="1" dirty="0" smtClean="0">
                <a:solidFill>
                  <a:srgbClr val="000099"/>
                </a:solidFill>
              </a:rPr>
              <a:t> ... </a:t>
            </a:r>
            <a:endParaRPr lang="ar-SA" sz="3600" b="1" dirty="0" smtClean="0">
              <a:solidFill>
                <a:srgbClr val="000099"/>
              </a:solidFill>
            </a:endParaRPr>
          </a:p>
          <a:p>
            <a:pPr algn="ctr"/>
            <a:r>
              <a:rPr lang="ar-SA" sz="3600" b="1" dirty="0" smtClean="0">
                <a:solidFill>
                  <a:srgbClr val="000099"/>
                </a:solidFill>
              </a:rPr>
              <a:t>وفوق ربوعنا الغناء ,             وقمم جبالها الجميلة ...</a:t>
            </a:r>
          </a:p>
          <a:p>
            <a:pPr algn="ctr"/>
            <a:r>
              <a:rPr lang="ar-SA" sz="3600" b="1" dirty="0" smtClean="0">
                <a:solidFill>
                  <a:srgbClr val="000099"/>
                </a:solidFill>
              </a:rPr>
              <a:t>أبعثها لكنّ , فمرحبا بالجميع ..</a:t>
            </a:r>
            <a:endParaRPr lang="ar-SA" sz="3600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Documents and Settings\vip\My Documents\My Pictures\الصور\خلفيات\صامتة\1 (8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Documents and Settings\vip\My Documents\My Pictures\مجلد جديد (2)\4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214290"/>
            <a:ext cx="8501122" cy="5072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مستطيل 3"/>
          <p:cNvSpPr/>
          <p:nvPr/>
        </p:nvSpPr>
        <p:spPr>
          <a:xfrm>
            <a:off x="500034" y="5143512"/>
            <a:ext cx="829906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400" b="1" dirty="0" smtClean="0">
                <a:ln w="10541" cmpd="sng">
                  <a:noFill/>
                  <a:prstDash val="solid"/>
                </a:ln>
              </a:rPr>
              <a:t>لو كنت ربّان سفينة ..وتحت إمرتك </a:t>
            </a:r>
            <a:r>
              <a:rPr lang="ar-SA" sz="4400" b="1" cap="none" spc="0" dirty="0" smtClean="0">
                <a:ln w="10541" cmpd="sng">
                  <a:noFill/>
                  <a:prstDash val="solid"/>
                </a:ln>
                <a:effectLst/>
              </a:rPr>
              <a:t>مجموعة </a:t>
            </a:r>
          </a:p>
          <a:p>
            <a:pPr algn="ctr"/>
            <a:r>
              <a:rPr lang="ar-SA" sz="4400" b="1" cap="none" spc="0" dirty="0" smtClean="0">
                <a:ln w="10541" cmpd="sng">
                  <a:noFill/>
                  <a:prstDash val="solid"/>
                </a:ln>
                <a:effectLst/>
              </a:rPr>
              <a:t>من البحارة ..كيف ستجعلهم </a:t>
            </a:r>
            <a:r>
              <a:rPr lang="ar-SA" sz="4400" b="1" dirty="0" smtClean="0">
                <a:ln w="10541" cmpd="sng">
                  <a:noFill/>
                  <a:prstDash val="solid"/>
                </a:ln>
              </a:rPr>
              <a:t>مطيعين لك ؟</a:t>
            </a:r>
            <a:endParaRPr lang="ar-SA" sz="4400" b="1" cap="none" spc="0" dirty="0">
              <a:ln w="10541" cmpd="sng">
                <a:noFill/>
                <a:prstDash val="solid"/>
              </a:ln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vip\My Documents\My Pictures\الصور\خلفيات\صامتة\image_134679825_38400.gif"/>
          <p:cNvPicPr>
            <a:picLocks noChangeAspect="1" noChangeArrowheads="1"/>
          </p:cNvPicPr>
          <p:nvPr/>
        </p:nvPicPr>
        <p:blipFill>
          <a:blip r:embed="rId3"/>
          <a:srcRect b="617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 l="28906" r="32812" b="73958"/>
          <a:stretch>
            <a:fillRect/>
          </a:stretch>
        </p:blipFill>
        <p:spPr bwMode="auto">
          <a:xfrm>
            <a:off x="714348" y="1142984"/>
            <a:ext cx="5072098" cy="37147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/>
          <a:srcRect l="75000" r="2343" b="80208"/>
          <a:stretch>
            <a:fillRect/>
          </a:stretch>
        </p:blipFill>
        <p:spPr bwMode="auto">
          <a:xfrm rot="695211">
            <a:off x="6124792" y="528611"/>
            <a:ext cx="2643206" cy="22145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/>
          <a:srcRect l="75000" t="17709" r="9374" b="73958"/>
          <a:stretch>
            <a:fillRect/>
          </a:stretch>
        </p:blipFill>
        <p:spPr bwMode="auto">
          <a:xfrm>
            <a:off x="5857884" y="4286256"/>
            <a:ext cx="2857520" cy="20717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6" name="شمس 5"/>
          <p:cNvSpPr/>
          <p:nvPr/>
        </p:nvSpPr>
        <p:spPr>
          <a:xfrm>
            <a:off x="5857884" y="4071942"/>
            <a:ext cx="1357322" cy="1071570"/>
          </a:xfrm>
          <a:prstGeom prst="sun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vip\My Documents\My Pictures\الصور\خلفيات\صامتة\image_134679825_38400.gif"/>
          <p:cNvPicPr>
            <a:picLocks noChangeAspect="1" noChangeArrowheads="1"/>
          </p:cNvPicPr>
          <p:nvPr/>
        </p:nvPicPr>
        <p:blipFill>
          <a:blip r:embed="rId3"/>
          <a:srcRect b="617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/>
          <a:srcRect t="26041"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مستطيل 3"/>
          <p:cNvSpPr/>
          <p:nvPr/>
        </p:nvSpPr>
        <p:spPr>
          <a:xfrm>
            <a:off x="3786182" y="142852"/>
            <a:ext cx="5072098" cy="428628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شكل بيضاوي 4"/>
          <p:cNvSpPr/>
          <p:nvPr/>
        </p:nvSpPr>
        <p:spPr>
          <a:xfrm>
            <a:off x="4857752" y="714356"/>
            <a:ext cx="2357454" cy="17145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rgbClr val="0000CC"/>
                </a:solidFill>
              </a:rPr>
              <a:t>حتمًا هو شخص فاقد لعقله .</a:t>
            </a:r>
            <a:endParaRPr lang="ar-SA" sz="2800" b="1" dirty="0">
              <a:solidFill>
                <a:srgbClr val="0000CC"/>
              </a:solidFill>
            </a:endParaRPr>
          </a:p>
        </p:txBody>
      </p:sp>
      <p:sp>
        <p:nvSpPr>
          <p:cNvPr id="6" name="شكل بيضاوي 5"/>
          <p:cNvSpPr/>
          <p:nvPr/>
        </p:nvSpPr>
        <p:spPr>
          <a:xfrm>
            <a:off x="0" y="714356"/>
            <a:ext cx="2285984" cy="17145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>
                <a:solidFill>
                  <a:srgbClr val="0000CC"/>
                </a:solidFill>
              </a:rPr>
              <a:t>أشعر أنه صعب,    ولكني سأحاول.</a:t>
            </a:r>
            <a:endParaRPr lang="ar-SA" sz="2400" b="1" dirty="0">
              <a:solidFill>
                <a:srgbClr val="0000CC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3571868" y="5572140"/>
            <a:ext cx="478634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CC"/>
                </a:solidFill>
              </a:rPr>
              <a:t>(</a:t>
            </a:r>
            <a:r>
              <a:rPr lang="ar-SA" sz="2800" b="1" dirty="0" smtClean="0">
                <a:solidFill>
                  <a:srgbClr val="0000CC"/>
                </a:solidFill>
              </a:rPr>
              <a:t>مُرْسِل ) متحدث ,( مُسْتقبِل ) مستمع .</a:t>
            </a:r>
            <a:endParaRPr lang="ar-SA" sz="3200" b="1" dirty="0">
              <a:solidFill>
                <a:srgbClr val="0000CC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2786050" y="6000768"/>
            <a:ext cx="171451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0000CC"/>
                </a:solidFill>
              </a:rPr>
              <a:t>فن الحوار </a:t>
            </a:r>
            <a:endParaRPr lang="ar-SA" sz="36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6" grpId="0" animBg="1"/>
      <p:bldP spid="7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vip\My Documents\My Pictures\الصور\خلفيات\صامتة\image_134679825_38400.gif"/>
          <p:cNvPicPr>
            <a:picLocks noChangeAspect="1" noChangeArrowheads="1"/>
          </p:cNvPicPr>
          <p:nvPr/>
        </p:nvPicPr>
        <p:blipFill>
          <a:blip r:embed="rId3"/>
          <a:srcRect b="617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47850" y="500042"/>
            <a:ext cx="5448300" cy="59293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vip\My Documents\My Pictures\الصور\خلفيات\صامتة\image_134679825_38400.gif"/>
          <p:cNvPicPr>
            <a:picLocks noChangeAspect="1" noChangeArrowheads="1"/>
          </p:cNvPicPr>
          <p:nvPr/>
        </p:nvPicPr>
        <p:blipFill>
          <a:blip r:embed="rId3"/>
          <a:srcRect b="617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214554"/>
            <a:ext cx="8501122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5" name="رابط مستقيم 4"/>
          <p:cNvCxnSpPr/>
          <p:nvPr/>
        </p:nvCxnSpPr>
        <p:spPr>
          <a:xfrm>
            <a:off x="1142976" y="3643314"/>
            <a:ext cx="6286544" cy="1588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رابط مستقيم 6"/>
          <p:cNvCxnSpPr/>
          <p:nvPr/>
        </p:nvCxnSpPr>
        <p:spPr>
          <a:xfrm>
            <a:off x="5572132" y="4429132"/>
            <a:ext cx="1928826" cy="1588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شكل بيضاوي 8"/>
          <p:cNvSpPr/>
          <p:nvPr/>
        </p:nvSpPr>
        <p:spPr>
          <a:xfrm>
            <a:off x="357158" y="2857496"/>
            <a:ext cx="714380" cy="1143008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vip\My Documents\My Pictures\الصور\خلفيات\صامتة\image_134679825_38400.gif"/>
          <p:cNvPicPr>
            <a:picLocks noChangeAspect="1" noChangeArrowheads="1"/>
          </p:cNvPicPr>
          <p:nvPr/>
        </p:nvPicPr>
        <p:blipFill>
          <a:blip r:embed="rId3"/>
          <a:srcRect b="617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/>
          <a:srcRect b="48604"/>
          <a:stretch>
            <a:fillRect/>
          </a:stretch>
        </p:blipFill>
        <p:spPr bwMode="auto">
          <a:xfrm>
            <a:off x="4643438" y="500042"/>
            <a:ext cx="3657600" cy="578645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/>
          <a:srcRect t="51396"/>
          <a:stretch>
            <a:fillRect/>
          </a:stretch>
        </p:blipFill>
        <p:spPr bwMode="auto">
          <a:xfrm>
            <a:off x="857224" y="500042"/>
            <a:ext cx="3657600" cy="578647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</TotalTime>
  <Words>211</Words>
  <Application>Microsoft Office PowerPoint</Application>
  <PresentationFormat>عرض على الشاشة (3:4)‏</PresentationFormat>
  <Paragraphs>45</Paragraphs>
  <Slides>18</Slides>
  <Notes>15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18</vt:i4>
      </vt:variant>
    </vt:vector>
  </HeadingPairs>
  <TitlesOfParts>
    <vt:vector size="19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</vt:vector>
  </TitlesOfParts>
  <Company>topk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topk</dc:creator>
  <cp:lastModifiedBy>topk</cp:lastModifiedBy>
  <cp:revision>39</cp:revision>
  <dcterms:created xsi:type="dcterms:W3CDTF">2012-02-28T13:26:55Z</dcterms:created>
  <dcterms:modified xsi:type="dcterms:W3CDTF">2012-04-02T21:06:50Z</dcterms:modified>
</cp:coreProperties>
</file>